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949"/>
  </p:normalViewPr>
  <p:slideViewPr>
    <p:cSldViewPr snapToGrid="0" snapToObjects="1">
      <p:cViewPr varScale="1">
        <p:scale>
          <a:sx n="156" d="100"/>
          <a:sy n="15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D132-CDB9-4C42-8C76-D5484447AAC5}" type="datetimeFigureOut">
              <a:rPr lang="en-DE" smtClean="0"/>
              <a:t>17.11.21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AD06-FB11-B344-9F2A-AF629020CF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0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09E-46B2-6448-AE64-49E94807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3CE9-23A8-DC45-8BCC-82B391AC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50BA-818D-5F42-B3C2-EB367C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5D1A-F8B6-2A44-9A40-E1C57C45149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CD1E-7C4B-3E4F-BE08-D56ED1B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6FBC-FDD2-5040-848C-C9CAB3E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7E3-96B3-1C4D-B137-E7F4A9F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00A8-FE29-8A45-AFED-5303989B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88D-3621-9C43-A730-D3256B6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923A-3E49-9F4E-BB5D-1516A0D06A8C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BF1-4388-1D4F-9A3D-2F748D7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803E-DF24-4448-8EFB-4BEAC4C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6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2F7-A73A-2E47-9B97-27195940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1596-9E66-264B-8EEB-B45C25A5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0DD5-ECD7-7F45-8602-376C82DE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44FB-FED0-BC49-A9B2-FDF8ECD93EE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B7-9CD2-F046-85DE-23BDEC2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497-FC0E-D64C-9C99-6AE4B7B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7606-3142-3241-858C-0E044CA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477-BB85-EF4B-9B7C-77905D1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E2E6-AC82-D547-B61C-24224D1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44F-CF9F-A447-AFFD-D60F6CD0204E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E688-ED34-4342-94B5-B9850F8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B42-3F99-CC40-A4CC-2613018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6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CFA-8CD0-374C-A51B-CEAD082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F95A-1D79-4F48-8303-65BEAAC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6A-2DFD-0349-9B45-B1795DF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2DC-E3EF-0145-9F8C-0AD7C3053B1F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2124-1493-494E-AC95-924E73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1238-F2E3-7F4D-B365-FF3AEFA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7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B8-B7F8-AB49-B8D7-9FD2C3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490-1B0D-8845-B07F-CAC64B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D15D-EFF8-084B-9067-2054999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9D7F-1CA3-3748-A3A6-ED8F37E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2AF-6CC8-3C4B-9705-AEE0270DA289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47E8-210C-8F42-A445-B5DBA5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DCCA-DBDB-B042-9033-856B2CE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868-DBB5-4944-B857-B066E63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36D9-928D-3A4C-8E5F-FFA4BD4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7F15-EA9A-0749-A855-F9ECD58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62E2-6D01-EC47-8163-4EB3F34E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7BA3-5793-1F4A-B0B1-3420F9A4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83DE6-69E0-5B48-9CF7-812E064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EC9-471B-1044-A388-6C263670F076}" type="datetime1">
              <a:rPr lang="de-DE" smtClean="0"/>
              <a:t>17.11.21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0896-7795-F841-90F7-F7BEF07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FC3-C53C-E34C-9401-F5FF15A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7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DBC-6E90-0F48-AF8D-7BB6FF0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A7544-70B8-8F44-9D22-812E1C0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F04-49BE-A949-B65B-4B7F41B7935A}" type="datetime1">
              <a:rPr lang="de-DE" smtClean="0"/>
              <a:t>17.11.21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93A1-4C49-3241-800A-292DC8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9F25-9D04-504F-ACFC-0D4A9FA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F6EF-5024-264D-87EB-FA00BDD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4D2B-F575-9B47-B767-E0677084C609}" type="datetime1">
              <a:rPr lang="de-DE" smtClean="0"/>
              <a:t>17.11.21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F7C2-E35E-9844-8247-78CA11B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1765-1B77-EA49-917A-FBADBC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1AC-2433-544C-BD1B-2039C4C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1BC-8C35-6E4F-8E78-84501E4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FC2-DF12-CB4C-B262-B1A59745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86C0-E842-BF45-9D6A-0857F6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2D7-B72C-4F44-BB08-D01B744A52B7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9D5-E6AE-1347-B890-BEAEB80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DE0-4B0D-754D-917C-CAA3C4F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7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9A55-CF5D-B148-B6A8-1947959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8921-CFBC-FB40-90AE-B296CB65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1E0-7D1D-3B4D-957D-B1C2E37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9B28-B44E-1F41-BAD5-808645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D2-A869-3647-AC18-5308F37EA6C3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4130-43D1-254C-908B-7F4C0F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E4B-6B5B-5940-8158-868AF9A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5474-6811-F648-910C-A990D03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DC-DBC7-C941-B8C8-0B6E75E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729F-3169-1643-AC7E-0A780ACEC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67D-D996-D54B-9E5D-D46E257AF96D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042C-B130-FA4D-81E6-498A3327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ABA8-2EB5-5D45-821A-B6D5B2AA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viiK/helm-handson" TargetMode="External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viiK/helm-hand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3730596-BE88-F845-ADB5-31911365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/>
              <a:t>Helm</a:t>
            </a:r>
            <a:br>
              <a:rPr lang="de-DE" sz="6600" dirty="0"/>
            </a:br>
            <a:r>
              <a:rPr lang="en-GB" sz="6600" i="1" dirty="0"/>
              <a:t>The package manager for Kubernetes</a:t>
            </a:r>
            <a:endParaRPr lang="de-DE" sz="6600" i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48450B7-2852-3A43-B93F-58737B10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fld id="{D59AF2D7-FB28-FD40-9F99-7623C956D87D}" type="datetime4">
              <a:rPr lang="de-DE" smtClean="0">
                <a:latin typeface="+mj-lt"/>
              </a:rPr>
              <a:t>17. November 2021</a:t>
            </a:fld>
            <a:endParaRPr lang="de-DE" dirty="0">
              <a:latin typeface="+mj-lt"/>
            </a:endParaRPr>
          </a:p>
          <a:p>
            <a:pPr algn="l"/>
            <a:r>
              <a:rPr lang="de-DE" dirty="0">
                <a:latin typeface="+mj-lt"/>
              </a:rPr>
              <a:t>Stefan </a:t>
            </a:r>
            <a:r>
              <a:rPr lang="de-DE" dirty="0" err="1">
                <a:latin typeface="+mj-lt"/>
              </a:rPr>
              <a:t>Kürzeder</a:t>
            </a:r>
            <a:endParaRPr lang="de-DE" dirty="0">
              <a:latin typeface="+mj-lt"/>
            </a:endParaRPr>
          </a:p>
          <a:p>
            <a:pPr algn="l"/>
            <a:endParaRPr lang="de-DE" dirty="0">
              <a:latin typeface="+mj-l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7B9A66-3CA2-884B-8BA5-3B2C9753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951115"/>
            <a:ext cx="4087368" cy="47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DE" dirty="0">
                <a:latin typeface="+mj-lt"/>
              </a:rPr>
              <a:t>Overview</a:t>
            </a:r>
          </a:p>
          <a:p>
            <a:pPr lvl="1"/>
            <a:r>
              <a:rPr lang="en-DE" sz="2800" dirty="0">
                <a:latin typeface="+mj-lt"/>
              </a:rPr>
              <a:t>What is Helm?</a:t>
            </a:r>
          </a:p>
          <a:p>
            <a:pPr lvl="1"/>
            <a:r>
              <a:rPr lang="en-DE" sz="2800" dirty="0">
                <a:latin typeface="+mj-lt"/>
              </a:rPr>
              <a:t>Why Helm? </a:t>
            </a:r>
          </a:p>
          <a:p>
            <a:pPr lvl="1"/>
            <a:r>
              <a:rPr lang="en-DE" sz="2800" dirty="0">
                <a:latin typeface="+mj-lt"/>
              </a:rPr>
              <a:t>A Helm Chart</a:t>
            </a:r>
          </a:p>
          <a:p>
            <a:r>
              <a:rPr lang="en-DE" dirty="0">
                <a:latin typeface="+mj-lt"/>
              </a:rPr>
              <a:t>Hands-on Demo</a:t>
            </a:r>
          </a:p>
          <a:p>
            <a:pPr lvl="1"/>
            <a:r>
              <a:rPr lang="en-DE" sz="2800" dirty="0">
                <a:latin typeface="+mj-lt"/>
              </a:rPr>
              <a:t>Create an Helm Chart</a:t>
            </a:r>
          </a:p>
          <a:p>
            <a:pPr lvl="1"/>
            <a:r>
              <a:rPr lang="en-DE" sz="2800" dirty="0">
                <a:latin typeface="+mj-lt"/>
              </a:rPr>
              <a:t>Deploy an Helm Chart</a:t>
            </a:r>
          </a:p>
          <a:p>
            <a:r>
              <a:rPr lang="en-DE" dirty="0">
                <a:latin typeface="+mj-lt"/>
              </a:rPr>
              <a:t>Interesting Links</a:t>
            </a:r>
          </a:p>
          <a:p>
            <a:pPr lvl="1"/>
            <a:r>
              <a:rPr lang="en-DE" dirty="0">
                <a:latin typeface="+mj-lt"/>
                <a:hlinkClick r:id="rId2"/>
              </a:rPr>
              <a:t>https://helm.sh</a:t>
            </a:r>
            <a:endParaRPr lang="en-DE" dirty="0">
              <a:latin typeface="+mj-lt"/>
            </a:endParaRPr>
          </a:p>
          <a:p>
            <a:pPr lvl="1"/>
            <a:r>
              <a:rPr lang="en-GB" dirty="0">
                <a:latin typeface="+mj-lt"/>
                <a:hlinkClick r:id="rId3"/>
              </a:rPr>
              <a:t>https://github.com/StiviiK/helm-handson</a:t>
            </a:r>
            <a:endParaRPr lang="en-DE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What is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r>
              <a:rPr lang="en-DE" sz="2600" dirty="0">
                <a:latin typeface="+mj-lt"/>
              </a:rPr>
              <a:t>”Helm is the best way to find, share, and use software built for Kubernetes” – </a:t>
            </a:r>
            <a:r>
              <a:rPr lang="en-DE" sz="26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helm.sh</a:t>
            </a:r>
            <a:endParaRPr lang="en-DE" sz="2600" dirty="0">
              <a:latin typeface="+mj-lt"/>
            </a:endParaRPr>
          </a:p>
          <a:p>
            <a:pPr marL="0" indent="0">
              <a:buNone/>
            </a:pPr>
            <a:endParaRPr lang="en-DE" sz="2600" dirty="0">
              <a:latin typeface="+mj-lt"/>
            </a:endParaRPr>
          </a:p>
          <a:p>
            <a:r>
              <a:rPr lang="en-DE" sz="2600" dirty="0">
                <a:latin typeface="+mj-lt"/>
              </a:rPr>
              <a:t>Kubernetes Applications can become very quickly complex with all the resources you need to manage and deploy – </a:t>
            </a:r>
            <a:r>
              <a:rPr lang="en-DE" sz="2600" i="1" dirty="0">
                <a:latin typeface="+mj-lt"/>
              </a:rPr>
              <a:t>such as ConfigMaps, Services, Deployments, …</a:t>
            </a:r>
          </a:p>
          <a:p>
            <a:r>
              <a:rPr lang="en-DE" sz="2600" dirty="0">
                <a:latin typeface="+mj-lt"/>
              </a:rPr>
              <a:t>Helm Charts help you define, install, and even the most complex Kubernetes application</a:t>
            </a:r>
          </a:p>
          <a:p>
            <a:r>
              <a:rPr lang="en-DE" sz="2600" dirty="0">
                <a:latin typeface="+mj-lt"/>
              </a:rPr>
              <a:t>Integrates perfectly into a DevOps and even into a GitOps workflow</a:t>
            </a:r>
          </a:p>
          <a:p>
            <a:endParaRPr lang="en-DE" sz="2600" dirty="0">
              <a:latin typeface="+mj-lt"/>
            </a:endParaRPr>
          </a:p>
          <a:p>
            <a:r>
              <a:rPr lang="en-DE" sz="2600" dirty="0">
                <a:latin typeface="+mj-lt"/>
              </a:rPr>
              <a:t>Community insights</a:t>
            </a:r>
          </a:p>
          <a:p>
            <a:pPr lvl="1"/>
            <a:r>
              <a:rPr lang="en-DE" sz="2200" dirty="0">
                <a:latin typeface="+mj-lt"/>
              </a:rPr>
              <a:t>First commit October 19, 2015</a:t>
            </a:r>
          </a:p>
          <a:p>
            <a:pPr lvl="1"/>
            <a:r>
              <a:rPr lang="en-DE" sz="2200" dirty="0">
                <a:latin typeface="+mj-lt"/>
              </a:rPr>
              <a:t>500+ contributers</a:t>
            </a:r>
          </a:p>
          <a:p>
            <a:pPr lvl="1"/>
            <a:r>
              <a:rPr lang="en-DE" sz="2200" dirty="0">
                <a:latin typeface="+mj-lt"/>
              </a:rPr>
              <a:t>6K+ code commits</a:t>
            </a:r>
          </a:p>
          <a:p>
            <a:pPr lvl="1"/>
            <a:r>
              <a:rPr lang="en-DE" sz="2200" dirty="0">
                <a:latin typeface="+mj-lt"/>
              </a:rPr>
              <a:t>20,6k stars on GitHub</a:t>
            </a: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Why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All resources and their manifests are stored in a single place, in a so called Helm Chart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Manifests are templated for simple configuration and customization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Configuration will be done with so called “values” files</a:t>
            </a:r>
          </a:p>
          <a:p>
            <a:pPr lvl="1">
              <a:lnSpc>
                <a:spcPct val="70000"/>
              </a:lnSpc>
            </a:pPr>
            <a:r>
              <a:rPr lang="en-DE" dirty="0">
                <a:latin typeface="+mj-lt"/>
              </a:rPr>
              <a:t>There can be per each environment a single “values” file</a:t>
            </a:r>
          </a:p>
          <a:p>
            <a:pPr lvl="1">
              <a:lnSpc>
                <a:spcPct val="70000"/>
              </a:lnSpc>
            </a:pPr>
            <a:endParaRPr lang="en-DE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Charts will be deployed with a single and easy command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Provides useful fetures as automated tests, pre/after/… deployment tasks, </a:t>
            </a:r>
            <a:r>
              <a:rPr lang="en-DE" sz="2400" b="1" dirty="0">
                <a:latin typeface="+mj-lt"/>
              </a:rPr>
              <a:t>rollback</a:t>
            </a:r>
            <a:r>
              <a:rPr lang="en-DE" sz="2400" dirty="0">
                <a:latin typeface="+mj-lt"/>
              </a:rPr>
              <a:t>, and many more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Helm ships as a single small CLI for all common operating systems (Windows, MacOS, Linux)</a:t>
            </a: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Since Helm v3: Clientside only – no controller / operator are required within the Kubernetes Cluster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6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400" dirty="0"/>
              <a:t>A Helm Chart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9640DB6-E8F9-444F-90B0-5D213D9C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51668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/templates</a:t>
            </a:r>
          </a:p>
          <a:p>
            <a:pPr lvl="1"/>
            <a:r>
              <a:rPr lang="en-US" sz="1600" dirty="0">
                <a:latin typeface="+mj-lt"/>
              </a:rPr>
              <a:t>Contains all K8s resource manifests</a:t>
            </a:r>
          </a:p>
          <a:p>
            <a:pPr lvl="1"/>
            <a:r>
              <a:rPr lang="en-US" sz="1600" dirty="0">
                <a:latin typeface="+mj-lt"/>
              </a:rPr>
              <a:t>E.g., Deployment, Service, Ingress, Jobs, …</a:t>
            </a:r>
          </a:p>
          <a:p>
            <a:pPr lvl="1"/>
            <a:r>
              <a:rPr lang="en-US" sz="1600" dirty="0">
                <a:latin typeface="+mj-lt"/>
              </a:rPr>
              <a:t>Can be templated using the Helm Templating Engine </a:t>
            </a:r>
          </a:p>
          <a:p>
            <a:pPr lvl="1"/>
            <a:r>
              <a:rPr lang="en-US" sz="1600" dirty="0">
                <a:latin typeface="+mj-lt"/>
              </a:rPr>
              <a:t>/templates/tests</a:t>
            </a:r>
          </a:p>
          <a:p>
            <a:pPr lvl="2"/>
            <a:r>
              <a:rPr lang="en-US" sz="1600" dirty="0">
                <a:latin typeface="+mj-lt"/>
              </a:rPr>
              <a:t>Contains manifests for automated tasks after deployment has successfully finished</a:t>
            </a:r>
          </a:p>
          <a:p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Chart.yaml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Contains the name, version and general description of the Chart</a:t>
            </a:r>
          </a:p>
          <a:p>
            <a:r>
              <a:rPr lang="en-US" sz="1600" dirty="0">
                <a:latin typeface="+mj-lt"/>
              </a:rPr>
              <a:t>/*.</a:t>
            </a:r>
            <a:r>
              <a:rPr lang="en-US" sz="1600" dirty="0" err="1">
                <a:latin typeface="+mj-lt"/>
              </a:rPr>
              <a:t>values.yaml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One or more files, will be used to customize and configure the Chart and also provide default values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9DB8D6-239B-DF40-BD61-1D036A4F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02" y="640080"/>
            <a:ext cx="3068659" cy="55778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© 2021 Stefan </a:t>
            </a:r>
            <a:r>
              <a:rPr lang="en-GB" dirty="0" err="1"/>
              <a:t>Kürzeder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78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1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Stefan Kürzeder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9900A-FA02-CA4F-B761-19D231F3606D}"/>
              </a:ext>
            </a:extLst>
          </p:cNvPr>
          <p:cNvSpPr txBox="1"/>
          <p:nvPr/>
        </p:nvSpPr>
        <p:spPr>
          <a:xfrm>
            <a:off x="902855" y="4333255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+mj-lt"/>
              </a:rPr>
              <a:t>Source Code on </a:t>
            </a:r>
            <a:r>
              <a:rPr lang="en-DE" dirty="0">
                <a:latin typeface="+mj-lt"/>
                <a:hlinkClick r:id="rId2"/>
              </a:rPr>
              <a:t>GitHub</a:t>
            </a:r>
            <a:r>
              <a:rPr lang="en-DE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3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375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Helm The package manager for Kubernetes</vt:lpstr>
      <vt:lpstr>Agenda</vt:lpstr>
      <vt:lpstr>What is Helm?</vt:lpstr>
      <vt:lpstr>Why Helm?</vt:lpstr>
      <vt:lpstr>A Helm Chart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The package manager for Kubernetes</dc:title>
  <dc:creator>Stefan Kürzeder</dc:creator>
  <cp:lastModifiedBy>Stefan Kürzeder</cp:lastModifiedBy>
  <cp:revision>116</cp:revision>
  <dcterms:created xsi:type="dcterms:W3CDTF">2021-11-17T09:28:29Z</dcterms:created>
  <dcterms:modified xsi:type="dcterms:W3CDTF">2021-11-17T15:39:11Z</dcterms:modified>
</cp:coreProperties>
</file>