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3" r:id="rId7"/>
    <p:sldId id="260" r:id="rId8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fan Kürzeder" initials="SK" lastIdx="1" clrIdx="0">
    <p:extLst>
      <p:ext uri="{19B8F6BF-5375-455C-9EA6-DF929625EA0E}">
        <p15:presenceInfo xmlns:p15="http://schemas.microsoft.com/office/powerpoint/2012/main" userId="S::stefan.kuerzeder@whiteduck.de::7e820f5b-b7f3-4b0a-adff-c232a71e123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25"/>
    <p:restoredTop sz="96949"/>
  </p:normalViewPr>
  <p:slideViewPr>
    <p:cSldViewPr snapToGrid="0" snapToObjects="1">
      <p:cViewPr varScale="1">
        <p:scale>
          <a:sx n="142" d="100"/>
          <a:sy n="142" d="100"/>
        </p:scale>
        <p:origin x="18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4D132-CDB9-4C42-8C76-D5484447AAC5}" type="datetimeFigureOut">
              <a:rPr lang="en-DE" smtClean="0"/>
              <a:t>17.11.21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EAD06-FB11-B344-9F2A-AF629020CFA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82806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EAD06-FB11-B344-9F2A-AF629020CFA6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03153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EAD06-FB11-B344-9F2A-AF629020CFA6}" type="slidenum">
              <a:rPr lang="en-DE" smtClean="0"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47246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Templates:</a:t>
            </a:r>
          </a:p>
          <a:p>
            <a:r>
              <a:rPr lang="en-DE" dirty="0"/>
              <a:t>- Enthält alle Kubernetes Resource manifests wie Deployment, Service, Ingress</a:t>
            </a:r>
          </a:p>
          <a:p>
            <a:r>
              <a:rPr lang="en-DE" dirty="0"/>
              <a:t>- Manifeste können per Templating Enginge parametisiert werden</a:t>
            </a:r>
          </a:p>
          <a:p>
            <a:r>
              <a:rPr lang="en-DE" dirty="0"/>
              <a:t>- Tests dort kann man z.B. einen Pod deployen der schaut ob die Anwendung erreichbar ist oder eine Datenbank initalisiert ist</a:t>
            </a:r>
          </a:p>
          <a:p>
            <a:endParaRPr lang="en-DE" dirty="0"/>
          </a:p>
          <a:p>
            <a:r>
              <a:rPr lang="en-DE" dirty="0"/>
              <a:t>Chart:</a:t>
            </a:r>
          </a:p>
          <a:p>
            <a:r>
              <a:rPr lang="en-DE" dirty="0"/>
              <a:t>- Enthält Namen, Version und eine Beschreibung des Charts</a:t>
            </a:r>
          </a:p>
          <a:p>
            <a:r>
              <a:rPr lang="en-DE" dirty="0"/>
              <a:t>- Simple Metadata</a:t>
            </a:r>
          </a:p>
          <a:p>
            <a:endParaRPr lang="en-DE" dirty="0"/>
          </a:p>
          <a:p>
            <a:r>
              <a:rPr lang="en-DE" dirty="0"/>
              <a:t>Values:</a:t>
            </a:r>
          </a:p>
          <a:p>
            <a:r>
              <a:rPr lang="en-DE" dirty="0"/>
              <a:t>- Kann eine oder mehrere Dateien seinen welche allgemeine Settings beschreiben, wie z.b. Image Registry o.ä.</a:t>
            </a:r>
          </a:p>
          <a:p>
            <a:r>
              <a:rPr lang="en-DE" dirty="0"/>
              <a:t>- Kann aber auch in mehrere Dateien aufgeteilt werden, per Environment eine</a:t>
            </a:r>
          </a:p>
          <a:p>
            <a:r>
              <a:rPr lang="en-DE" dirty="0"/>
              <a:t>  - dev.values.yaml, prod.values.yaml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EAD06-FB11-B344-9F2A-AF629020CFA6}" type="slidenum">
              <a:rPr lang="en-DE" smtClean="0"/>
              <a:t>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42658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DE" dirty="0"/>
              <a:t>OCI Open Container Initiative: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DE" dirty="0"/>
              <a:t>- Gegründet von Docker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DE" dirty="0"/>
              <a:t>- Vereinigung aus vielen großen Unternehmen wie Microsoft, Intel, Docker und vielen mehr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DE" dirty="0"/>
              <a:t>- Ziel ist industrie standards in und mit Umgang von open source container technologien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EAD06-FB11-B344-9F2A-AF629020CFA6}" type="slidenum">
              <a:rPr lang="en-DE" smtClean="0"/>
              <a:t>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71670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Demo:</a:t>
            </a:r>
          </a:p>
          <a:p>
            <a:r>
              <a:rPr lang="en-DE" dirty="0"/>
              <a:t>- Simpler Go Webserver</a:t>
            </a:r>
          </a:p>
          <a:p>
            <a:r>
              <a:rPr lang="en-DE" dirty="0"/>
              <a:t>- Wird deployed in einem K8s Cluster mit einem nginx ingress und cert-manager für lets encrypt zertifakte</a:t>
            </a:r>
          </a:p>
          <a:p>
            <a:r>
              <a:rPr lang="en-DE" dirty="0"/>
              <a:t>- Helm Chart erstellen -&gt; Komponenten erklären</a:t>
            </a:r>
          </a:p>
          <a:p>
            <a:r>
              <a:rPr lang="en-DE" dirty="0"/>
              <a:t>- Bestehenden Helm Chart herzeigen und Anwendung damit deployen</a:t>
            </a:r>
          </a:p>
          <a:p>
            <a:r>
              <a:rPr lang="en-DE" dirty="0"/>
              <a:t>- Eventuell rollback?</a:t>
            </a:r>
          </a:p>
          <a:p>
            <a:endParaRPr lang="en-DE" dirty="0"/>
          </a:p>
          <a:p>
            <a:r>
              <a:rPr lang="en-DE" dirty="0"/>
              <a:t>Wenn Lust besteht, eventuell in Artifakt Hub schauen.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EAD06-FB11-B344-9F2A-AF629020CFA6}" type="slidenum">
              <a:rPr lang="en-DE" smtClean="0"/>
              <a:t>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84298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3E09E-46B2-6448-AE64-49E94807C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733CE9-23A8-DC45-8BCC-82B391AC09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150BA-818D-5F42-B3C2-EB367C312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5D1A-F8B6-2A44-9A40-E1C57C451491}" type="datetime1">
              <a:rPr lang="de-DE" smtClean="0"/>
              <a:t>17.11.21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0CD1E-7C4B-3E4F-BE08-D56ED1B7E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2021 Stefan Kürzeder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E6FBC-FDD2-5040-848C-C9CAB3E9C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18B03-C280-ED47-9E03-AABDC98751E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79081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B17E3-96B3-1C4D-B137-E7F4A9F85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6500A8-FE29-8A45-AFED-5303989B0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4088D-3621-9C43-A730-D3256B68F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923A-3E49-9F4E-BB5D-1516A0D06A8C}" type="datetime1">
              <a:rPr lang="de-DE" smtClean="0"/>
              <a:t>17.11.21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7BBF1-4388-1D4F-9A3D-2F748D709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2021 Stefan Kürzeder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9803E-DF24-4448-8EFB-4BEAC4CFA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18B03-C280-ED47-9E03-AABDC98751E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27603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F0E2F7-A73A-2E47-9B97-27195940C7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E91596-9E66-264B-8EEB-B45C25A5E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D0DD5-ECD7-7F45-8602-376C82DED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44FB-FED0-BC49-A9B2-FDF8ECD93EE1}" type="datetime1">
              <a:rPr lang="de-DE" smtClean="0"/>
              <a:t>17.11.21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9A0B7-9CD2-F046-85DE-23BDEC252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2021 Stefan Kürzeder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F7497-FC0E-D64C-9C99-6AE4B7BBC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18B03-C280-ED47-9E03-AABDC98751E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20007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A7606-3142-3241-858C-0E044CAF9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5B477-BB85-EF4B-9B7C-77905D1C4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AE2E6-AC82-D547-B61C-24224D1CE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744F-CF9F-A447-AFFD-D60F6CD0204E}" type="datetime1">
              <a:rPr lang="de-DE" smtClean="0"/>
              <a:t>17.11.21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0E688-ED34-4342-94B5-B9850F88D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2021 Stefan Kürzeder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41B42-3F99-CC40-A4CC-261301820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18B03-C280-ED47-9E03-AABDC98751E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06679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8FCFA-8CD0-374C-A51B-CEAD08204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8F95A-1D79-4F48-8303-65BEAAC3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4676A-2DFD-0349-9B45-B1795DF32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9B2DC-E3EF-0145-9F8C-0AD7C3053B1F}" type="datetime1">
              <a:rPr lang="de-DE" smtClean="0"/>
              <a:t>17.11.21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52124-1493-494E-AC95-924E7369C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2021 Stefan Kürzeder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E1238-F2E3-7F4D-B365-FF3AEFAF0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18B03-C280-ED47-9E03-AABDC98751E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05715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92FB8-B7F8-AB49-B8D7-9FD2C3A0B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36490-1B0D-8845-B07F-CAC64BC1DB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65D15D-EFF8-084B-9067-2054999EC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D9D7F-1CA3-3748-A3A6-ED8F37E38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A2AF-6CC8-3C4B-9705-AEE0270DA289}" type="datetime1">
              <a:rPr lang="de-DE" smtClean="0"/>
              <a:t>17.11.21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747E8-210C-8F42-A445-B5DBA5DCD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2021 Stefan Kürzeder</a:t>
            </a:r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72DCCA-DBDB-B042-9033-856B2CEA9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18B03-C280-ED47-9E03-AABDC98751E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39241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D868-DBB5-4944-B857-B066E636D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B36D9-928D-3A4C-8E5F-FFA4BD4A8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B17F15-EA9A-0749-A855-F9ECD588C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4162E2-6D01-EC47-8163-4EB3F34EF2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7BA3-5793-1F4A-B0B1-3420F9A400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783DE6-69E0-5B48-9CF7-812E06488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3BEC9-471B-1044-A388-6C263670F076}" type="datetime1">
              <a:rPr lang="de-DE" smtClean="0"/>
              <a:t>17.11.21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610896-7795-F841-90F7-F7BEF07E9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2021 Stefan Kürzeder</a:t>
            </a:r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99CFC3-C53C-E34C-9401-F5FF15A5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18B03-C280-ED47-9E03-AABDC98751E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63701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B4DBC-6E90-0F48-AF8D-7BB6FF052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5A7544-70B8-8F44-9D22-812E1C08C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4F04-49BE-A949-B65B-4B7F41B7935A}" type="datetime1">
              <a:rPr lang="de-DE" smtClean="0"/>
              <a:t>17.11.21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2293A1-4C49-3241-800A-292DC8BEB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2021 Stefan Kürzeder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D9F25-9D04-504F-ACFC-0D4A9FA2C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18B03-C280-ED47-9E03-AABDC98751E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42650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45F6EF-5024-264D-87EB-FA00BDD9D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4D2B-F575-9B47-B767-E0677084C609}" type="datetime1">
              <a:rPr lang="de-DE" smtClean="0"/>
              <a:t>17.11.21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BCF7C2-E35E-9844-8247-78CA11B6A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2021 Stefan Kürzeder</a:t>
            </a:r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FF1765-1B77-EA49-917A-FBADBC409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18B03-C280-ED47-9E03-AABDC98751E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2290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9E1AC-2433-544C-BD1B-2039C4C23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951BC-8C35-6E4F-8E78-84501E45F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DCFC2-DF12-CB4C-B262-B1A59745D2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386C0-E842-BF45-9D6A-0857F6C1A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D2D7-B72C-4F44-BB08-D01B744A52B7}" type="datetime1">
              <a:rPr lang="de-DE" smtClean="0"/>
              <a:t>17.11.21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09F9D5-E6AE-1347-B890-BEAEB8057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2021 Stefan Kürzeder</a:t>
            </a:r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AADE0-4B0D-754D-917C-CAA3C4F2A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18B03-C280-ED47-9E03-AABDC98751E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787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69A55-CF5D-B148-B6A8-19479595E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B8921-CFBC-FB40-90AE-B296CB655F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7021E0-7D1D-3B4D-957D-B1C2E37DB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F9B28-B44E-1F41-BAD5-808645429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0CD2-A869-3647-AC18-5308F37EA6C3}" type="datetime1">
              <a:rPr lang="de-DE" smtClean="0"/>
              <a:t>17.11.21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C4130-43D1-254C-908B-7F4C0FE78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2021 Stefan Kürzeder</a:t>
            </a:r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8EE4B-6B5B-5940-8158-868AF9AEA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18B03-C280-ED47-9E03-AABDC98751E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40461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A25474-6811-F648-910C-A990D035D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D51DC-DBC7-C941-B8C8-0B6E75E12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1729F-3169-1643-AC7E-0A780ACEC4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4167D-D996-D54B-9E5D-D46E257AF96D}" type="datetime1">
              <a:rPr lang="de-DE" smtClean="0"/>
              <a:t>17.11.21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0042C-B130-FA4D-81E6-498A3327EA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© 2021 Stefan Kürzeder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2ABA8-2EB5-5D45-821A-B6D5B2AA29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18B03-C280-ED47-9E03-AABDC98751E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10925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iviiK/helm-handson" TargetMode="External"/><Relationship Id="rId2" Type="http://schemas.openxmlformats.org/officeDocument/2006/relationships/hyperlink" Target="https://helm.sh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elm.sh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harts.jetstack.io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tifacthub.io/" TargetMode="External"/><Relationship Id="rId4" Type="http://schemas.openxmlformats.org/officeDocument/2006/relationships/hyperlink" Target="https://kubernetes.github.io/ingress-nginx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iviiK/helm-hands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4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C3730596-BE88-F845-ADB5-31911365C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320040"/>
            <a:ext cx="6692827" cy="3892669"/>
          </a:xfrm>
        </p:spPr>
        <p:txBody>
          <a:bodyPr>
            <a:normAutofit/>
          </a:bodyPr>
          <a:lstStyle/>
          <a:p>
            <a:pPr algn="l"/>
            <a:r>
              <a:rPr lang="de-DE" sz="6600" b="1" dirty="0"/>
              <a:t>Helm</a:t>
            </a:r>
            <a:br>
              <a:rPr lang="de-DE" sz="6600" dirty="0"/>
            </a:br>
            <a:r>
              <a:rPr lang="en-GB" sz="6600" i="1" dirty="0"/>
              <a:t>The package manager for Kubernetes</a:t>
            </a:r>
            <a:endParaRPr lang="de-DE" sz="6600" i="1" dirty="0"/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648450B7-2852-3A43-B93F-58737B10F0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631161"/>
            <a:ext cx="6692827" cy="1569486"/>
          </a:xfrm>
        </p:spPr>
        <p:txBody>
          <a:bodyPr>
            <a:normAutofit/>
          </a:bodyPr>
          <a:lstStyle/>
          <a:p>
            <a:pPr algn="l"/>
            <a:fld id="{D59AF2D7-FB28-FD40-9F99-7623C956D87D}" type="datetime4">
              <a:rPr lang="de-DE" smtClean="0">
                <a:latin typeface="+mj-lt"/>
              </a:rPr>
              <a:t>17. November 2021</a:t>
            </a:fld>
            <a:endParaRPr lang="de-DE" dirty="0">
              <a:latin typeface="+mj-lt"/>
            </a:endParaRPr>
          </a:p>
          <a:p>
            <a:pPr algn="l"/>
            <a:r>
              <a:rPr lang="de-DE" dirty="0">
                <a:latin typeface="+mj-lt"/>
              </a:rPr>
              <a:t>Stefan </a:t>
            </a:r>
            <a:r>
              <a:rPr lang="de-DE" dirty="0" err="1">
                <a:latin typeface="+mj-lt"/>
              </a:rPr>
              <a:t>Kürzeder</a:t>
            </a:r>
            <a:endParaRPr lang="de-DE" dirty="0">
              <a:latin typeface="+mj-lt"/>
            </a:endParaRPr>
          </a:p>
          <a:p>
            <a:pPr algn="l"/>
            <a:endParaRPr lang="de-DE" dirty="0">
              <a:latin typeface="+mj-lt"/>
            </a:endParaRPr>
          </a:p>
        </p:txBody>
      </p:sp>
      <p:sp>
        <p:nvSpPr>
          <p:cNvPr id="3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87B9A66-3CA2-884B-8BA5-3B2C9753C3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81544" y="951115"/>
            <a:ext cx="4087368" cy="471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302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6AFD45-E7B3-5F45-9F30-453710277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DE" sz="5400" dirty="0"/>
              <a:t>Agenda</a:t>
            </a: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63DD4-BD7B-804A-B6C3-F31858A29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DE" sz="2200" dirty="0">
                <a:latin typeface="+mj-lt"/>
              </a:rPr>
              <a:t>Overview</a:t>
            </a:r>
          </a:p>
          <a:p>
            <a:pPr lvl="1"/>
            <a:r>
              <a:rPr lang="en-DE" sz="2200" dirty="0">
                <a:latin typeface="+mj-lt"/>
              </a:rPr>
              <a:t>What is Helm?</a:t>
            </a:r>
          </a:p>
          <a:p>
            <a:pPr lvl="1"/>
            <a:r>
              <a:rPr lang="en-DE" sz="2200" dirty="0">
                <a:latin typeface="+mj-lt"/>
              </a:rPr>
              <a:t>Why Helm? </a:t>
            </a:r>
          </a:p>
          <a:p>
            <a:pPr lvl="1"/>
            <a:r>
              <a:rPr lang="en-DE" sz="2200" dirty="0">
                <a:latin typeface="+mj-lt"/>
              </a:rPr>
              <a:t>A Helm Chart</a:t>
            </a:r>
          </a:p>
          <a:p>
            <a:pPr lvl="1"/>
            <a:r>
              <a:rPr lang="en-DE" sz="2200" dirty="0">
                <a:latin typeface="+mj-lt"/>
              </a:rPr>
              <a:t>What is a Chart Registry?</a:t>
            </a:r>
          </a:p>
          <a:p>
            <a:r>
              <a:rPr lang="en-DE" sz="2200" dirty="0">
                <a:latin typeface="+mj-lt"/>
              </a:rPr>
              <a:t>Hands-on Demo</a:t>
            </a:r>
          </a:p>
          <a:p>
            <a:pPr lvl="1"/>
            <a:r>
              <a:rPr lang="en-DE" sz="2200" dirty="0">
                <a:latin typeface="+mj-lt"/>
              </a:rPr>
              <a:t>Create an Helm Chart</a:t>
            </a:r>
          </a:p>
          <a:p>
            <a:pPr lvl="1"/>
            <a:r>
              <a:rPr lang="en-DE" sz="2200" dirty="0">
                <a:latin typeface="+mj-lt"/>
              </a:rPr>
              <a:t>Deploy an Helm Chart</a:t>
            </a:r>
          </a:p>
          <a:p>
            <a:r>
              <a:rPr lang="en-DE" sz="2200" dirty="0">
                <a:latin typeface="+mj-lt"/>
              </a:rPr>
              <a:t>Interesting Links</a:t>
            </a:r>
          </a:p>
          <a:p>
            <a:pPr lvl="1"/>
            <a:r>
              <a:rPr lang="en-DE" sz="2200" dirty="0">
                <a:latin typeface="+mj-lt"/>
                <a:hlinkClick r:id="rId2"/>
              </a:rPr>
              <a:t>https://helm.sh</a:t>
            </a:r>
            <a:endParaRPr lang="en-DE" sz="2200" dirty="0">
              <a:latin typeface="+mj-lt"/>
            </a:endParaRPr>
          </a:p>
          <a:p>
            <a:pPr lvl="1"/>
            <a:r>
              <a:rPr lang="en-GB" sz="2200" dirty="0">
                <a:latin typeface="+mj-lt"/>
                <a:hlinkClick r:id="rId3"/>
              </a:rPr>
              <a:t>https://github.com/StiviiK/helm-handson</a:t>
            </a:r>
            <a:endParaRPr lang="en-DE" sz="2200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993BB5-426F-FC49-9AE2-EA5D1AFB0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© 2021 Stefan Kürzeder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8656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6AFD45-E7B3-5F45-9F30-453710277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DE" sz="5400" dirty="0"/>
              <a:t>What is Helm?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63DD4-BD7B-804A-B6C3-F31858A29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DE" sz="2600" dirty="0">
                <a:latin typeface="+mj-lt"/>
              </a:rPr>
              <a:t>”Helm is the best way to find, share, and use software built for Kubernetes” – </a:t>
            </a:r>
            <a:r>
              <a:rPr lang="en-DE" sz="2600" dirty="0">
                <a:latin typeface="+mj-lt"/>
                <a:hlinkClick r:id="rId3"/>
              </a:rPr>
              <a:t>helm.sh</a:t>
            </a:r>
            <a:endParaRPr lang="en-DE" sz="2600" dirty="0">
              <a:latin typeface="+mj-lt"/>
            </a:endParaRPr>
          </a:p>
          <a:p>
            <a:endParaRPr lang="en-DE" sz="2600" dirty="0">
              <a:latin typeface="+mj-lt"/>
            </a:endParaRPr>
          </a:p>
          <a:p>
            <a:r>
              <a:rPr lang="en-DE" sz="2600" dirty="0">
                <a:latin typeface="+mj-lt"/>
              </a:rPr>
              <a:t>Kubernetes Applications can become very quickly complex with all the resources you need to manage and deploy – </a:t>
            </a:r>
            <a:r>
              <a:rPr lang="en-DE" sz="2600" i="1" dirty="0">
                <a:latin typeface="+mj-lt"/>
              </a:rPr>
              <a:t>such as ConfigMaps, Services, Deployments, …</a:t>
            </a:r>
          </a:p>
          <a:p>
            <a:r>
              <a:rPr lang="en-DE" sz="2600" dirty="0">
                <a:latin typeface="+mj-lt"/>
              </a:rPr>
              <a:t>Helm Charts help you define, install, and even the most complex Kubernetes application</a:t>
            </a:r>
          </a:p>
          <a:p>
            <a:r>
              <a:rPr lang="en-DE" sz="2600" dirty="0">
                <a:latin typeface="+mj-lt"/>
              </a:rPr>
              <a:t>Integrates perfectly into a DevOps and even into a GitOps workflow</a:t>
            </a:r>
          </a:p>
          <a:p>
            <a:endParaRPr lang="en-DE" sz="2600" dirty="0">
              <a:latin typeface="+mj-lt"/>
            </a:endParaRPr>
          </a:p>
          <a:p>
            <a:r>
              <a:rPr lang="en-DE" sz="2600" dirty="0">
                <a:latin typeface="+mj-lt"/>
              </a:rPr>
              <a:t>Community insights</a:t>
            </a:r>
          </a:p>
          <a:p>
            <a:pPr lvl="1"/>
            <a:r>
              <a:rPr lang="en-DE" sz="2200" dirty="0">
                <a:latin typeface="+mj-lt"/>
              </a:rPr>
              <a:t>First commit October 19, 2015</a:t>
            </a:r>
          </a:p>
          <a:p>
            <a:pPr lvl="1"/>
            <a:r>
              <a:rPr lang="en-DE" sz="2200" dirty="0">
                <a:latin typeface="+mj-lt"/>
              </a:rPr>
              <a:t>500+ contributers</a:t>
            </a:r>
          </a:p>
          <a:p>
            <a:pPr lvl="1"/>
            <a:r>
              <a:rPr lang="en-DE" sz="2200" dirty="0">
                <a:latin typeface="+mj-lt"/>
              </a:rPr>
              <a:t>6K+ code commits</a:t>
            </a:r>
          </a:p>
          <a:p>
            <a:pPr lvl="1"/>
            <a:r>
              <a:rPr lang="en-DE" sz="2200" dirty="0">
                <a:latin typeface="+mj-lt"/>
              </a:rPr>
              <a:t>20,6k stars on GitHub</a:t>
            </a:r>
            <a:endParaRPr lang="en-DE" sz="2600" dirty="0">
              <a:latin typeface="+mj-lt"/>
            </a:endParaRPr>
          </a:p>
          <a:p>
            <a:endParaRPr lang="en-DE" sz="2200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993BB5-426F-FC49-9AE2-EA5D1AFB0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© 2021 Stefan Kürzeder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24740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6AFD45-E7B3-5F45-9F30-453710277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DE" sz="5400" dirty="0"/>
              <a:t>Why Helm?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63DD4-BD7B-804A-B6C3-F31858A29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70000"/>
              </a:lnSpc>
            </a:pPr>
            <a:r>
              <a:rPr lang="en-DE" sz="2400" dirty="0">
                <a:latin typeface="+mj-lt"/>
              </a:rPr>
              <a:t>All resources and their manifests are stored in a single place, in a so called Helm Chart</a:t>
            </a:r>
          </a:p>
          <a:p>
            <a:pPr>
              <a:lnSpc>
                <a:spcPct val="70000"/>
              </a:lnSpc>
            </a:pPr>
            <a:r>
              <a:rPr lang="en-DE" sz="2400" dirty="0">
                <a:latin typeface="+mj-lt"/>
              </a:rPr>
              <a:t>Manifests are templated for simple configuration and customization</a:t>
            </a:r>
          </a:p>
          <a:p>
            <a:pPr>
              <a:lnSpc>
                <a:spcPct val="70000"/>
              </a:lnSpc>
            </a:pPr>
            <a:r>
              <a:rPr lang="en-DE" sz="2400" dirty="0">
                <a:latin typeface="+mj-lt"/>
              </a:rPr>
              <a:t>Configuration will be done with so called “values” files</a:t>
            </a:r>
          </a:p>
          <a:p>
            <a:pPr lvl="1">
              <a:lnSpc>
                <a:spcPct val="70000"/>
              </a:lnSpc>
            </a:pPr>
            <a:r>
              <a:rPr lang="en-DE" sz="2200" dirty="0">
                <a:latin typeface="+mj-lt"/>
              </a:rPr>
              <a:t>There can be per environment a “values” file, for easy seperation of environment specific settings</a:t>
            </a:r>
          </a:p>
          <a:p>
            <a:pPr lvl="1">
              <a:lnSpc>
                <a:spcPct val="70000"/>
              </a:lnSpc>
            </a:pPr>
            <a:endParaRPr lang="en-DE" sz="2200" dirty="0">
              <a:latin typeface="+mj-lt"/>
            </a:endParaRPr>
          </a:p>
          <a:p>
            <a:pPr>
              <a:lnSpc>
                <a:spcPct val="70000"/>
              </a:lnSpc>
            </a:pPr>
            <a:r>
              <a:rPr lang="en-DE" sz="2400" dirty="0">
                <a:latin typeface="+mj-lt"/>
              </a:rPr>
              <a:t>Charts can be deployed and upgraded with a single and easy command</a:t>
            </a:r>
          </a:p>
          <a:p>
            <a:pPr>
              <a:lnSpc>
                <a:spcPct val="70000"/>
              </a:lnSpc>
            </a:pPr>
            <a:r>
              <a:rPr lang="en-DE" sz="2400" dirty="0">
                <a:latin typeface="+mj-lt"/>
              </a:rPr>
              <a:t>Provides useful fetures as automated tests, pre/after/… deployment hooks, </a:t>
            </a:r>
            <a:r>
              <a:rPr lang="en-DE" sz="2400" b="1" dirty="0">
                <a:latin typeface="+mj-lt"/>
              </a:rPr>
              <a:t>rollback</a:t>
            </a:r>
            <a:r>
              <a:rPr lang="en-DE" sz="2400" dirty="0">
                <a:latin typeface="+mj-lt"/>
              </a:rPr>
              <a:t>, and many more</a:t>
            </a:r>
          </a:p>
          <a:p>
            <a:pPr>
              <a:lnSpc>
                <a:spcPct val="70000"/>
              </a:lnSpc>
            </a:pPr>
            <a:endParaRPr lang="en-DE" sz="2400" dirty="0">
              <a:latin typeface="+mj-lt"/>
            </a:endParaRPr>
          </a:p>
          <a:p>
            <a:pPr>
              <a:lnSpc>
                <a:spcPct val="80000"/>
              </a:lnSpc>
            </a:pPr>
            <a:r>
              <a:rPr lang="en-DE" sz="2400" dirty="0">
                <a:latin typeface="+mj-lt"/>
              </a:rPr>
              <a:t>Helm ships as a single small CLI for all common operating systems (Windows, MacOS, Linux)</a:t>
            </a:r>
          </a:p>
          <a:p>
            <a:pPr>
              <a:lnSpc>
                <a:spcPct val="80000"/>
              </a:lnSpc>
            </a:pPr>
            <a:r>
              <a:rPr lang="en-DE" sz="2400" dirty="0">
                <a:latin typeface="+mj-lt"/>
              </a:rPr>
              <a:t>Since Helm v3: Clientside only – no controller / operator are required within the Kubernetes Cluster</a:t>
            </a:r>
          </a:p>
          <a:p>
            <a:pPr>
              <a:lnSpc>
                <a:spcPct val="70000"/>
              </a:lnSpc>
            </a:pPr>
            <a:endParaRPr lang="en-DE" sz="2400" dirty="0">
              <a:latin typeface="+mj-lt"/>
            </a:endParaRPr>
          </a:p>
          <a:p>
            <a:pPr>
              <a:lnSpc>
                <a:spcPct val="70000"/>
              </a:lnSpc>
            </a:pPr>
            <a:endParaRPr lang="en-DE" sz="2400" dirty="0">
              <a:latin typeface="+mj-lt"/>
            </a:endParaRPr>
          </a:p>
          <a:p>
            <a:pPr>
              <a:lnSpc>
                <a:spcPct val="70000"/>
              </a:lnSpc>
            </a:pPr>
            <a:endParaRPr lang="en-DE" sz="2600" dirty="0">
              <a:latin typeface="+mj-lt"/>
            </a:endParaRPr>
          </a:p>
          <a:p>
            <a:endParaRPr lang="en-DE" sz="2200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993BB5-426F-FC49-9AE2-EA5D1AFB0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© 2021 Stefan Kürzeder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89660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6AFD45-E7B3-5F45-9F30-453710277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DE" sz="5400" dirty="0"/>
              <a:t>A Helm Chart</a:t>
            </a:r>
          </a:p>
        </p:txBody>
      </p:sp>
      <p:sp>
        <p:nvSpPr>
          <p:cNvPr id="40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F9640DB6-E8F9-444F-90B0-5D213D9C3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51668"/>
            <a:ext cx="4818888" cy="3704682"/>
          </a:xfrm>
        </p:spPr>
        <p:txBody>
          <a:bodyPr anchor="t">
            <a:normAutofit fontScale="92500"/>
          </a:bodyPr>
          <a:lstStyle/>
          <a:p>
            <a:r>
              <a:rPr lang="en-US" sz="1600" dirty="0">
                <a:latin typeface="+mj-lt"/>
              </a:rPr>
              <a:t>/templates</a:t>
            </a:r>
          </a:p>
          <a:p>
            <a:pPr lvl="1"/>
            <a:r>
              <a:rPr lang="en-US" sz="1600" dirty="0">
                <a:latin typeface="+mj-lt"/>
              </a:rPr>
              <a:t>Contains all K8s resource manifests</a:t>
            </a:r>
          </a:p>
          <a:p>
            <a:pPr lvl="1"/>
            <a:r>
              <a:rPr lang="en-US" sz="1600" dirty="0">
                <a:latin typeface="+mj-lt"/>
              </a:rPr>
              <a:t>E.g., Deployment, Service, Ingress, Jobs, …</a:t>
            </a:r>
          </a:p>
          <a:p>
            <a:pPr lvl="1"/>
            <a:r>
              <a:rPr lang="en-US" sz="1600" dirty="0">
                <a:latin typeface="+mj-lt"/>
              </a:rPr>
              <a:t>Can be templated using the Helm Templating Engine </a:t>
            </a:r>
          </a:p>
          <a:p>
            <a:pPr lvl="1"/>
            <a:r>
              <a:rPr lang="en-US" sz="1600" dirty="0">
                <a:latin typeface="+mj-lt"/>
              </a:rPr>
              <a:t>/templates/tests</a:t>
            </a:r>
          </a:p>
          <a:p>
            <a:pPr lvl="2"/>
            <a:r>
              <a:rPr lang="en-US" sz="1600" dirty="0">
                <a:latin typeface="+mj-lt"/>
              </a:rPr>
              <a:t>Contains manifests for automated tasks after deployment has successfully finished</a:t>
            </a:r>
          </a:p>
          <a:p>
            <a:r>
              <a:rPr lang="en-US" sz="1600" dirty="0">
                <a:latin typeface="+mj-lt"/>
              </a:rPr>
              <a:t>/</a:t>
            </a:r>
            <a:r>
              <a:rPr lang="en-US" sz="1600" dirty="0" err="1">
                <a:latin typeface="+mj-lt"/>
              </a:rPr>
              <a:t>Chart.yaml</a:t>
            </a:r>
            <a:endParaRPr lang="en-US" sz="1600" dirty="0">
              <a:latin typeface="+mj-lt"/>
            </a:endParaRPr>
          </a:p>
          <a:p>
            <a:pPr lvl="1"/>
            <a:r>
              <a:rPr lang="en-US" sz="1600" dirty="0">
                <a:latin typeface="+mj-lt"/>
              </a:rPr>
              <a:t>Contains the name, version and general description of the Chart</a:t>
            </a:r>
          </a:p>
          <a:p>
            <a:r>
              <a:rPr lang="en-US" sz="1600" dirty="0">
                <a:latin typeface="+mj-lt"/>
              </a:rPr>
              <a:t>/*.</a:t>
            </a:r>
            <a:r>
              <a:rPr lang="en-US" sz="1600" dirty="0" err="1">
                <a:latin typeface="+mj-lt"/>
              </a:rPr>
              <a:t>values.yaml</a:t>
            </a:r>
            <a:endParaRPr lang="en-US" sz="1600" dirty="0">
              <a:latin typeface="+mj-lt"/>
            </a:endParaRPr>
          </a:p>
          <a:p>
            <a:pPr lvl="1"/>
            <a:r>
              <a:rPr lang="en-US" sz="1600" dirty="0">
                <a:latin typeface="+mj-lt"/>
              </a:rPr>
              <a:t>One or more files, will be used to customize and configure the Chart and also provide default values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89DB8D6-239B-DF40-BD61-1D036A4FA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202" y="640080"/>
            <a:ext cx="3068659" cy="557784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993BB5-426F-FC49-9AE2-EA5D1AFB0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© 2021 Stefan </a:t>
            </a:r>
            <a:r>
              <a:rPr lang="en-GB" dirty="0" err="1"/>
              <a:t>Kürzeder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797842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6AFD45-E7B3-5F45-9F30-453710277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dirty="0"/>
              <a:t>What is a Chart Registry?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63DD4-BD7B-804A-B6C3-F31858A29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GB" sz="2200" dirty="0">
                <a:latin typeface="+mj-lt"/>
              </a:rPr>
              <a:t>Public accessible registry where your Charts can be stored for easy distribution</a:t>
            </a:r>
          </a:p>
          <a:p>
            <a:pPr>
              <a:lnSpc>
                <a:spcPct val="80000"/>
              </a:lnSpc>
            </a:pPr>
            <a:r>
              <a:rPr lang="en-GB" sz="2200" dirty="0">
                <a:latin typeface="+mj-lt"/>
              </a:rPr>
              <a:t>Provides a tool for easy versioning of Helm Charts</a:t>
            </a:r>
          </a:p>
          <a:p>
            <a:pPr>
              <a:lnSpc>
                <a:spcPct val="80000"/>
              </a:lnSpc>
            </a:pPr>
            <a:r>
              <a:rPr lang="en-GB" sz="2200" dirty="0">
                <a:latin typeface="+mj-lt"/>
              </a:rPr>
              <a:t>Since Helm v3, OCI conform Registries (formerly Docker Registry) can also be used to store Helm Charts</a:t>
            </a:r>
          </a:p>
          <a:p>
            <a:pPr>
              <a:lnSpc>
                <a:spcPct val="80000"/>
              </a:lnSpc>
            </a:pPr>
            <a:endParaRPr lang="en-GB" sz="2200" dirty="0">
              <a:latin typeface="+mj-lt"/>
            </a:endParaRPr>
          </a:p>
          <a:p>
            <a:pPr>
              <a:lnSpc>
                <a:spcPct val="80000"/>
              </a:lnSpc>
            </a:pPr>
            <a:r>
              <a:rPr lang="en-GB" sz="2200" dirty="0">
                <a:latin typeface="+mj-lt"/>
              </a:rPr>
              <a:t>Popular Helm Charts and their Registries</a:t>
            </a:r>
            <a:endParaRPr lang="en-GB" sz="1800" dirty="0">
              <a:latin typeface="+mj-lt"/>
            </a:endParaRPr>
          </a:p>
          <a:p>
            <a:pPr lvl="1">
              <a:lnSpc>
                <a:spcPct val="80000"/>
              </a:lnSpc>
            </a:pPr>
            <a:r>
              <a:rPr lang="en-GB" sz="2000" i="1" dirty="0">
                <a:latin typeface="+mj-lt"/>
              </a:rPr>
              <a:t>cert-manager</a:t>
            </a:r>
            <a:r>
              <a:rPr lang="en-GB" sz="2000" dirty="0">
                <a:latin typeface="+mj-lt"/>
              </a:rPr>
              <a:t>, used for TLS certificate management – </a:t>
            </a:r>
            <a:r>
              <a:rPr lang="en-GB" sz="2000" dirty="0">
                <a:latin typeface="+mj-lt"/>
                <a:hlinkClick r:id="rId3"/>
              </a:rPr>
              <a:t>https://charts.jetstack.io/</a:t>
            </a:r>
            <a:endParaRPr lang="en-GB" sz="2000" dirty="0">
              <a:latin typeface="+mj-lt"/>
            </a:endParaRPr>
          </a:p>
          <a:p>
            <a:pPr lvl="1">
              <a:lnSpc>
                <a:spcPct val="80000"/>
              </a:lnSpc>
            </a:pPr>
            <a:r>
              <a:rPr lang="en-GB" sz="2000" i="1" dirty="0">
                <a:latin typeface="+mj-lt"/>
              </a:rPr>
              <a:t>ingress-</a:t>
            </a:r>
            <a:r>
              <a:rPr lang="en-GB" sz="2000" i="1" dirty="0" err="1">
                <a:latin typeface="+mj-lt"/>
              </a:rPr>
              <a:t>nginx</a:t>
            </a:r>
            <a:r>
              <a:rPr lang="en-GB" sz="2000" dirty="0">
                <a:latin typeface="+mj-lt"/>
              </a:rPr>
              <a:t>, </a:t>
            </a:r>
            <a:r>
              <a:rPr lang="en-GB" sz="2000" dirty="0" err="1">
                <a:latin typeface="+mj-lt"/>
              </a:rPr>
              <a:t>nginx</a:t>
            </a:r>
            <a:r>
              <a:rPr lang="en-GB" sz="2000" dirty="0">
                <a:latin typeface="+mj-lt"/>
              </a:rPr>
              <a:t> reverse proxy used as ingress controller – </a:t>
            </a:r>
            <a:r>
              <a:rPr lang="en-GB" sz="2000" dirty="0">
                <a:latin typeface="+mj-lt"/>
                <a:hlinkClick r:id="rId4"/>
              </a:rPr>
              <a:t>https://</a:t>
            </a:r>
            <a:r>
              <a:rPr lang="en-GB" sz="2000" dirty="0" err="1">
                <a:latin typeface="+mj-lt"/>
                <a:hlinkClick r:id="rId4"/>
              </a:rPr>
              <a:t>kubernetes.github.io</a:t>
            </a:r>
            <a:r>
              <a:rPr lang="en-GB" sz="2000" dirty="0">
                <a:latin typeface="+mj-lt"/>
                <a:hlinkClick r:id="rId4"/>
              </a:rPr>
              <a:t>/ingress-</a:t>
            </a:r>
            <a:r>
              <a:rPr lang="en-GB" sz="2000" dirty="0" err="1">
                <a:latin typeface="+mj-lt"/>
                <a:hlinkClick r:id="rId4"/>
              </a:rPr>
              <a:t>nginx</a:t>
            </a:r>
            <a:endParaRPr lang="en-GB" sz="2000" dirty="0">
              <a:latin typeface="+mj-lt"/>
            </a:endParaRPr>
          </a:p>
          <a:p>
            <a:pPr lvl="1">
              <a:lnSpc>
                <a:spcPct val="80000"/>
              </a:lnSpc>
            </a:pPr>
            <a:endParaRPr lang="en-GB" sz="2200" dirty="0">
              <a:latin typeface="+mj-lt"/>
            </a:endParaRPr>
          </a:p>
          <a:p>
            <a:pPr>
              <a:lnSpc>
                <a:spcPct val="80000"/>
              </a:lnSpc>
            </a:pPr>
            <a:r>
              <a:rPr lang="en-GB" sz="2200" dirty="0">
                <a:latin typeface="+mj-lt"/>
              </a:rPr>
              <a:t>Browse well-known and popular Helm Charts</a:t>
            </a:r>
          </a:p>
          <a:p>
            <a:pPr lvl="1">
              <a:lnSpc>
                <a:spcPct val="80000"/>
              </a:lnSpc>
            </a:pPr>
            <a:r>
              <a:rPr lang="en-GB" sz="2000" dirty="0">
                <a:latin typeface="+mj-lt"/>
                <a:hlinkClick r:id="rId5"/>
              </a:rPr>
              <a:t>https://</a:t>
            </a:r>
            <a:r>
              <a:rPr lang="en-GB" sz="2000" dirty="0" err="1">
                <a:latin typeface="+mj-lt"/>
                <a:hlinkClick r:id="rId5"/>
              </a:rPr>
              <a:t>artifacthub.io</a:t>
            </a:r>
            <a:r>
              <a:rPr lang="en-GB" sz="2000" dirty="0">
                <a:latin typeface="+mj-lt"/>
                <a:hlinkClick r:id="rId5"/>
              </a:rPr>
              <a:t>/</a:t>
            </a:r>
            <a:endParaRPr lang="en-GB" sz="2000" dirty="0">
              <a:latin typeface="+mj-lt"/>
            </a:endParaRPr>
          </a:p>
          <a:p>
            <a:pPr lvl="1">
              <a:lnSpc>
                <a:spcPct val="80000"/>
              </a:lnSpc>
            </a:pPr>
            <a:endParaRPr lang="en-GB" sz="1600" dirty="0">
              <a:latin typeface="+mj-lt"/>
            </a:endParaRPr>
          </a:p>
          <a:p>
            <a:pPr>
              <a:lnSpc>
                <a:spcPct val="70000"/>
              </a:lnSpc>
            </a:pPr>
            <a:endParaRPr lang="en-DE" sz="2000" dirty="0">
              <a:latin typeface="+mj-lt"/>
            </a:endParaRPr>
          </a:p>
          <a:p>
            <a:pPr>
              <a:lnSpc>
                <a:spcPct val="70000"/>
              </a:lnSpc>
            </a:pPr>
            <a:endParaRPr lang="en-DE" sz="2000" dirty="0">
              <a:latin typeface="+mj-lt"/>
            </a:endParaRPr>
          </a:p>
          <a:p>
            <a:pPr>
              <a:lnSpc>
                <a:spcPct val="70000"/>
              </a:lnSpc>
            </a:pPr>
            <a:endParaRPr lang="en-DE" sz="2400" dirty="0">
              <a:latin typeface="+mj-lt"/>
            </a:endParaRPr>
          </a:p>
          <a:p>
            <a:endParaRPr lang="en-DE" sz="2000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993BB5-426F-FC49-9AE2-EA5D1AFB0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© 2021 Stefan Kürzeder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97296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6" name="Rectangle 123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6AFD45-E7B3-5F45-9F30-453710277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 Time!</a:t>
            </a:r>
          </a:p>
        </p:txBody>
      </p:sp>
      <p:sp>
        <p:nvSpPr>
          <p:cNvPr id="257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993BB5-426F-FC49-9AE2-EA5D1AFB0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© 2021 Stefan Kürzeder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09900A-FA02-CA4F-B761-19D231F3606D}"/>
              </a:ext>
            </a:extLst>
          </p:cNvPr>
          <p:cNvSpPr txBox="1"/>
          <p:nvPr/>
        </p:nvSpPr>
        <p:spPr>
          <a:xfrm>
            <a:off x="902855" y="4333255"/>
            <a:ext cx="244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latin typeface="+mj-lt"/>
              </a:rPr>
              <a:t>Source Code on </a:t>
            </a:r>
            <a:r>
              <a:rPr lang="en-DE" dirty="0">
                <a:latin typeface="+mj-lt"/>
                <a:hlinkClick r:id="rId3"/>
              </a:rPr>
              <a:t>GitHub</a:t>
            </a:r>
            <a:r>
              <a:rPr lang="en-DE" dirty="0">
                <a:latin typeface="+mj-lt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56359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</TotalTime>
  <Words>700</Words>
  <Application>Microsoft Macintosh PowerPoint</Application>
  <PresentationFormat>Widescreen</PresentationFormat>
  <Paragraphs>103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Helm The package manager for Kubernetes</vt:lpstr>
      <vt:lpstr>Agenda</vt:lpstr>
      <vt:lpstr>What is Helm?</vt:lpstr>
      <vt:lpstr>Why Helm?</vt:lpstr>
      <vt:lpstr>A Helm Chart</vt:lpstr>
      <vt:lpstr>What is a Chart Registry?</vt:lpstr>
      <vt:lpstr>Demo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Helm The package manager for Kubernetes</dc:title>
  <dc:creator>Stefan Kürzeder</dc:creator>
  <cp:lastModifiedBy>Stefan Kürzeder</cp:lastModifiedBy>
  <cp:revision>187</cp:revision>
  <dcterms:created xsi:type="dcterms:W3CDTF">2021-11-17T09:28:29Z</dcterms:created>
  <dcterms:modified xsi:type="dcterms:W3CDTF">2021-11-17T17:47:03Z</dcterms:modified>
</cp:coreProperties>
</file>