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Kürzeder" initials="SK" lastIdx="1" clrIdx="0">
    <p:extLst>
      <p:ext uri="{19B8F6BF-5375-455C-9EA6-DF929625EA0E}">
        <p15:presenceInfo xmlns:p15="http://schemas.microsoft.com/office/powerpoint/2012/main" userId="S::stefan.kuerzeder@whiteduck.de::7e820f5b-b7f3-4b0a-adff-c232a71e12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5"/>
    <p:restoredTop sz="96949"/>
  </p:normalViewPr>
  <p:slideViewPr>
    <p:cSldViewPr snapToGrid="0" snapToObjects="1">
      <p:cViewPr varScale="1">
        <p:scale>
          <a:sx n="156" d="100"/>
          <a:sy n="156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D132-CDB9-4C42-8C76-D5484447AAC5}" type="datetimeFigureOut">
              <a:rPr lang="en-DE" smtClean="0"/>
              <a:t>18.11.21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EAD06-FB11-B344-9F2A-AF629020CF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80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15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530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724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Templates:</a:t>
            </a:r>
          </a:p>
          <a:p>
            <a:r>
              <a:rPr lang="en-DE" dirty="0"/>
              <a:t>- Enthält alle Kubernetes Resource manifests wie Deployment, Service, Ingress</a:t>
            </a:r>
          </a:p>
          <a:p>
            <a:r>
              <a:rPr lang="en-DE" dirty="0"/>
              <a:t>- Manifeste können per Templating Enginge parametisiert werden</a:t>
            </a:r>
          </a:p>
          <a:p>
            <a:r>
              <a:rPr lang="en-DE" dirty="0"/>
              <a:t>- Tests dort kann man z.B. einen Pod deployen der schaut ob die Anwendung erreichbar ist oder eine Datenbank initalisiert ist</a:t>
            </a:r>
          </a:p>
          <a:p>
            <a:endParaRPr lang="en-DE" dirty="0"/>
          </a:p>
          <a:p>
            <a:r>
              <a:rPr lang="en-DE" dirty="0"/>
              <a:t>Chart:</a:t>
            </a:r>
          </a:p>
          <a:p>
            <a:r>
              <a:rPr lang="en-DE" dirty="0"/>
              <a:t>- Enthält Namen, Version und eine Beschreibung des Charts</a:t>
            </a:r>
          </a:p>
          <a:p>
            <a:r>
              <a:rPr lang="en-DE" dirty="0"/>
              <a:t>- Simple Metadata</a:t>
            </a:r>
          </a:p>
          <a:p>
            <a:endParaRPr lang="en-DE" dirty="0"/>
          </a:p>
          <a:p>
            <a:r>
              <a:rPr lang="en-DE" dirty="0"/>
              <a:t>Values:</a:t>
            </a:r>
          </a:p>
          <a:p>
            <a:r>
              <a:rPr lang="en-DE" dirty="0"/>
              <a:t>- Kann eine oder mehrere Dateien seinen welche allgemeine Settings beschreiben, wie z.b. Image Registry o.ä.</a:t>
            </a:r>
          </a:p>
          <a:p>
            <a:r>
              <a:rPr lang="en-DE" dirty="0"/>
              <a:t>- Kann aber auch in mehrere Dateien aufgeteilt werden, per Environment eine</a:t>
            </a:r>
          </a:p>
          <a:p>
            <a:r>
              <a:rPr lang="en-DE" dirty="0"/>
              <a:t>  - dev.values.yaml, prod.values.yaml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658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OCI Open Container Initiative: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- Gegründet von Docker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- Vereinigung aus vielen großen Unternehmen wie Microsoft, Intel, Docker und vielen mehr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- Ziel ist industrie standards in und mit Umgang von open source container technologien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67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Demo:</a:t>
            </a:r>
          </a:p>
          <a:p>
            <a:r>
              <a:rPr lang="en-DE" dirty="0"/>
              <a:t>- Simpler Go Webserver</a:t>
            </a:r>
          </a:p>
          <a:p>
            <a:r>
              <a:rPr lang="en-DE" dirty="0"/>
              <a:t>- Wird deployed in einem K8s Cluster mit einem nginx ingress und cert-manager für lets encrypt zertifakte</a:t>
            </a:r>
          </a:p>
          <a:p>
            <a:r>
              <a:rPr lang="en-DE" dirty="0"/>
              <a:t>- Helm Chart erstellen -&gt; Komponenten erklären</a:t>
            </a:r>
          </a:p>
          <a:p>
            <a:r>
              <a:rPr lang="en-DE" dirty="0"/>
              <a:t>- Bestehenden Helm Chart herzeigen und Anwendung damit deployen</a:t>
            </a:r>
          </a:p>
          <a:p>
            <a:r>
              <a:rPr lang="en-DE" dirty="0"/>
              <a:t>- Eventuell rollback?</a:t>
            </a:r>
          </a:p>
          <a:p>
            <a:endParaRPr lang="en-DE" dirty="0"/>
          </a:p>
          <a:p>
            <a:r>
              <a:rPr lang="en-DE" dirty="0"/>
              <a:t>Wenn Lust besteht, eventuell in Artifakt Hub schauen.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429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E09E-46B2-6448-AE64-49E94807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33CE9-23A8-DC45-8BCC-82B391AC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50BA-818D-5F42-B3C2-EB367C31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5D1A-F8B6-2A44-9A40-E1C57C451491}" type="datetime1">
              <a:rPr lang="de-DE" smtClean="0"/>
              <a:t>18.11.21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CD1E-7C4B-3E4F-BE08-D56ED1B7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6FBC-FDD2-5040-848C-C9CAB3E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0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17E3-96B3-1C4D-B137-E7F4A9F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500A8-FE29-8A45-AFED-5303989B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088D-3621-9C43-A730-D3256B68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923A-3E49-9F4E-BB5D-1516A0D06A8C}" type="datetime1">
              <a:rPr lang="de-DE" smtClean="0"/>
              <a:t>18.11.21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BBF1-4388-1D4F-9A3D-2F748D7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803E-DF24-4448-8EFB-4BEAC4CF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6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0E2F7-A73A-2E47-9B97-27195940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91596-9E66-264B-8EEB-B45C25A5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0DD5-ECD7-7F45-8602-376C82DE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44FB-FED0-BC49-A9B2-FDF8ECD93EE1}" type="datetime1">
              <a:rPr lang="de-DE" smtClean="0"/>
              <a:t>18.11.21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A0B7-9CD2-F046-85DE-23BDEC25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F7497-FC0E-D64C-9C99-6AE4B7BB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00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7606-3142-3241-858C-0E044CA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B477-BB85-EF4B-9B7C-77905D1C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E2E6-AC82-D547-B61C-24224D1C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44F-CF9F-A447-AFFD-D60F6CD0204E}" type="datetime1">
              <a:rPr lang="de-DE" smtClean="0"/>
              <a:t>18.11.21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E688-ED34-4342-94B5-B9850F88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1B42-3F99-CC40-A4CC-26130182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67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CFA-8CD0-374C-A51B-CEAD0820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F95A-1D79-4F48-8303-65BEAAC3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676A-2DFD-0349-9B45-B1795DF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B2DC-E3EF-0145-9F8C-0AD7C3053B1F}" type="datetime1">
              <a:rPr lang="de-DE" smtClean="0"/>
              <a:t>18.11.21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2124-1493-494E-AC95-924E7369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1238-F2E3-7F4D-B365-FF3AEFA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71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2FB8-B7F8-AB49-B8D7-9FD2C3A0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490-1B0D-8845-B07F-CAC64BC1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D15D-EFF8-084B-9067-2054999E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D9D7F-1CA3-3748-A3A6-ED8F37E3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A2AF-6CC8-3C4B-9705-AEE0270DA289}" type="datetime1">
              <a:rPr lang="de-DE" smtClean="0"/>
              <a:t>18.11.21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747E8-210C-8F42-A445-B5DBA5D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DCCA-DBDB-B042-9033-856B2CE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924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D868-DBB5-4944-B857-B066E636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36D9-928D-3A4C-8E5F-FFA4BD4A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7F15-EA9A-0749-A855-F9ECD588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162E2-6D01-EC47-8163-4EB3F34E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7BA3-5793-1F4A-B0B1-3420F9A4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83DE6-69E0-5B48-9CF7-812E0648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EC9-471B-1044-A388-6C263670F076}" type="datetime1">
              <a:rPr lang="de-DE" smtClean="0"/>
              <a:t>18.11.21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10896-7795-F841-90F7-F7BEF07E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CFC3-C53C-E34C-9401-F5FF15A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7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4DBC-6E90-0F48-AF8D-7BB6FF05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A7544-70B8-8F44-9D22-812E1C08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4F04-49BE-A949-B65B-4B7F41B7935A}" type="datetime1">
              <a:rPr lang="de-DE" smtClean="0"/>
              <a:t>18.11.21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293A1-4C49-3241-800A-292DC8BE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9F25-9D04-504F-ACFC-0D4A9FA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5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5F6EF-5024-264D-87EB-FA00BDD9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4D2B-F575-9B47-B767-E0677084C609}" type="datetime1">
              <a:rPr lang="de-DE" smtClean="0"/>
              <a:t>18.11.21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CF7C2-E35E-9844-8247-78CA11B6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F1765-1B77-EA49-917A-FBADBC4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2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E1AC-2433-544C-BD1B-2039C4C2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51BC-8C35-6E4F-8E78-84501E45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CFC2-DF12-CB4C-B262-B1A59745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86C0-E842-BF45-9D6A-0857F6C1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2D7-B72C-4F44-BB08-D01B744A52B7}" type="datetime1">
              <a:rPr lang="de-DE" smtClean="0"/>
              <a:t>18.11.21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F9D5-E6AE-1347-B890-BEAEB805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ADE0-4B0D-754D-917C-CAA3C4F2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87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9A55-CF5D-B148-B6A8-1947959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B8921-CFBC-FB40-90AE-B296CB655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21E0-7D1D-3B4D-957D-B1C2E37D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9B28-B44E-1F41-BAD5-80864542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CD2-A869-3647-AC18-5308F37EA6C3}" type="datetime1">
              <a:rPr lang="de-DE" smtClean="0"/>
              <a:t>18.11.21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C4130-43D1-254C-908B-7F4C0FE7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EE4B-6B5B-5940-8158-868AF9AE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046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25474-6811-F648-910C-A990D035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51DC-DBC7-C941-B8C8-0B6E75E1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729F-3169-1643-AC7E-0A780ACEC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167D-D996-D54B-9E5D-D46E257AF96D}" type="datetime1">
              <a:rPr lang="de-DE" smtClean="0"/>
              <a:t>18.11.21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042C-B130-FA4D-81E6-498A3327E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ABA8-2EB5-5D45-821A-B6D5B2AA2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09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iviiK/helm-hands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s.jetstack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tifacthub.io/" TargetMode="External"/><Relationship Id="rId4" Type="http://schemas.openxmlformats.org/officeDocument/2006/relationships/hyperlink" Target="https://kubernetes.github.io/ingress-ngin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viiK/helm-hand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3730596-BE88-F845-ADB5-31911365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de-DE" sz="6600" b="1" dirty="0"/>
              <a:t>Helm</a:t>
            </a:r>
            <a:br>
              <a:rPr lang="de-DE" sz="6600" dirty="0"/>
            </a:br>
            <a:r>
              <a:rPr lang="en-GB" sz="6600" i="1" dirty="0"/>
              <a:t>The package manager for Kubernetes</a:t>
            </a:r>
            <a:endParaRPr lang="de-DE" sz="6600" i="1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48450B7-2852-3A43-B93F-58737B10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fld id="{D59AF2D7-FB28-FD40-9F99-7623C956D87D}" type="datetime4">
              <a:rPr lang="de-DE" smtClean="0">
                <a:latin typeface="+mj-lt"/>
              </a:rPr>
              <a:t>18. November 2021</a:t>
            </a:fld>
            <a:endParaRPr lang="de-DE" dirty="0">
              <a:latin typeface="+mj-lt"/>
            </a:endParaRPr>
          </a:p>
          <a:p>
            <a:pPr algn="l"/>
            <a:r>
              <a:rPr lang="de-DE" dirty="0">
                <a:latin typeface="+mj-lt"/>
              </a:rPr>
              <a:t>Stefan </a:t>
            </a:r>
            <a:r>
              <a:rPr lang="de-DE" dirty="0" err="1">
                <a:latin typeface="+mj-lt"/>
              </a:rPr>
              <a:t>Kürzeder</a:t>
            </a:r>
            <a:endParaRPr lang="de-DE" dirty="0">
              <a:latin typeface="+mj-lt"/>
            </a:endParaRPr>
          </a:p>
          <a:p>
            <a:pPr algn="l"/>
            <a:endParaRPr lang="de-DE" dirty="0">
              <a:latin typeface="+mj-lt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7B9A66-3CA2-884B-8BA5-3B2C9753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951115"/>
            <a:ext cx="4087368" cy="47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DE" sz="5400" dirty="0"/>
              <a:t>Agenda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DE" sz="2200" dirty="0">
                <a:latin typeface="+mj-lt"/>
              </a:rPr>
              <a:t>Overview</a:t>
            </a:r>
          </a:p>
          <a:p>
            <a:pPr lvl="1"/>
            <a:r>
              <a:rPr lang="en-DE" sz="2200" dirty="0">
                <a:latin typeface="+mj-lt"/>
              </a:rPr>
              <a:t>What is Helm?</a:t>
            </a:r>
          </a:p>
          <a:p>
            <a:pPr lvl="1"/>
            <a:r>
              <a:rPr lang="en-DE" sz="2200" dirty="0">
                <a:latin typeface="+mj-lt"/>
              </a:rPr>
              <a:t>Why Helm? </a:t>
            </a:r>
          </a:p>
          <a:p>
            <a:pPr lvl="1"/>
            <a:r>
              <a:rPr lang="en-DE" sz="2200" dirty="0">
                <a:latin typeface="+mj-lt"/>
              </a:rPr>
              <a:t>A Helm Chart</a:t>
            </a:r>
          </a:p>
          <a:p>
            <a:pPr lvl="1"/>
            <a:r>
              <a:rPr lang="en-DE" sz="2200" dirty="0">
                <a:latin typeface="+mj-lt"/>
              </a:rPr>
              <a:t>What is a Chart Registry?</a:t>
            </a:r>
          </a:p>
          <a:p>
            <a:r>
              <a:rPr lang="en-DE" sz="2200" dirty="0">
                <a:latin typeface="+mj-lt"/>
              </a:rPr>
              <a:t>Hands-on Demo</a:t>
            </a:r>
          </a:p>
          <a:p>
            <a:pPr lvl="1"/>
            <a:r>
              <a:rPr lang="en-DE" sz="2200" dirty="0">
                <a:latin typeface="+mj-lt"/>
              </a:rPr>
              <a:t>Create an Helm Chart</a:t>
            </a:r>
          </a:p>
          <a:p>
            <a:pPr lvl="1"/>
            <a:r>
              <a:rPr lang="en-DE" sz="2200" dirty="0">
                <a:latin typeface="+mj-lt"/>
              </a:rPr>
              <a:t>Deploy an Helm Chart</a:t>
            </a:r>
          </a:p>
          <a:p>
            <a:r>
              <a:rPr lang="en-DE" sz="2200" dirty="0">
                <a:latin typeface="+mj-lt"/>
              </a:rPr>
              <a:t>Interesting Links</a:t>
            </a:r>
          </a:p>
          <a:p>
            <a:pPr lvl="1"/>
            <a:r>
              <a:rPr lang="en-DE" sz="2200" dirty="0">
                <a:latin typeface="+mj-lt"/>
                <a:hlinkClick r:id="rId3"/>
              </a:rPr>
              <a:t>https://helm.sh</a:t>
            </a:r>
            <a:endParaRPr lang="en-DE" sz="2200" dirty="0">
              <a:latin typeface="+mj-lt"/>
            </a:endParaRPr>
          </a:p>
          <a:p>
            <a:pPr lvl="1"/>
            <a:r>
              <a:rPr lang="en-GB" sz="2200" dirty="0">
                <a:latin typeface="+mj-lt"/>
                <a:hlinkClick r:id="rId4"/>
              </a:rPr>
              <a:t>https://github.com/StiviiK/helm-handson</a:t>
            </a:r>
            <a:endParaRPr lang="en-DE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 dirty="0"/>
              <a:t>What is Helm?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DE" sz="2400" dirty="0">
                <a:latin typeface="+mj-lt"/>
              </a:rPr>
              <a:t>”Helm is the best way to find, share, and use software built for Kubernetes” – </a:t>
            </a:r>
            <a:r>
              <a:rPr lang="en-DE" sz="2400" dirty="0">
                <a:latin typeface="+mj-lt"/>
                <a:hlinkClick r:id="rId3"/>
              </a:rPr>
              <a:t>helm.sh</a:t>
            </a:r>
            <a:endParaRPr lang="en-DE" sz="2400" dirty="0">
              <a:latin typeface="+mj-lt"/>
            </a:endParaRPr>
          </a:p>
          <a:p>
            <a:r>
              <a:rPr lang="en-DE" sz="2400" dirty="0">
                <a:latin typeface="+mj-lt"/>
              </a:rPr>
              <a:t>Kubernetes Applications can become very quickly complex with all the resources you need to manage and deploy – </a:t>
            </a:r>
            <a:r>
              <a:rPr lang="en-DE" sz="2400" i="1" dirty="0">
                <a:latin typeface="+mj-lt"/>
              </a:rPr>
              <a:t>such as ConfigMaps, Presistent Volumes, Services, Deployments, …</a:t>
            </a:r>
          </a:p>
          <a:p>
            <a:r>
              <a:rPr lang="en-GB" sz="2400" dirty="0">
                <a:latin typeface="+mj-lt"/>
              </a:rPr>
              <a:t>CLI Tool for managing and deploying complex Kubernetes Applications</a:t>
            </a:r>
            <a:endParaRPr lang="en-DE" sz="2400" dirty="0">
              <a:latin typeface="+mj-lt"/>
            </a:endParaRPr>
          </a:p>
          <a:p>
            <a:r>
              <a:rPr lang="en-DE" sz="2400" dirty="0">
                <a:latin typeface="+mj-lt"/>
              </a:rPr>
              <a:t>Helm Charts help you define, install, and even the most complex Kubernetes application</a:t>
            </a:r>
          </a:p>
          <a:p>
            <a:r>
              <a:rPr lang="en-DE" sz="2400" dirty="0">
                <a:latin typeface="+mj-lt"/>
              </a:rPr>
              <a:t>Integrates perfectly into a DevOps and even into a GitOps workflow</a:t>
            </a:r>
          </a:p>
          <a:p>
            <a:endParaRPr lang="en-DE" sz="2400" dirty="0">
              <a:latin typeface="+mj-lt"/>
            </a:endParaRPr>
          </a:p>
          <a:p>
            <a:r>
              <a:rPr lang="en-DE" sz="2400" dirty="0">
                <a:latin typeface="+mj-lt"/>
              </a:rPr>
              <a:t>Community insights</a:t>
            </a:r>
          </a:p>
          <a:p>
            <a:pPr lvl="1"/>
            <a:r>
              <a:rPr lang="en-DE" sz="1800" dirty="0">
                <a:latin typeface="+mj-lt"/>
              </a:rPr>
              <a:t>First commit October 19, 2015</a:t>
            </a:r>
          </a:p>
          <a:p>
            <a:pPr lvl="1"/>
            <a:r>
              <a:rPr lang="en-DE" sz="1800" dirty="0">
                <a:latin typeface="+mj-lt"/>
              </a:rPr>
              <a:t>500+ contributers</a:t>
            </a:r>
          </a:p>
          <a:p>
            <a:pPr lvl="1"/>
            <a:r>
              <a:rPr lang="en-DE" sz="1800" dirty="0">
                <a:latin typeface="+mj-lt"/>
              </a:rPr>
              <a:t>6K+ code commits</a:t>
            </a:r>
          </a:p>
          <a:p>
            <a:pPr lvl="1"/>
            <a:r>
              <a:rPr lang="en-DE" sz="1800" dirty="0">
                <a:latin typeface="+mj-lt"/>
              </a:rPr>
              <a:t>20,6k stars on GitHub</a:t>
            </a:r>
          </a:p>
          <a:p>
            <a:pPr lvl="1"/>
            <a:r>
              <a:rPr lang="en-DE" sz="1800" dirty="0">
                <a:latin typeface="+mj-lt"/>
              </a:rPr>
              <a:t>CNCF graduated June 8, 2020</a:t>
            </a:r>
            <a:endParaRPr lang="en-DE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7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 dirty="0"/>
              <a:t>Why Helm?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All resources and their manifests are stored in a single place, in a so called Helm Chart</a:t>
            </a: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Manifests are templated for simple configuration and customization</a:t>
            </a: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Configuration will be done with so called “values” files</a:t>
            </a:r>
          </a:p>
          <a:p>
            <a:pPr lvl="1">
              <a:lnSpc>
                <a:spcPct val="70000"/>
              </a:lnSpc>
            </a:pPr>
            <a:r>
              <a:rPr lang="en-DE" sz="2200" dirty="0">
                <a:latin typeface="+mj-lt"/>
              </a:rPr>
              <a:t>There can be per environment a “values” file, for easy seperation of environment specific settings</a:t>
            </a:r>
          </a:p>
          <a:p>
            <a:pPr lvl="1">
              <a:lnSpc>
                <a:spcPct val="70000"/>
              </a:lnSpc>
            </a:pPr>
            <a:endParaRPr lang="en-DE" sz="2200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Charts can be deployed and upgraded with a single and easy command</a:t>
            </a: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Provides useful fetures as automated tests, pre/after/… deployment hooks, </a:t>
            </a:r>
            <a:r>
              <a:rPr lang="en-DE" sz="2400" b="1" dirty="0">
                <a:latin typeface="+mj-lt"/>
              </a:rPr>
              <a:t>rollback</a:t>
            </a:r>
            <a:r>
              <a:rPr lang="en-DE" sz="2400" dirty="0">
                <a:latin typeface="+mj-lt"/>
              </a:rPr>
              <a:t>, and many more</a:t>
            </a: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DE" sz="2400" dirty="0">
                <a:latin typeface="+mj-lt"/>
              </a:rPr>
              <a:t>Helm ships as a single small CLI for all common operating systems (Windows, MacOS, Linux)</a:t>
            </a:r>
          </a:p>
          <a:p>
            <a:pPr>
              <a:lnSpc>
                <a:spcPct val="80000"/>
              </a:lnSpc>
            </a:pPr>
            <a:r>
              <a:rPr lang="en-DE" sz="2400" dirty="0">
                <a:latin typeface="+mj-lt"/>
              </a:rPr>
              <a:t>Since Helm v3: Clientside only – no controller / operator are required within the Kubernetes Cluster</a:t>
            </a: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600" dirty="0">
              <a:latin typeface="+mj-lt"/>
            </a:endParaRPr>
          </a:p>
          <a:p>
            <a:endParaRPr lang="en-DE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966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DE" sz="5400" dirty="0"/>
              <a:t>A Helm Chart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9640DB6-E8F9-444F-90B0-5D213D9C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51668"/>
            <a:ext cx="4818888" cy="3704682"/>
          </a:xfrm>
        </p:spPr>
        <p:txBody>
          <a:bodyPr anchor="t">
            <a:normAutofit fontScale="92500"/>
          </a:bodyPr>
          <a:lstStyle/>
          <a:p>
            <a:r>
              <a:rPr lang="en-US" sz="1600" dirty="0">
                <a:latin typeface="+mj-lt"/>
              </a:rPr>
              <a:t>/templates</a:t>
            </a:r>
          </a:p>
          <a:p>
            <a:pPr lvl="1"/>
            <a:r>
              <a:rPr lang="en-US" sz="1600" dirty="0">
                <a:latin typeface="+mj-lt"/>
              </a:rPr>
              <a:t>Contains all K8s resource manifests</a:t>
            </a:r>
          </a:p>
          <a:p>
            <a:pPr lvl="1"/>
            <a:r>
              <a:rPr lang="en-US" sz="1600" dirty="0">
                <a:latin typeface="+mj-lt"/>
              </a:rPr>
              <a:t>E.g., Deployment, Service, Ingress, Jobs, …</a:t>
            </a:r>
          </a:p>
          <a:p>
            <a:pPr lvl="1"/>
            <a:r>
              <a:rPr lang="en-US" sz="1600" dirty="0">
                <a:latin typeface="+mj-lt"/>
              </a:rPr>
              <a:t>Can be templated using the Helm Templating Engine </a:t>
            </a:r>
          </a:p>
          <a:p>
            <a:pPr lvl="1"/>
            <a:r>
              <a:rPr lang="en-US" sz="1600" dirty="0">
                <a:latin typeface="+mj-lt"/>
              </a:rPr>
              <a:t>/templates/tests</a:t>
            </a:r>
          </a:p>
          <a:p>
            <a:pPr lvl="2"/>
            <a:r>
              <a:rPr lang="en-US" sz="1600" dirty="0">
                <a:latin typeface="+mj-lt"/>
              </a:rPr>
              <a:t>Contains manifests for automated tasks after deployment has successfully finished</a:t>
            </a:r>
          </a:p>
          <a:p>
            <a:r>
              <a:rPr lang="en-US" sz="1600" dirty="0">
                <a:latin typeface="+mj-lt"/>
              </a:rPr>
              <a:t>/</a:t>
            </a:r>
            <a:r>
              <a:rPr lang="en-US" sz="1600" dirty="0" err="1">
                <a:latin typeface="+mj-lt"/>
              </a:rPr>
              <a:t>Chart.yaml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Contains the name, version and general description of the Chart</a:t>
            </a:r>
          </a:p>
          <a:p>
            <a:r>
              <a:rPr lang="en-US" sz="1600" dirty="0">
                <a:latin typeface="+mj-lt"/>
              </a:rPr>
              <a:t>/*.</a:t>
            </a:r>
            <a:r>
              <a:rPr lang="en-US" sz="1600" dirty="0" err="1">
                <a:latin typeface="+mj-lt"/>
              </a:rPr>
              <a:t>values.yaml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One or more files, will be used to customize and configure the Chart and also provide default values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9DB8D6-239B-DF40-BD61-1D036A4F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202" y="640080"/>
            <a:ext cx="3068659" cy="55778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© 2021 Stefan </a:t>
            </a:r>
            <a:r>
              <a:rPr lang="en-GB" dirty="0" err="1"/>
              <a:t>Kürzeder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978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What is a Chart Registry?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200" dirty="0">
                <a:latin typeface="+mj-lt"/>
              </a:rPr>
              <a:t>Public accessible registry where your Charts can be stored for easy distribution</a:t>
            </a:r>
          </a:p>
          <a:p>
            <a:pPr>
              <a:lnSpc>
                <a:spcPct val="80000"/>
              </a:lnSpc>
            </a:pPr>
            <a:r>
              <a:rPr lang="en-GB" sz="2200" dirty="0">
                <a:latin typeface="+mj-lt"/>
              </a:rPr>
              <a:t>Provides a tool for easy versioning of Helm Charts</a:t>
            </a:r>
          </a:p>
          <a:p>
            <a:pPr>
              <a:lnSpc>
                <a:spcPct val="80000"/>
              </a:lnSpc>
            </a:pPr>
            <a:r>
              <a:rPr lang="en-GB" sz="2200" dirty="0">
                <a:latin typeface="+mj-lt"/>
              </a:rPr>
              <a:t>Since Helm v3, OCI conform Registries (formerly Docker Registry) can also be used to store Helm Charts</a:t>
            </a:r>
          </a:p>
          <a:p>
            <a:pPr>
              <a:lnSpc>
                <a:spcPct val="80000"/>
              </a:lnSpc>
            </a:pPr>
            <a:r>
              <a:rPr lang="en-GB" sz="2200" dirty="0">
                <a:latin typeface="+mj-lt"/>
              </a:rPr>
              <a:t>Popular Helm Charts and their Registries</a:t>
            </a:r>
            <a:endParaRPr lang="en-GB" sz="1800" dirty="0"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GB" sz="2000" i="1" dirty="0">
                <a:latin typeface="+mj-lt"/>
              </a:rPr>
              <a:t>cert-manager</a:t>
            </a:r>
            <a:r>
              <a:rPr lang="en-GB" sz="2000" dirty="0">
                <a:latin typeface="+mj-lt"/>
              </a:rPr>
              <a:t>, used for TLS certificate management from various issuing sources – </a:t>
            </a:r>
            <a:r>
              <a:rPr lang="en-GB" sz="2000" dirty="0">
                <a:latin typeface="+mj-lt"/>
                <a:hlinkClick r:id="rId3"/>
              </a:rPr>
              <a:t>https://charts.jetstack.io/</a:t>
            </a:r>
            <a:endParaRPr lang="en-GB" sz="2000" dirty="0"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GB" sz="2000" i="1" dirty="0">
                <a:latin typeface="+mj-lt"/>
              </a:rPr>
              <a:t>ingress-</a:t>
            </a:r>
            <a:r>
              <a:rPr lang="en-GB" sz="2000" i="1" dirty="0" err="1">
                <a:latin typeface="+mj-lt"/>
              </a:rPr>
              <a:t>nginx</a:t>
            </a:r>
            <a:r>
              <a:rPr lang="en-GB" sz="2000" dirty="0">
                <a:latin typeface="+mj-lt"/>
              </a:rPr>
              <a:t>, </a:t>
            </a:r>
            <a:r>
              <a:rPr lang="en-GB" sz="2000" dirty="0" err="1">
                <a:latin typeface="+mj-lt"/>
              </a:rPr>
              <a:t>nginx</a:t>
            </a:r>
            <a:r>
              <a:rPr lang="en-GB" sz="2000" dirty="0">
                <a:latin typeface="+mj-lt"/>
              </a:rPr>
              <a:t> reverse proxy used as ingress controller – </a:t>
            </a:r>
            <a:r>
              <a:rPr lang="en-GB" sz="2000" dirty="0">
                <a:latin typeface="+mj-lt"/>
                <a:hlinkClick r:id="rId4"/>
              </a:rPr>
              <a:t>https://</a:t>
            </a:r>
            <a:r>
              <a:rPr lang="en-GB" sz="2000" dirty="0" err="1">
                <a:latin typeface="+mj-lt"/>
                <a:hlinkClick r:id="rId4"/>
              </a:rPr>
              <a:t>kubernetes.github.io</a:t>
            </a:r>
            <a:r>
              <a:rPr lang="en-GB" sz="2000" dirty="0">
                <a:latin typeface="+mj-lt"/>
                <a:hlinkClick r:id="rId4"/>
              </a:rPr>
              <a:t>/ingress-</a:t>
            </a:r>
            <a:r>
              <a:rPr lang="en-GB" sz="2000" dirty="0" err="1">
                <a:latin typeface="+mj-lt"/>
                <a:hlinkClick r:id="rId4"/>
              </a:rPr>
              <a:t>nginx</a:t>
            </a:r>
            <a:endParaRPr lang="en-GB" sz="2000" dirty="0">
              <a:latin typeface="+mj-lt"/>
            </a:endParaRPr>
          </a:p>
          <a:p>
            <a:pPr lvl="1">
              <a:lnSpc>
                <a:spcPct val="80000"/>
              </a:lnSpc>
            </a:pPr>
            <a:endParaRPr lang="en-GB" sz="22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GB" sz="2200" dirty="0">
                <a:latin typeface="+mj-lt"/>
              </a:rPr>
              <a:t>Browse well-known and popular Helm Charts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+mj-lt"/>
                <a:hlinkClick r:id="rId5"/>
              </a:rPr>
              <a:t>https://</a:t>
            </a:r>
            <a:r>
              <a:rPr lang="en-GB" sz="2000" dirty="0" err="1">
                <a:latin typeface="+mj-lt"/>
                <a:hlinkClick r:id="rId5"/>
              </a:rPr>
              <a:t>artifacthub.io</a:t>
            </a:r>
            <a:r>
              <a:rPr lang="en-GB" sz="2000" dirty="0">
                <a:latin typeface="+mj-lt"/>
                <a:hlinkClick r:id="rId5"/>
              </a:rPr>
              <a:t>/</a:t>
            </a:r>
            <a:endParaRPr lang="en-GB" sz="2000" dirty="0">
              <a:latin typeface="+mj-lt"/>
            </a:endParaRPr>
          </a:p>
          <a:p>
            <a:pPr lvl="1">
              <a:lnSpc>
                <a:spcPct val="80000"/>
              </a:lnSpc>
            </a:pPr>
            <a:endParaRPr lang="en-GB" sz="16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0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0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endParaRPr lang="en-DE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729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1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sp>
        <p:nvSpPr>
          <p:cNvPr id="25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Stefan Kürzeder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9900A-FA02-CA4F-B761-19D231F3606D}"/>
              </a:ext>
            </a:extLst>
          </p:cNvPr>
          <p:cNvSpPr txBox="1"/>
          <p:nvPr/>
        </p:nvSpPr>
        <p:spPr>
          <a:xfrm>
            <a:off x="902855" y="4333255"/>
            <a:ext cx="24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+mj-lt"/>
              </a:rPr>
              <a:t>Source Code on </a:t>
            </a:r>
            <a:r>
              <a:rPr lang="en-DE" dirty="0">
                <a:latin typeface="+mj-lt"/>
                <a:hlinkClick r:id="rId3"/>
              </a:rPr>
              <a:t>GitHub</a:t>
            </a:r>
            <a:r>
              <a:rPr lang="en-DE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635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723</Words>
  <Application>Microsoft Macintosh PowerPoint</Application>
  <PresentationFormat>Widescreen</PresentationFormat>
  <Paragraphs>104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Helm The package manager for Kubernetes</vt:lpstr>
      <vt:lpstr>Agenda</vt:lpstr>
      <vt:lpstr>What is Helm?</vt:lpstr>
      <vt:lpstr>Why Helm?</vt:lpstr>
      <vt:lpstr>A Helm Chart</vt:lpstr>
      <vt:lpstr>What is a Chart Registry?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 The package manager for Kubernetes</dc:title>
  <dc:creator>Stefan Kürzeder</dc:creator>
  <cp:lastModifiedBy>Stefan Kürzeder</cp:lastModifiedBy>
  <cp:revision>197</cp:revision>
  <dcterms:created xsi:type="dcterms:W3CDTF">2021-11-17T09:28:29Z</dcterms:created>
  <dcterms:modified xsi:type="dcterms:W3CDTF">2021-11-18T09:30:57Z</dcterms:modified>
</cp:coreProperties>
</file>