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29" r:id="rId5"/>
    <p:sldId id="330" r:id="rId6"/>
    <p:sldId id="331" r:id="rId7"/>
    <p:sldId id="332" r:id="rId8"/>
    <p:sldId id="302" r:id="rId9"/>
    <p:sldId id="303" r:id="rId10"/>
    <p:sldId id="304" r:id="rId11"/>
    <p:sldId id="307" r:id="rId12"/>
    <p:sldId id="308" r:id="rId13"/>
    <p:sldId id="315" r:id="rId14"/>
    <p:sldId id="316" r:id="rId15"/>
    <p:sldId id="309" r:id="rId16"/>
    <p:sldId id="313" r:id="rId17"/>
    <p:sldId id="314" r:id="rId18"/>
    <p:sldId id="317" r:id="rId19"/>
    <p:sldId id="318" r:id="rId20"/>
    <p:sldId id="319" r:id="rId21"/>
    <p:sldId id="320" r:id="rId22"/>
    <p:sldId id="327" r:id="rId23"/>
    <p:sldId id="328" r:id="rId24"/>
    <p:sldId id="321" r:id="rId25"/>
    <p:sldId id="322" r:id="rId26"/>
    <p:sldId id="323" r:id="rId27"/>
    <p:sldId id="324" r:id="rId28"/>
    <p:sldId id="325" r:id="rId29"/>
    <p:sldId id="326" r:id="rId30"/>
    <p:sldId id="279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332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18"/>
            <p14:sldId id="319"/>
            <p14:sldId id="320"/>
            <p14:sldId id="327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4930304" y="2187540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my_list -&gt; [1, 2]; last -&gt; 3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last element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76000" y="4599000"/>
            <a:ext cx="1893251" cy="206476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Until you receive </a:t>
            </a:r>
            <a:r>
              <a:rPr lang="en-US" b="1" dirty="0"/>
              <a:t>"End"</a:t>
            </a:r>
            <a:r>
              <a:rPr lang="en-US" dirty="0"/>
              <a:t>, you get some of the commands: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{people} </a:t>
            </a:r>
            <a:r>
              <a:rPr lang="en-US" dirty="0"/>
              <a:t>-&gt; adds the people in the last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insert {index} {people} </a:t>
            </a:r>
            <a:r>
              <a:rPr lang="en-US" dirty="0"/>
              <a:t>-&gt; adds the people at the given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leave {index} {people} </a:t>
            </a:r>
            <a:r>
              <a:rPr lang="en-US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748" y="5368441"/>
            <a:ext cx="189325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834062" y="5440884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403971"/>
            <a:ext cx="4907531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train_length</a:t>
            </a:r>
            <a:r>
              <a:rPr lang="en-US" sz="20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train = </a:t>
            </a:r>
            <a:r>
              <a:rPr lang="en-US" sz="2000" dirty="0">
                <a:solidFill>
                  <a:schemeClr val="bg1"/>
                </a:solidFill>
              </a:rPr>
              <a:t>[0] * </a:t>
            </a:r>
            <a:r>
              <a:rPr lang="en-US" sz="2000" dirty="0" err="1">
                <a:solidFill>
                  <a:schemeClr val="bg1"/>
                </a:solidFill>
              </a:rPr>
              <a:t>train_length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tokens = </a:t>
            </a:r>
            <a:r>
              <a:rPr lang="en-US" sz="2000" dirty="0" err="1"/>
              <a:t>command.split</a:t>
            </a:r>
            <a:r>
              <a:rPr lang="en-US" sz="20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key_word</a:t>
            </a:r>
            <a:r>
              <a:rPr lang="en-US" sz="20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if </a:t>
            </a:r>
            <a:r>
              <a:rPr lang="en-US" sz="2000" dirty="0" err="1"/>
              <a:t>key_word</a:t>
            </a:r>
            <a:r>
              <a:rPr lang="en-US" sz="20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print(train)</a:t>
            </a:r>
            <a:endParaRPr lang="bg-BG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048203" y="176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6000" y="4052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todo-notes until you get the command </a:t>
            </a:r>
            <a:r>
              <a:rPr lang="en-US" b="1" dirty="0"/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notes will be in the format: </a:t>
            </a:r>
            <a:r>
              <a:rPr lang="en-US" b="1" dirty="0">
                <a:latin typeface="Consolas" panose="020B0609020204030204" pitchFamily="49" charset="0"/>
              </a:rPr>
              <a:t>"{priority}-{value}"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list of todo-notes sorted by priority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Hint: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634847" y="4868174"/>
            <a:ext cx="5226138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4525578" y="5125283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1000" y="1449000"/>
            <a:ext cx="7049766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</a:t>
            </a:r>
            <a:r>
              <a:rPr lang="en-US" sz="2200" dirty="0">
                <a:solidFill>
                  <a:schemeClr val="bg1"/>
                </a:solidFill>
              </a:rPr>
              <a:t>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result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251000" y="1719000"/>
            <a:ext cx="4320000" cy="578882"/>
          </a:xfrm>
          <a:prstGeom prst="wedgeRoundRectCallout">
            <a:avLst>
              <a:gd name="adj1" fmla="val -54563"/>
              <a:gd name="adj2" fmla="val 28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126927" y="140962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26927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26927" y="5473703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on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line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separated by a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on the </a:t>
            </a:r>
            <a:r>
              <a:rPr lang="en-US" b="1" dirty="0">
                <a:solidFill>
                  <a:schemeClr val="bg1"/>
                </a:solidFill>
              </a:rPr>
              <a:t>second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palindromes</a:t>
            </a:r>
            <a:r>
              <a:rPr lang="en-US" dirty="0"/>
              <a:t> on the first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in the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latin typeface="Consolas" panose="020B0609020204030204" pitchFamily="49" charset="0"/>
              </a:rPr>
              <a:t>"Found palindrome {count} times"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539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366000" y="1896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i="1" dirty="0"/>
              <a:t> </a:t>
            </a:r>
            <a:r>
              <a:rPr lang="en-US" dirty="0"/>
              <a:t>operator</a:t>
            </a:r>
            <a:r>
              <a:rPr lang="en-US" i="1" dirty="0"/>
              <a:t> </a:t>
            </a:r>
            <a:r>
              <a:rPr lang="en-US" dirty="0"/>
              <a:t>is used for creating small, </a:t>
            </a:r>
            <a:r>
              <a:rPr lang="en-US" b="1" dirty="0">
                <a:solidFill>
                  <a:schemeClr val="bg1"/>
                </a:solidFill>
              </a:rPr>
              <a:t>one-time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objects in Python</a:t>
            </a:r>
          </a:p>
          <a:p>
            <a:pPr>
              <a:buClr>
                <a:schemeClr val="tx1"/>
              </a:buClr>
            </a:pPr>
            <a:r>
              <a:rPr lang="en-US" dirty="0"/>
              <a:t>lambda basic syntax example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lambdas</a:t>
            </a:r>
            <a:r>
              <a:rPr lang="en-US" dirty="0"/>
              <a:t> in the following </a:t>
            </a:r>
            <a:br>
              <a:rPr lang="en-US" dirty="0"/>
            </a:br>
            <a:r>
              <a:rPr lang="en-US" dirty="0"/>
              <a:t>courses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1416" y="3978624"/>
            <a:ext cx="3867912" cy="6979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lambda</a:t>
            </a:r>
            <a:r>
              <a:rPr lang="en-US" sz="3000" b="1" dirty="0">
                <a:latin typeface="Consolas" panose="020B0609020204030204" pitchFamily="49" charset="0"/>
              </a:rPr>
              <a:t> x: int(x)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31000" y="4288731"/>
            <a:ext cx="1636776" cy="521208"/>
          </a:xfrm>
          <a:prstGeom prst="wedgeRoundRectCallout">
            <a:avLst>
              <a:gd name="adj1" fmla="val 63591"/>
              <a:gd name="adj2" fmla="val -3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386000" y="3357792"/>
            <a:ext cx="2078736" cy="521208"/>
          </a:xfrm>
          <a:prstGeom prst="wedgeRoundRectCallout">
            <a:avLst>
              <a:gd name="adj1" fmla="val 33677"/>
              <a:gd name="adj2" fmla="val 8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44496" y="3357792"/>
            <a:ext cx="2078736" cy="521208"/>
          </a:xfrm>
          <a:prstGeom prst="wedgeRoundRectCallout">
            <a:avLst>
              <a:gd name="adj1" fmla="val -31126"/>
              <a:gd name="adj2" fmla="val 77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FFF013C-44C8-43A8-AE59-D6B23A6C4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 Comprehension</a:t>
            </a:r>
          </a:p>
          <a:p>
            <a:r>
              <a:rPr lang="en-US" sz="3200" dirty="0"/>
              <a:t>List Methods</a:t>
            </a:r>
          </a:p>
          <a:p>
            <a:r>
              <a:rPr lang="en-US" sz="3200" dirty="0"/>
              <a:t>Advanced Methods</a:t>
            </a:r>
          </a:p>
          <a:p>
            <a:r>
              <a:rPr lang="en-US" sz="3200" dirty="0"/>
              <a:t>Additional List Manipulations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set()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391626"/>
            <a:ext cx="980066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numbers_list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</a:t>
            </a:r>
            <a:r>
              <a:rPr lang="en-US" dirty="0"/>
              <a:t> x: int(x), strings_list))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>
              <a:lnSpc>
                <a:spcPct val="115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returns an </a:t>
            </a:r>
            <a:r>
              <a:rPr lang="en-US" sz="3200" b="1" dirty="0">
                <a:solidFill>
                  <a:schemeClr val="bg1"/>
                </a:solidFill>
              </a:rPr>
              <a:t>iterator map object </a:t>
            </a:r>
            <a:r>
              <a:rPr lang="en-US" sz="3200" dirty="0"/>
              <a:t>so you need to </a:t>
            </a:r>
            <a:br>
              <a:rPr lang="en-US" sz="3200" dirty="0"/>
            </a:br>
            <a:r>
              <a:rPr lang="en-US" sz="3200" dirty="0"/>
              <a:t>convert it into a list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You will learn more about </a:t>
            </a:r>
            <a:r>
              <a:rPr lang="en-US" sz="3200" b="1" dirty="0">
                <a:solidFill>
                  <a:schemeClr val="bg1"/>
                </a:solidFill>
              </a:rPr>
              <a:t>iterators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generators </a:t>
            </a:r>
            <a:r>
              <a:rPr lang="en-US" sz="3200" dirty="0"/>
              <a:t>in </a:t>
            </a:r>
            <a:br>
              <a:rPr lang="en-US" sz="3200" dirty="0"/>
            </a:br>
            <a:r>
              <a:rPr lang="en-US" sz="3200" dirty="0"/>
              <a:t>the advanced 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Method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531589" y="1863822"/>
            <a:ext cx="3950208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000" y="2484000"/>
            <a:ext cx="11250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),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/>
              <a:t> </a:t>
            </a:r>
            <a:r>
              <a:rPr lang="en-US" dirty="0"/>
              <a:t>method to filter elements that fulfill a </a:t>
            </a:r>
            <a:br>
              <a:rPr lang="en-US" dirty="0"/>
            </a:br>
            <a:r>
              <a:rPr lang="en-US" dirty="0"/>
              <a:t>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method also returns an </a:t>
            </a:r>
            <a:r>
              <a:rPr lang="en-US" b="1" dirty="0">
                <a:solidFill>
                  <a:schemeClr val="bg1"/>
                </a:solidFill>
              </a:rPr>
              <a:t>iterator object </a:t>
            </a:r>
            <a:r>
              <a:rPr lang="en-US" dirty="0"/>
              <a:t>so you </a:t>
            </a:r>
            <a:br>
              <a:rPr lang="en-US" dirty="0"/>
            </a:br>
            <a:r>
              <a:rPr lang="en-US" dirty="0"/>
              <a:t>have to again convert it into a list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Method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61000" y="1956196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3564000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</a:t>
            </a:r>
            <a:r>
              <a:rPr lang="en-US" b="1" dirty="0"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00580" y="3564000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72840" y="3700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21000" y="4807546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00580" y="4807544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972840" y="494394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8039766" cy="4249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numbers = list(</a:t>
            </a:r>
            <a:r>
              <a:rPr lang="en-US" sz="2400" dirty="0">
                <a:solidFill>
                  <a:schemeClr val="bg1"/>
                </a:solidFill>
              </a:rPr>
              <a:t>map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even_indices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(numbers)):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numbers[</a:t>
            </a:r>
            <a:r>
              <a:rPr lang="en-US" sz="2400" dirty="0" err="1"/>
              <a:t>i</a:t>
            </a:r>
            <a:r>
              <a:rPr lang="en-US" sz="2400" dirty="0"/>
              <a:t>]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even_indices.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even_indices</a:t>
            </a:r>
            <a:r>
              <a:rPr lang="en-US" sz="2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51000" y="4479113"/>
            <a:ext cx="1896536" cy="9875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3</a:t>
            </a:r>
            <a:endParaRPr lang="bg-BG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Two lines </a:t>
            </a:r>
            <a:r>
              <a:rPr lang="en-US" sz="3400" dirty="0"/>
              <a:t>of input: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of employee's happiness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happiness improvement factor (</a:t>
            </a:r>
            <a:r>
              <a:rPr lang="en-US" sz="3200" b="1" dirty="0">
                <a:solidFill>
                  <a:schemeClr val="bg1"/>
                </a:solidFill>
              </a:rPr>
              <a:t>single number</a:t>
            </a:r>
            <a:r>
              <a:rPr lang="en-US" sz="3200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Multiply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r>
              <a:rPr lang="en-US" sz="3400" dirty="0"/>
              <a:t> from the list by the </a:t>
            </a:r>
            <a:r>
              <a:rPr lang="en-US" sz="3400" b="1" dirty="0">
                <a:solidFill>
                  <a:schemeClr val="bg1"/>
                </a:solidFill>
              </a:rPr>
              <a:t>factor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filter</a:t>
            </a:r>
            <a:r>
              <a:rPr lang="en-US" sz="3400" dirty="0"/>
              <a:t> the </a:t>
            </a:r>
            <a:br>
              <a:rPr lang="en-US" sz="3400" dirty="0"/>
            </a:br>
            <a:r>
              <a:rPr lang="en-US" sz="3400" dirty="0"/>
              <a:t>numbers </a:t>
            </a:r>
            <a:r>
              <a:rPr lang="en-US" sz="3400" b="1" dirty="0">
                <a:solidFill>
                  <a:schemeClr val="bg1"/>
                </a:solidFill>
              </a:rPr>
              <a:t>&gt;=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average</a:t>
            </a:r>
            <a:r>
              <a:rPr lang="en-US" sz="3400" dirty="0"/>
              <a:t> in the new list and </a:t>
            </a:r>
            <a:r>
              <a:rPr lang="en-US" sz="3400" b="1" dirty="0">
                <a:solidFill>
                  <a:schemeClr val="bg1"/>
                </a:solidFill>
              </a:rPr>
              <a:t>print</a:t>
            </a:r>
            <a:r>
              <a:rPr lang="en-US" sz="3400" dirty="0"/>
              <a:t>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95644" y="4701738"/>
            <a:ext cx="519035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51000" y="5653005"/>
            <a:ext cx="1896536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12292" y="5868448"/>
            <a:ext cx="51737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824999" y="595124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3815644" y="478453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404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list </a:t>
            </a:r>
            <a:br>
              <a:rPr lang="en-US" dirty="0"/>
            </a:br>
            <a:r>
              <a:rPr lang="en-US" dirty="0"/>
              <a:t>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so 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Comprehensions are </a:t>
            </a:r>
            <a:r>
              <a:rPr lang="en-US" b="1" dirty="0">
                <a:solidFill>
                  <a:schemeClr val="bg1"/>
                </a:solidFill>
              </a:rPr>
              <a:t>constructs</a:t>
            </a:r>
            <a:r>
              <a:rPr lang="en-US" dirty="0"/>
              <a:t> </a:t>
            </a:r>
          </a:p>
          <a:p>
            <a:r>
              <a:rPr lang="en-US" dirty="0"/>
              <a:t>They allow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to be built from other </a:t>
            </a:r>
            <a:br>
              <a:rPr lang="en-US" dirty="0"/>
            </a:br>
            <a:r>
              <a:rPr lang="en-US" dirty="0"/>
              <a:t>sequences</a:t>
            </a:r>
          </a:p>
          <a:p>
            <a:r>
              <a:rPr lang="en-US" dirty="0"/>
              <a:t>Python 2.0 introduced list comprehensions</a:t>
            </a:r>
          </a:p>
          <a:p>
            <a:r>
              <a:rPr lang="en-US" dirty="0"/>
              <a:t>Python 3.0 comes with dictionary and set </a:t>
            </a:r>
            <a:br>
              <a:rPr lang="en-US" dirty="0"/>
            </a:br>
            <a:r>
              <a:rPr lang="en-US" dirty="0"/>
              <a:t>comprehensions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Variable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Optional Predicate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Output Expression producing elements of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48" y="4407408"/>
            <a:ext cx="4055872" cy="2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8878" y="2274278"/>
            <a:ext cx="8528717" cy="1129256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3, 4, 5, 6]</a:t>
            </a:r>
          </a:p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10687"/>
            <a:ext cx="11811097" cy="5646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Filtering all the even numbers from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9903" y="3528394"/>
            <a:ext cx="3124613" cy="987504"/>
          </a:xfrm>
          <a:prstGeom prst="wedgeRoundRectCallout">
            <a:avLst>
              <a:gd name="adj1" fmla="val 22276"/>
              <a:gd name="adj2" fmla="val -69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 (the number itself)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94014" y="3528394"/>
            <a:ext cx="1612650" cy="544830"/>
          </a:xfrm>
          <a:prstGeom prst="wedgeRoundRectCallout">
            <a:avLst>
              <a:gd name="adj1" fmla="val -33903"/>
              <a:gd name="adj2" fmla="val -74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66494" y="1926930"/>
            <a:ext cx="2419506" cy="544830"/>
          </a:xfrm>
          <a:prstGeom prst="wedgeRoundRectCallout">
            <a:avLst>
              <a:gd name="adj1" fmla="val -39245"/>
              <a:gd name="adj2" fmla="val 70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66000" y="3522049"/>
            <a:ext cx="2060861" cy="987504"/>
          </a:xfrm>
          <a:prstGeom prst="wedgeRoundRectCallout">
            <a:avLst>
              <a:gd name="adj1" fmla="val -32976"/>
              <a:gd name="adj2" fmla="val -65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8878" y="5508962"/>
            <a:ext cx="852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nums]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31290D-F99C-4A0A-ACB1-EA6FCB012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3307</TotalTime>
  <Words>2078</Words>
  <Application>Microsoft Office PowerPoint</Application>
  <PresentationFormat>Widescreen</PresentationFormat>
  <Paragraphs>325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</vt:lpstr>
      <vt:lpstr>What is Comprehension?</vt:lpstr>
      <vt:lpstr>Structure</vt:lpstr>
      <vt:lpstr>Code Example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Methods</vt:lpstr>
      <vt:lpstr>Lambda Basics</vt:lpstr>
      <vt:lpstr>The Map Method</vt:lpstr>
      <vt:lpstr>The Filter Method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Method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22</cp:revision>
  <dcterms:created xsi:type="dcterms:W3CDTF">2018-05-23T13:08:44Z</dcterms:created>
  <dcterms:modified xsi:type="dcterms:W3CDTF">2021-01-11T11:41:59Z</dcterms:modified>
  <cp:category>Python Fundamentals Course @ SoftUni: https://softuni.bg/trainings/2442/python-fundamentals-september-2019</cp:category>
</cp:coreProperties>
</file>