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61" r:id="rId4"/>
    <p:sldId id="273" r:id="rId5"/>
    <p:sldId id="266" r:id="rId6"/>
    <p:sldId id="259" r:id="rId7"/>
    <p:sldId id="277" r:id="rId8"/>
    <p:sldId id="260" r:id="rId9"/>
    <p:sldId id="278" r:id="rId10"/>
    <p:sldId id="262" r:id="rId11"/>
    <p:sldId id="271" r:id="rId12"/>
    <p:sldId id="263" r:id="rId13"/>
    <p:sldId id="270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68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9C585-35A8-410F-B5CC-D92E59286861}" type="datetimeFigureOut">
              <a:t>3/23/2023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57F33-ACBE-42C7-8F7A-8C74EB8365B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20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srgbClr val="444444"/>
              </a:solidFill>
              <a:latin typeface="Roboto"/>
              <a:ea typeface="Roboto"/>
            </a:endParaRPr>
          </a:p>
          <a:p>
            <a:r>
              <a:rPr lang="en-GB">
                <a:cs typeface="Calibri"/>
              </a:rPr>
              <a:t>Higher frequency = Higher pitch</a:t>
            </a: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57F33-ACBE-42C7-8F7A-8C74EB8365B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63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This is what you would see as a Sine wave. The Fundamental Frequency is the dashed waveform and the resonant harmonics with the solid 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57F33-ACBE-42C7-8F7A-8C74EB8365B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71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GB"/>
              <a:t>However, experiments showed that when a noise was added that would have masked these distortions had they been present, listeners still heard a pitch corresponding to the missing fundamental, as reported by J. C. R. Licklider in 1954</a:t>
            </a:r>
            <a:endParaRPr lang="en-GB"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endParaRPr lang="en-GB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GB"/>
              <a:t>It is now widely accepted that the brain processes the information present in the overtones to calculate the fundamental frequency.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endParaRPr lang="en-GB"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GB"/>
              <a:t>The precise way in which it does so is still a matter of debate</a:t>
            </a:r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57F33-ACBE-42C7-8F7A-8C74EB8365B9}" type="slidenum"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087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This is what you would see as a Sine wave. The Fundamental Frequency is the dashed waveform and the resonant harmonics with the solid 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57F33-ACBE-42C7-8F7A-8C74EB8365B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62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 is an example of a single sine wave, with different harmonic frequencies subsequently added or taken away. The first few seconds contain the fundamental frequency at 100 Hz, but it’s missing after that.</a:t>
            </a:r>
          </a:p>
          <a:p>
            <a:endParaRPr lang="en-US"/>
          </a:p>
          <a:p>
            <a:r>
              <a:rPr lang="en-US"/>
              <a:t>While the timbre or texture of the sound itself shifts around, the pitch we perceive doesn’t change, even when the fundamental (100 Hz) is completely removed.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57F33-ACBE-42C7-8F7A-8C74EB8365B9}" type="slidenum">
              <a:rPr lang="en-GB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341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This is what you would see as a Sine wave. The Fundamental Frequency is the dashed waveform and the resonant harmonics with the solid 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57F33-ACBE-42C7-8F7A-8C74EB8365B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818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444444"/>
                </a:solidFill>
                <a:latin typeface="Roboto"/>
                <a:ea typeface="Roboto"/>
              </a:rPr>
              <a:t>Most common telephones cannot reproduce sounds lower than 300 Hz, but a male voice has a fundamental frequency approximately 150 Hz. Because of the missing fundamental effect, the fundamental frequencies of male voices are still perceived as their pitches over the telephone.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57F33-ACBE-42C7-8F7A-8C74EB8365B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43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115562" y="4318919"/>
            <a:ext cx="2050671" cy="294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72000" tIns="36000" rIns="72000" bIns="36000" anchor="ctr" anchorCtr="0">
            <a:spAutoFit/>
          </a:bodyPr>
          <a:lstStyle>
            <a:lvl1pPr marL="0" indent="0" algn="ctr">
              <a:buNone/>
              <a:defRPr sz="1600" cap="all" baseline="0">
                <a:latin typeface="Arial Narrow" panose="020B0606020202030204" pitchFamily="34" charset="0"/>
              </a:defRPr>
            </a:lvl1pPr>
            <a:lvl2pPr marL="457200" indent="0" algn="l">
              <a:buNone/>
              <a:defRPr sz="2800">
                <a:latin typeface="Arial Narrow" panose="020B0606020202030204" pitchFamily="34" charset="0"/>
              </a:defRPr>
            </a:lvl2pPr>
            <a:lvl3pPr marL="914400" indent="0" algn="l">
              <a:buNone/>
              <a:defRPr sz="2400">
                <a:latin typeface="Arial Narrow" panose="020B0606020202030204" pitchFamily="34" charset="0"/>
              </a:defRPr>
            </a:lvl3pPr>
            <a:lvl4pPr marL="1371600" indent="0" algn="l">
              <a:buNone/>
              <a:defRPr sz="2000">
                <a:latin typeface="Arial Narrow" panose="020B0606020202030204" pitchFamily="34" charset="0"/>
              </a:defRPr>
            </a:lvl4pPr>
            <a:lvl5pPr marL="1828800" indent="0" algn="l">
              <a:buNone/>
              <a:defRPr sz="20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Presenter and date</a:t>
            </a:r>
            <a:endParaRPr lang="en-GB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716061" y="3918573"/>
            <a:ext cx="2827615" cy="4051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lIns="72000" tIns="36000" rIns="72000" bIns="36000" anchor="ctr" anchorCtr="0">
            <a:sp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GB">
                <a:latin typeface="Arial Narrow" panose="020B0606020202030204" pitchFamily="34" charset="0"/>
              </a:rPr>
              <a:t>Presentation title</a:t>
            </a:r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166842" y="1595568"/>
            <a:ext cx="1950889" cy="1630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186272" y="34608"/>
            <a:ext cx="3833870" cy="2168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800" cap="all" spc="12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CLASSIFICATION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190082" y="6618875"/>
            <a:ext cx="3833870" cy="2168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800" cap="all" spc="12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02819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75999" y="1224000"/>
            <a:ext cx="10800000" cy="4608094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3"/>
              </a:buClr>
              <a:buFontTx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chemeClr val="accent3"/>
              </a:buClr>
              <a:buFontTx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Clr>
                <a:schemeClr val="accent3"/>
              </a:buClr>
              <a:buFontTx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Clr>
                <a:schemeClr val="accent3"/>
              </a:buClr>
              <a:buFontTx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Clr>
                <a:schemeClr val="accent3"/>
              </a:buClr>
              <a:buFontTx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76000" y="256333"/>
            <a:ext cx="602263" cy="313932"/>
          </a:xfrm>
          <a:prstGeom prst="rect">
            <a:avLst/>
          </a:prstGeom>
          <a:solidFill>
            <a:schemeClr val="tx1"/>
          </a:solidFill>
        </p:spPr>
        <p:txBody>
          <a:bodyPr wrap="none" lIns="72000" rIns="72000" anchor="b">
            <a:spAutoFit/>
          </a:bodyPr>
          <a:lstStyle>
            <a:lvl1pPr algn="l">
              <a:defRPr sz="160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76000" y="561128"/>
            <a:ext cx="1418640" cy="405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72000" tIns="36000" rIns="72000" bIns="36000" anchor="ctr" anchorCtr="0">
            <a:spAutoFit/>
          </a:bodyPr>
          <a:lstStyle>
            <a:lvl1pPr marL="0" indent="0" algn="l">
              <a:buNone/>
              <a:defRPr sz="2400" cap="all" baseline="0">
                <a:latin typeface="Arial Narrow" panose="020B0606020202030204" pitchFamily="34" charset="0"/>
              </a:defRPr>
            </a:lvl1pPr>
            <a:lvl2pPr marL="457200" indent="0" algn="l">
              <a:buNone/>
              <a:defRPr sz="2800">
                <a:latin typeface="Arial Narrow" panose="020B0606020202030204" pitchFamily="34" charset="0"/>
              </a:defRPr>
            </a:lvl2pPr>
            <a:lvl3pPr marL="914400" indent="0" algn="l">
              <a:buNone/>
              <a:defRPr sz="2400">
                <a:latin typeface="Arial Narrow" panose="020B0606020202030204" pitchFamily="34" charset="0"/>
              </a:defRPr>
            </a:lvl3pPr>
            <a:lvl4pPr marL="1371600" indent="0" algn="l">
              <a:buNone/>
              <a:defRPr sz="2000">
                <a:latin typeface="Arial Narrow" panose="020B0606020202030204" pitchFamily="34" charset="0"/>
              </a:defRPr>
            </a:lvl4pPr>
            <a:lvl5pPr marL="1828800" indent="0" algn="l">
              <a:buNone/>
              <a:defRPr sz="20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Sub title</a:t>
            </a:r>
            <a:endParaRPr lang="en-GB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6397448"/>
            <a:ext cx="367943" cy="2556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A8A99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8811FC5-B1A5-4ED5-9677-06BE0FAEF3F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75999" y="6397448"/>
            <a:ext cx="4320000" cy="257175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marL="0" indent="0">
              <a:buFontTx/>
              <a:buNone/>
              <a:defRPr sz="1000" i="1">
                <a:solidFill>
                  <a:srgbClr val="A8A99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sz="1000" i="1">
                <a:latin typeface="Arial" panose="020B0604020202020204" pitchFamily="34" charset="0"/>
                <a:cs typeface="Arial" panose="020B0604020202020204" pitchFamily="34" charset="0"/>
              </a:rPr>
              <a:t>Footnote:</a:t>
            </a:r>
            <a:endParaRPr lang="en-GB"/>
          </a:p>
        </p:txBody>
      </p:sp>
      <p:cxnSp>
        <p:nvCxnSpPr>
          <p:cNvPr id="17" name="Straight Connector 16"/>
          <p:cNvCxnSpPr/>
          <p:nvPr userDrawn="1"/>
        </p:nvCxnSpPr>
        <p:spPr bwMode="auto">
          <a:xfrm>
            <a:off x="576000" y="6442073"/>
            <a:ext cx="0" cy="272536"/>
          </a:xfrm>
          <a:prstGeom prst="line">
            <a:avLst/>
          </a:prstGeom>
          <a:solidFill>
            <a:srgbClr val="4E562B"/>
          </a:solidFill>
          <a:ln w="12700" cap="flat" cmpd="sng" algn="ctr">
            <a:solidFill>
              <a:srgbClr val="A8A99E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186272" y="34608"/>
            <a:ext cx="3833870" cy="2168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800" cap="all" spc="12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CLASSIFICATION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190082" y="6618875"/>
            <a:ext cx="3833870" cy="2168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800" cap="all" spc="12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2582329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75999" y="1224000"/>
            <a:ext cx="10800000" cy="4608094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Clr>
                <a:schemeClr val="accent3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buClr>
                <a:schemeClr val="accent3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buClr>
                <a:schemeClr val="accent3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buClr>
                <a:schemeClr val="accent3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76000" y="256333"/>
            <a:ext cx="602263" cy="313932"/>
          </a:xfrm>
          <a:prstGeom prst="rect">
            <a:avLst/>
          </a:prstGeom>
          <a:solidFill>
            <a:schemeClr val="tx1"/>
          </a:solidFill>
        </p:spPr>
        <p:txBody>
          <a:bodyPr wrap="none" lIns="72000" rIns="72000" anchor="b">
            <a:spAutoFit/>
          </a:bodyPr>
          <a:lstStyle>
            <a:lvl1pPr algn="l">
              <a:defRPr sz="160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76000" y="561128"/>
            <a:ext cx="1418640" cy="405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72000" tIns="36000" rIns="72000" bIns="36000" anchor="ctr" anchorCtr="0">
            <a:spAutoFit/>
          </a:bodyPr>
          <a:lstStyle>
            <a:lvl1pPr marL="0" indent="0" algn="l">
              <a:buNone/>
              <a:defRPr sz="2400" cap="all" baseline="0">
                <a:latin typeface="Arial Narrow" panose="020B0606020202030204" pitchFamily="34" charset="0"/>
              </a:defRPr>
            </a:lvl1pPr>
            <a:lvl2pPr marL="457200" indent="0" algn="l">
              <a:buNone/>
              <a:defRPr sz="2800">
                <a:latin typeface="Arial Narrow" panose="020B0606020202030204" pitchFamily="34" charset="0"/>
              </a:defRPr>
            </a:lvl2pPr>
            <a:lvl3pPr marL="914400" indent="0" algn="l">
              <a:buNone/>
              <a:defRPr sz="2400">
                <a:latin typeface="Arial Narrow" panose="020B0606020202030204" pitchFamily="34" charset="0"/>
              </a:defRPr>
            </a:lvl3pPr>
            <a:lvl4pPr marL="1371600" indent="0" algn="l">
              <a:buNone/>
              <a:defRPr sz="2000">
                <a:latin typeface="Arial Narrow" panose="020B0606020202030204" pitchFamily="34" charset="0"/>
              </a:defRPr>
            </a:lvl4pPr>
            <a:lvl5pPr marL="1828800" indent="0" algn="l">
              <a:buNone/>
              <a:defRPr sz="20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Sub title</a:t>
            </a:r>
            <a:endParaRPr lang="en-GB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6397448"/>
            <a:ext cx="367943" cy="2556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A8A99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8811FC5-B1A5-4ED5-9677-06BE0FAEF3F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75999" y="6397448"/>
            <a:ext cx="4320000" cy="257175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marL="0" indent="0">
              <a:buFontTx/>
              <a:buNone/>
              <a:defRPr sz="1000" i="1">
                <a:solidFill>
                  <a:srgbClr val="A8A99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sz="1000" i="1">
                <a:latin typeface="Arial" panose="020B0604020202020204" pitchFamily="34" charset="0"/>
                <a:cs typeface="Arial" panose="020B0604020202020204" pitchFamily="34" charset="0"/>
              </a:rPr>
              <a:t>Footnote:</a:t>
            </a:r>
            <a:endParaRPr lang="en-GB"/>
          </a:p>
        </p:txBody>
      </p:sp>
      <p:cxnSp>
        <p:nvCxnSpPr>
          <p:cNvPr id="17" name="Straight Connector 16"/>
          <p:cNvCxnSpPr/>
          <p:nvPr userDrawn="1"/>
        </p:nvCxnSpPr>
        <p:spPr bwMode="auto">
          <a:xfrm>
            <a:off x="576000" y="6442073"/>
            <a:ext cx="0" cy="272536"/>
          </a:xfrm>
          <a:prstGeom prst="line">
            <a:avLst/>
          </a:prstGeom>
          <a:solidFill>
            <a:srgbClr val="4E562B"/>
          </a:solidFill>
          <a:ln w="12700" cap="flat" cmpd="sng" algn="ctr">
            <a:solidFill>
              <a:srgbClr val="A8A99E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186272" y="34608"/>
            <a:ext cx="3833870" cy="2168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800" cap="all" spc="12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CLASSIFICATION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190082" y="6618875"/>
            <a:ext cx="3833870" cy="2168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800" cap="all" spc="12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0691855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rea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76000" y="256333"/>
            <a:ext cx="602263" cy="313932"/>
          </a:xfrm>
          <a:prstGeom prst="rect">
            <a:avLst/>
          </a:prstGeom>
          <a:solidFill>
            <a:schemeClr val="tx1"/>
          </a:solidFill>
        </p:spPr>
        <p:txBody>
          <a:bodyPr wrap="none" lIns="72000" rIns="72000" anchor="b">
            <a:spAutoFit/>
          </a:bodyPr>
          <a:lstStyle>
            <a:lvl1pPr algn="l">
              <a:defRPr sz="160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0" y="1223999"/>
            <a:ext cx="10800000" cy="131138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paragraph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76000" y="561128"/>
            <a:ext cx="1418640" cy="405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72000" tIns="36000" rIns="72000" bIns="36000" anchor="ctr" anchorCtr="0">
            <a:spAutoFit/>
          </a:bodyPr>
          <a:lstStyle>
            <a:lvl1pPr marL="0" indent="0" algn="l">
              <a:buNone/>
              <a:defRPr sz="2400" cap="all" baseline="0">
                <a:latin typeface="Arial Narrow" panose="020B0606020202030204" pitchFamily="34" charset="0"/>
              </a:defRPr>
            </a:lvl1pPr>
            <a:lvl2pPr marL="457200" indent="0" algn="l">
              <a:buNone/>
              <a:defRPr sz="2800">
                <a:latin typeface="Arial Narrow" panose="020B0606020202030204" pitchFamily="34" charset="0"/>
              </a:defRPr>
            </a:lvl2pPr>
            <a:lvl3pPr marL="914400" indent="0" algn="l">
              <a:buNone/>
              <a:defRPr sz="2400">
                <a:latin typeface="Arial Narrow" panose="020B0606020202030204" pitchFamily="34" charset="0"/>
              </a:defRPr>
            </a:lvl3pPr>
            <a:lvl4pPr marL="1371600" indent="0" algn="l">
              <a:buNone/>
              <a:defRPr sz="2000">
                <a:latin typeface="Arial Narrow" panose="020B0606020202030204" pitchFamily="34" charset="0"/>
              </a:defRPr>
            </a:lvl4pPr>
            <a:lvl5pPr marL="1828800" indent="0" algn="l">
              <a:buNone/>
              <a:defRPr sz="20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Sub title</a:t>
            </a:r>
            <a:endParaRPr lang="en-GB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6397448"/>
            <a:ext cx="367943" cy="2556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A8A99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8811FC5-B1A5-4ED5-9677-06BE0FAEF3F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75999" y="6397448"/>
            <a:ext cx="4320000" cy="257175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marL="0" indent="0">
              <a:buFontTx/>
              <a:buNone/>
              <a:defRPr sz="1000" i="1">
                <a:solidFill>
                  <a:srgbClr val="A8A99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sz="1000" i="1">
                <a:latin typeface="Arial" panose="020B0604020202020204" pitchFamily="34" charset="0"/>
                <a:cs typeface="Arial" panose="020B0604020202020204" pitchFamily="34" charset="0"/>
              </a:rPr>
              <a:t>Footnote:</a:t>
            </a:r>
            <a:endParaRPr lang="en-GB"/>
          </a:p>
        </p:txBody>
      </p:sp>
      <p:cxnSp>
        <p:nvCxnSpPr>
          <p:cNvPr id="17" name="Straight Connector 16"/>
          <p:cNvCxnSpPr/>
          <p:nvPr userDrawn="1"/>
        </p:nvCxnSpPr>
        <p:spPr bwMode="auto">
          <a:xfrm>
            <a:off x="576000" y="6442073"/>
            <a:ext cx="0" cy="272536"/>
          </a:xfrm>
          <a:prstGeom prst="line">
            <a:avLst/>
          </a:prstGeom>
          <a:solidFill>
            <a:srgbClr val="4E562B"/>
          </a:solidFill>
          <a:ln w="12700" cap="flat" cmpd="sng" algn="ctr">
            <a:solidFill>
              <a:srgbClr val="A8A99E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76000" y="2805113"/>
            <a:ext cx="10800000" cy="2736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186272" y="34608"/>
            <a:ext cx="3833870" cy="2168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800" cap="all" spc="12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CLASSIFICATION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190082" y="6618875"/>
            <a:ext cx="3833870" cy="2168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800" cap="all" spc="12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69945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000" y="1224000"/>
            <a:ext cx="5184000" cy="4320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accent3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>
              <a:buClr>
                <a:schemeClr val="accent3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987" y="1224000"/>
            <a:ext cx="5184000" cy="4320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576000" y="256333"/>
            <a:ext cx="602263" cy="313932"/>
          </a:xfrm>
          <a:prstGeom prst="rect">
            <a:avLst/>
          </a:prstGeom>
          <a:solidFill>
            <a:schemeClr val="tx1"/>
          </a:solidFill>
        </p:spPr>
        <p:txBody>
          <a:bodyPr wrap="none" lIns="72000" rIns="72000" anchor="b">
            <a:spAutoFit/>
          </a:bodyPr>
          <a:lstStyle>
            <a:lvl1pPr algn="l">
              <a:defRPr sz="160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76000" y="561128"/>
            <a:ext cx="1418640" cy="405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72000" tIns="36000" rIns="72000" bIns="36000" anchor="ctr" anchorCtr="0">
            <a:spAutoFit/>
          </a:bodyPr>
          <a:lstStyle>
            <a:lvl1pPr marL="0" indent="0" algn="l">
              <a:buNone/>
              <a:defRPr sz="2400" cap="all" baseline="0">
                <a:latin typeface="Arial Narrow" panose="020B0606020202030204" pitchFamily="34" charset="0"/>
              </a:defRPr>
            </a:lvl1pPr>
            <a:lvl2pPr marL="457200" indent="0" algn="l">
              <a:buNone/>
              <a:defRPr sz="2800">
                <a:latin typeface="Arial Narrow" panose="020B0606020202030204" pitchFamily="34" charset="0"/>
              </a:defRPr>
            </a:lvl2pPr>
            <a:lvl3pPr marL="914400" indent="0" algn="l">
              <a:buNone/>
              <a:defRPr sz="2400">
                <a:latin typeface="Arial Narrow" panose="020B0606020202030204" pitchFamily="34" charset="0"/>
              </a:defRPr>
            </a:lvl3pPr>
            <a:lvl4pPr marL="1371600" indent="0" algn="l">
              <a:buNone/>
              <a:defRPr sz="2000">
                <a:latin typeface="Arial Narrow" panose="020B0606020202030204" pitchFamily="34" charset="0"/>
              </a:defRPr>
            </a:lvl4pPr>
            <a:lvl5pPr marL="1828800" indent="0" algn="l">
              <a:buNone/>
              <a:defRPr sz="20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Sub title</a:t>
            </a:r>
            <a:endParaRPr lang="en-GB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6397448"/>
            <a:ext cx="367943" cy="2556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A8A99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8811FC5-B1A5-4ED5-9677-06BE0FAEF3F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75999" y="6397448"/>
            <a:ext cx="4320000" cy="257175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marL="0" indent="0">
              <a:buFontTx/>
              <a:buNone/>
              <a:defRPr sz="1000" i="1">
                <a:solidFill>
                  <a:srgbClr val="A8A99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sz="1000" i="1">
                <a:latin typeface="Arial" panose="020B0604020202020204" pitchFamily="34" charset="0"/>
                <a:cs typeface="Arial" panose="020B0604020202020204" pitchFamily="34" charset="0"/>
              </a:rPr>
              <a:t>Footnote:</a:t>
            </a:r>
            <a:endParaRPr lang="en-GB"/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576000" y="6442073"/>
            <a:ext cx="0" cy="272536"/>
          </a:xfrm>
          <a:prstGeom prst="line">
            <a:avLst/>
          </a:prstGeom>
          <a:solidFill>
            <a:srgbClr val="4E562B"/>
          </a:solidFill>
          <a:ln w="12700" cap="flat" cmpd="sng" algn="ctr">
            <a:solidFill>
              <a:srgbClr val="A8A99E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186272" y="34608"/>
            <a:ext cx="3833870" cy="2168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800" cap="all" spc="12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CLASSIFICATION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190082" y="6618875"/>
            <a:ext cx="3833870" cy="2168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800" cap="all" spc="12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2523966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16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000" y="1224000"/>
            <a:ext cx="3312000" cy="43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0657" y="1224000"/>
            <a:ext cx="3312000" cy="43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8055609" y="1223963"/>
            <a:ext cx="3312000" cy="4320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76000" y="256333"/>
            <a:ext cx="602263" cy="313932"/>
          </a:xfrm>
          <a:prstGeom prst="rect">
            <a:avLst/>
          </a:prstGeom>
          <a:solidFill>
            <a:schemeClr val="tx1"/>
          </a:solidFill>
        </p:spPr>
        <p:txBody>
          <a:bodyPr wrap="none" lIns="72000" rIns="72000" anchor="b">
            <a:spAutoFit/>
          </a:bodyPr>
          <a:lstStyle>
            <a:lvl1pPr algn="l">
              <a:defRPr sz="160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76000" y="561128"/>
            <a:ext cx="1418640" cy="405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72000" tIns="36000" rIns="72000" bIns="36000" anchor="ctr" anchorCtr="0">
            <a:spAutoFit/>
          </a:bodyPr>
          <a:lstStyle>
            <a:lvl1pPr marL="0" indent="0" algn="l">
              <a:buNone/>
              <a:defRPr sz="2400" cap="all" baseline="0">
                <a:latin typeface="Arial Narrow" panose="020B0606020202030204" pitchFamily="34" charset="0"/>
              </a:defRPr>
            </a:lvl1pPr>
            <a:lvl2pPr marL="457200" indent="0" algn="l">
              <a:buNone/>
              <a:defRPr sz="2800">
                <a:latin typeface="Arial Narrow" panose="020B0606020202030204" pitchFamily="34" charset="0"/>
              </a:defRPr>
            </a:lvl2pPr>
            <a:lvl3pPr marL="914400" indent="0" algn="l">
              <a:buNone/>
              <a:defRPr sz="2400">
                <a:latin typeface="Arial Narrow" panose="020B0606020202030204" pitchFamily="34" charset="0"/>
              </a:defRPr>
            </a:lvl3pPr>
            <a:lvl4pPr marL="1371600" indent="0" algn="l">
              <a:buNone/>
              <a:defRPr sz="2000">
                <a:latin typeface="Arial Narrow" panose="020B0606020202030204" pitchFamily="34" charset="0"/>
              </a:defRPr>
            </a:lvl4pPr>
            <a:lvl5pPr marL="1828800" indent="0" algn="l">
              <a:buNone/>
              <a:defRPr sz="20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Sub title</a:t>
            </a:r>
            <a:endParaRPr lang="en-GB"/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6397448"/>
            <a:ext cx="367943" cy="2556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A8A99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8811FC5-B1A5-4ED5-9677-06BE0FAEF3F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75999" y="6397448"/>
            <a:ext cx="4320000" cy="257175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marL="0" indent="0">
              <a:buFontTx/>
              <a:buNone/>
              <a:defRPr sz="1000" i="1">
                <a:solidFill>
                  <a:srgbClr val="A8A99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sz="1000" i="1">
                <a:latin typeface="Arial" panose="020B0604020202020204" pitchFamily="34" charset="0"/>
                <a:cs typeface="Arial" panose="020B0604020202020204" pitchFamily="34" charset="0"/>
              </a:rPr>
              <a:t>Footnote:</a:t>
            </a:r>
            <a:endParaRPr lang="en-GB"/>
          </a:p>
        </p:txBody>
      </p:sp>
      <p:cxnSp>
        <p:nvCxnSpPr>
          <p:cNvPr id="23" name="Straight Connector 22"/>
          <p:cNvCxnSpPr/>
          <p:nvPr userDrawn="1"/>
        </p:nvCxnSpPr>
        <p:spPr bwMode="auto">
          <a:xfrm>
            <a:off x="576000" y="6442073"/>
            <a:ext cx="0" cy="272536"/>
          </a:xfrm>
          <a:prstGeom prst="line">
            <a:avLst/>
          </a:prstGeom>
          <a:solidFill>
            <a:srgbClr val="4E562B"/>
          </a:solidFill>
          <a:ln w="12700" cap="flat" cmpd="sng" algn="ctr">
            <a:solidFill>
              <a:srgbClr val="A8A99E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186272" y="34608"/>
            <a:ext cx="3833870" cy="2168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800" cap="all" spc="12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CLASSIFICATION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190082" y="6618875"/>
            <a:ext cx="3833870" cy="2168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800" cap="all" spc="12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17226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6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1224000"/>
            <a:ext cx="12192000" cy="43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6397448"/>
            <a:ext cx="367943" cy="2556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A8A99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8811FC5-B1A5-4ED5-9677-06BE0FAEF3F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576000" y="256333"/>
            <a:ext cx="602263" cy="313932"/>
          </a:xfrm>
          <a:prstGeom prst="rect">
            <a:avLst/>
          </a:prstGeom>
          <a:solidFill>
            <a:schemeClr val="tx1"/>
          </a:solidFill>
        </p:spPr>
        <p:txBody>
          <a:bodyPr wrap="none" lIns="72000" rIns="72000" anchor="b">
            <a:spAutoFit/>
          </a:bodyPr>
          <a:lstStyle>
            <a:lvl1pPr algn="l">
              <a:defRPr sz="160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76000" y="561128"/>
            <a:ext cx="1418640" cy="405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72000" tIns="36000" rIns="72000" bIns="36000" anchor="ctr" anchorCtr="0">
            <a:spAutoFit/>
          </a:bodyPr>
          <a:lstStyle>
            <a:lvl1pPr marL="0" indent="0" algn="l">
              <a:buNone/>
              <a:defRPr sz="2400" cap="all" baseline="0">
                <a:latin typeface="Arial Narrow" panose="020B0606020202030204" pitchFamily="34" charset="0"/>
              </a:defRPr>
            </a:lvl1pPr>
            <a:lvl2pPr marL="457200" indent="0" algn="l">
              <a:buNone/>
              <a:defRPr sz="2800">
                <a:latin typeface="Arial Narrow" panose="020B0606020202030204" pitchFamily="34" charset="0"/>
              </a:defRPr>
            </a:lvl2pPr>
            <a:lvl3pPr marL="914400" indent="0" algn="l">
              <a:buNone/>
              <a:defRPr sz="2400">
                <a:latin typeface="Arial Narrow" panose="020B0606020202030204" pitchFamily="34" charset="0"/>
              </a:defRPr>
            </a:lvl3pPr>
            <a:lvl4pPr marL="1371600" indent="0" algn="l">
              <a:buNone/>
              <a:defRPr sz="2000">
                <a:latin typeface="Arial Narrow" panose="020B0606020202030204" pitchFamily="34" charset="0"/>
              </a:defRPr>
            </a:lvl4pPr>
            <a:lvl5pPr marL="1828800" indent="0" algn="l">
              <a:buNone/>
              <a:defRPr sz="20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Sub title</a:t>
            </a:r>
            <a:endParaRPr lang="en-GB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75999" y="6397448"/>
            <a:ext cx="4320000" cy="257175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marL="0" indent="0">
              <a:buFontTx/>
              <a:buNone/>
              <a:defRPr sz="1000" i="1">
                <a:solidFill>
                  <a:srgbClr val="A8A99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sz="1000" i="1">
                <a:latin typeface="Arial" panose="020B0604020202020204" pitchFamily="34" charset="0"/>
                <a:cs typeface="Arial" panose="020B0604020202020204" pitchFamily="34" charset="0"/>
              </a:rPr>
              <a:t>Footnote:</a:t>
            </a:r>
            <a:endParaRPr lang="en-GB"/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576000" y="6442073"/>
            <a:ext cx="0" cy="272536"/>
          </a:xfrm>
          <a:prstGeom prst="line">
            <a:avLst/>
          </a:prstGeom>
          <a:solidFill>
            <a:srgbClr val="4E562B"/>
          </a:solidFill>
          <a:ln w="12700" cap="flat" cmpd="sng" algn="ctr">
            <a:solidFill>
              <a:srgbClr val="A8A99E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186272" y="34608"/>
            <a:ext cx="3833870" cy="2168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800" cap="all" spc="12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CLASSIFICATION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190082" y="6618875"/>
            <a:ext cx="3833870" cy="2168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800" cap="all" spc="12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52927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576000" y="3420000"/>
            <a:ext cx="10800000" cy="194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576000" y="256333"/>
            <a:ext cx="602263" cy="313932"/>
          </a:xfrm>
          <a:prstGeom prst="rect">
            <a:avLst/>
          </a:prstGeom>
          <a:solidFill>
            <a:schemeClr val="tx1"/>
          </a:solidFill>
        </p:spPr>
        <p:txBody>
          <a:bodyPr wrap="none" lIns="72000" rIns="72000" anchor="b">
            <a:spAutoFit/>
          </a:bodyPr>
          <a:lstStyle>
            <a:lvl1pPr algn="l">
              <a:defRPr sz="160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76000" y="561128"/>
            <a:ext cx="1418640" cy="405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72000" tIns="36000" rIns="72000" bIns="36000" anchor="ctr" anchorCtr="0">
            <a:spAutoFit/>
          </a:bodyPr>
          <a:lstStyle>
            <a:lvl1pPr marL="0" indent="0" algn="l">
              <a:buNone/>
              <a:defRPr sz="2400" cap="all" baseline="0">
                <a:latin typeface="Arial Narrow" panose="020B0606020202030204" pitchFamily="34" charset="0"/>
              </a:defRPr>
            </a:lvl1pPr>
            <a:lvl2pPr marL="457200" indent="0" algn="l">
              <a:buNone/>
              <a:defRPr sz="2800">
                <a:latin typeface="Arial Narrow" panose="020B0606020202030204" pitchFamily="34" charset="0"/>
              </a:defRPr>
            </a:lvl2pPr>
            <a:lvl3pPr marL="914400" indent="0" algn="l">
              <a:buNone/>
              <a:defRPr sz="2400">
                <a:latin typeface="Arial Narrow" panose="020B0606020202030204" pitchFamily="34" charset="0"/>
              </a:defRPr>
            </a:lvl3pPr>
            <a:lvl4pPr marL="1371600" indent="0" algn="l">
              <a:buNone/>
              <a:defRPr sz="2000">
                <a:latin typeface="Arial Narrow" panose="020B0606020202030204" pitchFamily="34" charset="0"/>
              </a:defRPr>
            </a:lvl4pPr>
            <a:lvl5pPr marL="1828800" indent="0" algn="l">
              <a:buNone/>
              <a:defRPr sz="20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Sub title</a:t>
            </a:r>
            <a:endParaRPr lang="en-GB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6397448"/>
            <a:ext cx="367943" cy="2556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A8A99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8811FC5-B1A5-4ED5-9677-06BE0FAEF3F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75999" y="6397448"/>
            <a:ext cx="4320000" cy="257175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marL="0" indent="0">
              <a:buFontTx/>
              <a:buNone/>
              <a:defRPr sz="1000" i="1">
                <a:solidFill>
                  <a:srgbClr val="A8A99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sz="1000" i="1">
                <a:latin typeface="Arial" panose="020B0604020202020204" pitchFamily="34" charset="0"/>
                <a:cs typeface="Arial" panose="020B0604020202020204" pitchFamily="34" charset="0"/>
              </a:rPr>
              <a:t>Footnote:</a:t>
            </a:r>
            <a:endParaRPr lang="en-GB"/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576000" y="6442073"/>
            <a:ext cx="0" cy="272536"/>
          </a:xfrm>
          <a:prstGeom prst="line">
            <a:avLst/>
          </a:prstGeom>
          <a:solidFill>
            <a:srgbClr val="4E562B"/>
          </a:solidFill>
          <a:ln w="12700" cap="flat" cmpd="sng" algn="ctr">
            <a:solidFill>
              <a:srgbClr val="A8A99E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Content Placeholder 12"/>
          <p:cNvSpPr>
            <a:spLocks noGrp="1"/>
          </p:cNvSpPr>
          <p:nvPr>
            <p:ph sz="quarter" idx="18"/>
          </p:nvPr>
        </p:nvSpPr>
        <p:spPr>
          <a:xfrm>
            <a:off x="576000" y="1224000"/>
            <a:ext cx="10800000" cy="194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>
              <a:buClr>
                <a:schemeClr val="accent3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>
              <a:buClr>
                <a:schemeClr val="accent3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>
              <a:buClr>
                <a:schemeClr val="accent3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>
              <a:buClr>
                <a:schemeClr val="accent3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186272" y="34608"/>
            <a:ext cx="3833870" cy="2168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800" cap="all" spc="12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CLASSIFICATION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190082" y="6618875"/>
            <a:ext cx="3833870" cy="2168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800" cap="all" spc="12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12463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76000" y="256333"/>
            <a:ext cx="602263" cy="313932"/>
          </a:xfrm>
          <a:prstGeom prst="rect">
            <a:avLst/>
          </a:prstGeom>
          <a:solidFill>
            <a:schemeClr val="tx1"/>
          </a:solidFill>
        </p:spPr>
        <p:txBody>
          <a:bodyPr wrap="none" lIns="72000" rIns="72000" anchor="b">
            <a:spAutoFit/>
          </a:bodyPr>
          <a:lstStyle>
            <a:lvl1pPr algn="l">
              <a:defRPr sz="160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76000" y="561128"/>
            <a:ext cx="1418640" cy="405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72000" tIns="36000" rIns="72000" bIns="36000" anchor="ctr" anchorCtr="0">
            <a:spAutoFit/>
          </a:bodyPr>
          <a:lstStyle>
            <a:lvl1pPr marL="0" indent="0" algn="l">
              <a:buNone/>
              <a:defRPr sz="2400" cap="all" baseline="0">
                <a:latin typeface="Arial Narrow" panose="020B0606020202030204" pitchFamily="34" charset="0"/>
              </a:defRPr>
            </a:lvl1pPr>
            <a:lvl2pPr marL="457200" indent="0" algn="l">
              <a:buNone/>
              <a:defRPr sz="2800">
                <a:latin typeface="Arial Narrow" panose="020B0606020202030204" pitchFamily="34" charset="0"/>
              </a:defRPr>
            </a:lvl2pPr>
            <a:lvl3pPr marL="914400" indent="0" algn="l">
              <a:buNone/>
              <a:defRPr sz="2400">
                <a:latin typeface="Arial Narrow" panose="020B0606020202030204" pitchFamily="34" charset="0"/>
              </a:defRPr>
            </a:lvl3pPr>
            <a:lvl4pPr marL="1371600" indent="0" algn="l">
              <a:buNone/>
              <a:defRPr sz="2000">
                <a:latin typeface="Arial Narrow" panose="020B0606020202030204" pitchFamily="34" charset="0"/>
              </a:defRPr>
            </a:lvl4pPr>
            <a:lvl5pPr marL="1828800" indent="0" algn="l">
              <a:buNone/>
              <a:defRPr sz="20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Sub title</a:t>
            </a:r>
            <a:endParaRPr lang="en-GB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6397448"/>
            <a:ext cx="367943" cy="2556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A8A99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8811FC5-B1A5-4ED5-9677-06BE0FAEF3F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75999" y="6397448"/>
            <a:ext cx="4320000" cy="257175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marL="0" indent="0">
              <a:buFontTx/>
              <a:buNone/>
              <a:defRPr sz="1000" i="1">
                <a:solidFill>
                  <a:srgbClr val="A8A99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sz="1000" i="1">
                <a:latin typeface="Arial" panose="020B0604020202020204" pitchFamily="34" charset="0"/>
                <a:cs typeface="Arial" panose="020B0604020202020204" pitchFamily="34" charset="0"/>
              </a:rPr>
              <a:t>Footnote:</a:t>
            </a:r>
            <a:endParaRPr lang="en-GB"/>
          </a:p>
        </p:txBody>
      </p:sp>
      <p:cxnSp>
        <p:nvCxnSpPr>
          <p:cNvPr id="14" name="Straight Connector 13"/>
          <p:cNvCxnSpPr/>
          <p:nvPr userDrawn="1"/>
        </p:nvCxnSpPr>
        <p:spPr bwMode="auto">
          <a:xfrm>
            <a:off x="576000" y="6442073"/>
            <a:ext cx="0" cy="272536"/>
          </a:xfrm>
          <a:prstGeom prst="line">
            <a:avLst/>
          </a:prstGeom>
          <a:solidFill>
            <a:srgbClr val="4E562B"/>
          </a:solidFill>
          <a:ln w="12700" cap="flat" cmpd="sng" algn="ctr">
            <a:solidFill>
              <a:srgbClr val="A8A99E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186272" y="34608"/>
            <a:ext cx="3833870" cy="2168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800" cap="all" spc="12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CLASSIFICATION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190082" y="6618875"/>
            <a:ext cx="3833870" cy="2168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800" cap="all" spc="12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0217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34" y="5760720"/>
            <a:ext cx="1169522" cy="109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9" r:id="rId3"/>
    <p:sldLayoutId id="2147483661" r:id="rId4"/>
    <p:sldLayoutId id="2147483664" r:id="rId5"/>
    <p:sldLayoutId id="2147483665" r:id="rId6"/>
    <p:sldLayoutId id="2147483666" r:id="rId7"/>
    <p:sldLayoutId id="2147483668" r:id="rId8"/>
    <p:sldLayoutId id="214748366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i="0" kern="1200" cap="all" baseline="0">
          <a:solidFill>
            <a:schemeClr val="bg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7960" y="5506034"/>
            <a:ext cx="4506152" cy="294302"/>
          </a:xfrm>
        </p:spPr>
        <p:txBody>
          <a:bodyPr/>
          <a:lstStyle/>
          <a:p>
            <a:r>
              <a:rPr lang="en-GB" dirty="0">
                <a:latin typeface="Arial Narrow"/>
              </a:rPr>
              <a:t>Name: SSgt Dacey, SGT </a:t>
            </a:r>
            <a:r>
              <a:rPr lang="en-GB" dirty="0" err="1">
                <a:latin typeface="Arial Narrow"/>
              </a:rPr>
              <a:t>holdsworth</a:t>
            </a:r>
            <a:r>
              <a:rPr lang="en-GB" dirty="0">
                <a:latin typeface="Arial Narrow"/>
              </a:rPr>
              <a:t>, SGT WHITE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29059" y="3406338"/>
            <a:ext cx="5742388" cy="405102"/>
          </a:xfrm>
        </p:spPr>
        <p:txBody>
          <a:bodyPr/>
          <a:lstStyle/>
          <a:p>
            <a:r>
              <a:rPr lang="en-US" dirty="0">
                <a:latin typeface="Arial Narrow"/>
              </a:rPr>
              <a:t>Project Popcorn – mid-Project review</a:t>
            </a:r>
            <a:endParaRPr lang="en-US" dirty="0"/>
          </a:p>
        </p:txBody>
      </p:sp>
      <p:pic>
        <p:nvPicPr>
          <p:cNvPr id="8" name="Picture Placeholder 7"/>
          <p:cNvPicPr preferRelativeResize="0"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2" b="5282"/>
          <a:stretch>
            <a:fillRect/>
          </a:stretch>
        </p:blipFill>
        <p:spPr>
          <a:xfrm>
            <a:off x="5118074" y="1595568"/>
            <a:ext cx="1951200" cy="1810800"/>
          </a:xfr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F2360D6-7B4E-4430-B42D-D159818928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86272" y="34608"/>
            <a:ext cx="3833870" cy="216852"/>
          </a:xfrm>
        </p:spPr>
        <p:txBody>
          <a:bodyPr/>
          <a:lstStyle/>
          <a:p>
            <a:r>
              <a:rPr lang="en-GB"/>
              <a:t>official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3B965525-986F-4659-B780-3CA9D8C8103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90082" y="6618875"/>
            <a:ext cx="3833870" cy="216852"/>
          </a:xfrm>
        </p:spPr>
        <p:txBody>
          <a:bodyPr/>
          <a:lstStyle/>
          <a:p>
            <a:r>
              <a:rPr lang="en-GB"/>
              <a:t>official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B01304-7132-4C89-83D0-CB4D2978393D}"/>
              </a:ext>
            </a:extLst>
          </p:cNvPr>
          <p:cNvSpPr txBox="1">
            <a:spLocks/>
          </p:cNvSpPr>
          <p:nvPr/>
        </p:nvSpPr>
        <p:spPr>
          <a:xfrm>
            <a:off x="305262" y="5804030"/>
            <a:ext cx="1275524" cy="294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72000" tIns="36000" rIns="72000" bIns="36000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 Narrow"/>
              </a:rPr>
              <a:t>Version: 1.1 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E6C9D37-81C7-4EBA-8FE9-EC528EA3CE5E}"/>
              </a:ext>
            </a:extLst>
          </p:cNvPr>
          <p:cNvSpPr txBox="1">
            <a:spLocks/>
          </p:cNvSpPr>
          <p:nvPr/>
        </p:nvSpPr>
        <p:spPr>
          <a:xfrm>
            <a:off x="305326" y="6097102"/>
            <a:ext cx="1098424" cy="294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72000" tIns="36000" rIns="72000" bIns="36000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 Narrow"/>
              </a:rPr>
              <a:t>5 May 2023 </a:t>
            </a:r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33DE08C-96D9-4C2D-8E4F-B4671153DDD8}"/>
              </a:ext>
            </a:extLst>
          </p:cNvPr>
          <p:cNvSpPr txBox="1">
            <a:spLocks/>
          </p:cNvSpPr>
          <p:nvPr/>
        </p:nvSpPr>
        <p:spPr>
          <a:xfrm>
            <a:off x="304483" y="5207091"/>
            <a:ext cx="1216213" cy="294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72000" tIns="36000" rIns="72000" bIns="36000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>
                <a:latin typeface="Arial Narrow"/>
              </a:rPr>
              <a:t>Ffmr</a:t>
            </a:r>
            <a:r>
              <a:rPr lang="en-GB" dirty="0">
                <a:latin typeface="Arial Narrow"/>
              </a:rPr>
              <a:t> 21/001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0892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CB5866-D957-F3F4-76F0-C15F0BCB5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00" y="256333"/>
            <a:ext cx="3873030" cy="313932"/>
          </a:xfrm>
        </p:spPr>
        <p:txBody>
          <a:bodyPr wrap="none" lIns="72000" tIns="45720" rIns="72000" bIns="45720" anchor="b">
            <a:spAutoFit/>
          </a:bodyPr>
          <a:lstStyle/>
          <a:p>
            <a:r>
              <a:rPr lang="en-US" dirty="0">
                <a:latin typeface="Arial Narrow"/>
              </a:rPr>
              <a:t>Project Popcorn – mid-Project review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5B918-7DA1-EAD4-9256-E495B38BF8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00" y="561128"/>
            <a:ext cx="2168396" cy="405102"/>
          </a:xfrm>
        </p:spPr>
        <p:txBody>
          <a:bodyPr/>
          <a:lstStyle/>
          <a:p>
            <a:r>
              <a:rPr lang="en-GB" dirty="0"/>
              <a:t>Risk register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BE902-CBC1-9C20-5B09-DB367F29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1FC5-B1A5-4ED5-9677-06BE0FAEF3F6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0CC983-36A9-5CDF-E989-A2D5E5704C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Syndicate One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819C84-73E9-CEF8-710D-257769DAEA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OFFICIAL</a:t>
            </a:r>
          </a:p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B8FFA1-D35F-1EE3-0D8B-9140E70046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/>
              <a:t>OFFICIAL</a:t>
            </a:r>
          </a:p>
          <a:p>
            <a:endParaRPr lang="en-GB"/>
          </a:p>
        </p:txBody>
      </p:sp>
      <p:sp>
        <p:nvSpPr>
          <p:cNvPr id="10" name="AutoShape 2" descr="Wilson Audio Specialties X-1/Grand SLAMM loudspeaker system Measurements |  Stereophile.com">
            <a:extLst>
              <a:ext uri="{FF2B5EF4-FFF2-40B4-BE49-F238E27FC236}">
                <a16:creationId xmlns:a16="http://schemas.microsoft.com/office/drawing/2014/main" id="{16174848-5D1B-4521-B77E-1F9314AF97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4AAC106-A3DB-4D55-8146-E04651510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75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CB5866-D957-F3F4-76F0-C15F0BCB5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00" y="256333"/>
            <a:ext cx="3873030" cy="313932"/>
          </a:xfrm>
        </p:spPr>
        <p:txBody>
          <a:bodyPr wrap="none" lIns="72000" tIns="45720" rIns="72000" bIns="45720" anchor="b">
            <a:spAutoFit/>
          </a:bodyPr>
          <a:lstStyle/>
          <a:p>
            <a:r>
              <a:rPr lang="en-US" dirty="0">
                <a:latin typeface="Arial Narrow"/>
              </a:rPr>
              <a:t>Project Popcorn – mid-Project review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5B918-7DA1-EAD4-9256-E495B38BF8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00" y="561128"/>
            <a:ext cx="2266180" cy="405102"/>
          </a:xfrm>
        </p:spPr>
        <p:txBody>
          <a:bodyPr/>
          <a:lstStyle/>
          <a:p>
            <a:r>
              <a:rPr lang="en-GB" dirty="0">
                <a:latin typeface="Arial Narrow"/>
              </a:rPr>
              <a:t>Issue register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BE902-CBC1-9C20-5B09-DB367F29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1FC5-B1A5-4ED5-9677-06BE0FAEF3F6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0CC983-36A9-5CDF-E989-A2D5E5704C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Syndicate One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819C84-73E9-CEF8-710D-257769DAEA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OFFICIAL</a:t>
            </a:r>
          </a:p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B8FFA1-D35F-1EE3-0D8B-9140E70046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/>
              <a:t>OFFICIAL</a:t>
            </a:r>
          </a:p>
          <a:p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80781D-F7C3-4CB7-861D-815034F11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711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CB5866-D957-F3F4-76F0-C15F0BCB5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00" y="256333"/>
            <a:ext cx="3873030" cy="313932"/>
          </a:xfrm>
        </p:spPr>
        <p:txBody>
          <a:bodyPr wrap="none" lIns="72000" tIns="45720" rIns="72000" bIns="45720" anchor="b">
            <a:spAutoFit/>
          </a:bodyPr>
          <a:lstStyle/>
          <a:p>
            <a:r>
              <a:rPr lang="en-US" dirty="0">
                <a:latin typeface="Arial Narrow"/>
              </a:rPr>
              <a:t>Project Popcorn – mid-Project review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5B918-7DA1-EAD4-9256-E495B38BF8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00" y="561128"/>
            <a:ext cx="1431464" cy="405102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BE902-CBC1-9C20-5B09-DB367F29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1FC5-B1A5-4ED5-9677-06BE0FAEF3F6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0CC983-36A9-5CDF-E989-A2D5E5704C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Syndicate One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819C84-73E9-CEF8-710D-257769DAEA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OFFICIAL</a:t>
            </a:r>
          </a:p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B8FFA1-D35F-1EE3-0D8B-9140E70046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/>
              <a:t>OFFICIAL</a:t>
            </a:r>
          </a:p>
          <a:p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0F9D277-9EB0-4D21-B743-69B8B6029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647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347D63-44D3-B05B-A8F6-FD33F36CB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CB5866-D957-F3F4-76F0-C15F0BCB5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00" y="256333"/>
            <a:ext cx="3873030" cy="313932"/>
          </a:xfrm>
        </p:spPr>
        <p:txBody>
          <a:bodyPr wrap="none" lIns="72000" tIns="45720" rIns="72000" bIns="45720" anchor="b">
            <a:spAutoFit/>
          </a:bodyPr>
          <a:lstStyle/>
          <a:p>
            <a:r>
              <a:rPr lang="en-US" dirty="0">
                <a:latin typeface="Arial Narrow"/>
              </a:rPr>
              <a:t>Project Popcorn – mid-Project review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5B918-7DA1-EAD4-9256-E495B38BF8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00" y="561128"/>
            <a:ext cx="1634596" cy="405102"/>
          </a:xfrm>
        </p:spPr>
        <p:txBody>
          <a:bodyPr/>
          <a:lstStyle/>
          <a:p>
            <a:r>
              <a:rPr lang="en-GB"/>
              <a:t>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BE902-CBC1-9C20-5B09-DB367F29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1FC5-B1A5-4ED5-9677-06BE0FAEF3F6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0CC983-36A9-5CDF-E989-A2D5E5704C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Syndicate One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819C84-73E9-CEF8-710D-257769DAEA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OFFICIAL</a:t>
            </a:r>
          </a:p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B8FFA1-D35F-1EE3-0D8B-9140E70046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/>
              <a:t>OFFICIAL</a:t>
            </a:r>
          </a:p>
          <a:p>
            <a:endParaRPr lang="en-GB"/>
          </a:p>
        </p:txBody>
      </p:sp>
      <p:pic>
        <p:nvPicPr>
          <p:cNvPr id="3074" name="Picture 2" descr="What is a good question? | Dragonfly Training">
            <a:extLst>
              <a:ext uri="{FF2B5EF4-FFF2-40B4-BE49-F238E27FC236}">
                <a16:creationId xmlns:a16="http://schemas.microsoft.com/office/drawing/2014/main" id="{7D516BB2-0408-4091-AC42-CA18CF14A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636" y="752429"/>
            <a:ext cx="5353142" cy="53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67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03AED4-200F-0213-4B94-5C6A4BADB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285750" indent="-285750">
              <a:buFont typeface="Arial"/>
              <a:buChar char="•"/>
            </a:pPr>
            <a:endParaRPr lang="en-GB" dirty="0">
              <a:latin typeface="Arial"/>
              <a:cs typeface="Arial"/>
            </a:endParaRPr>
          </a:p>
          <a:p>
            <a:pPr marL="354013" indent="-354013">
              <a:buFont typeface="Arial"/>
              <a:buChar char="•"/>
            </a:pPr>
            <a:r>
              <a:rPr lang="en-GB" dirty="0">
                <a:latin typeface="Arial"/>
                <a:cs typeface="Arial"/>
              </a:rPr>
              <a:t>In this presentation we will provide a review of Project </a:t>
            </a:r>
            <a:r>
              <a:rPr lang="en-GB" dirty="0" err="1">
                <a:latin typeface="Arial"/>
                <a:cs typeface="Arial"/>
              </a:rPr>
              <a:t>PoPCorN</a:t>
            </a:r>
            <a:r>
              <a:rPr lang="en-GB" dirty="0">
                <a:latin typeface="Arial"/>
                <a:cs typeface="Arial"/>
              </a:rPr>
              <a:t> so far and the plan for the project moving forward. The presentation will cover the following headings:</a:t>
            </a:r>
          </a:p>
          <a:p>
            <a:pPr marL="811213" lvl="1" indent="-354013">
              <a:buFont typeface="Arial"/>
              <a:buChar char="•"/>
            </a:pPr>
            <a:endParaRPr lang="en-GB" dirty="0">
              <a:latin typeface="Arial"/>
              <a:cs typeface="Arial"/>
            </a:endParaRPr>
          </a:p>
          <a:p>
            <a:pPr marL="811213" lvl="1" indent="-354013">
              <a:buFont typeface="Arial"/>
              <a:buChar char="•"/>
            </a:pPr>
            <a:r>
              <a:rPr lang="en-GB" dirty="0">
                <a:latin typeface="Arial"/>
                <a:cs typeface="Arial"/>
              </a:rPr>
              <a:t>Background / Rationale</a:t>
            </a:r>
          </a:p>
          <a:p>
            <a:pPr marL="811213" lvl="1" indent="-354013">
              <a:buFont typeface="Arial"/>
              <a:buChar char="•"/>
            </a:pPr>
            <a:r>
              <a:rPr lang="en-GB" dirty="0">
                <a:latin typeface="Arial"/>
                <a:cs typeface="Arial"/>
              </a:rPr>
              <a:t>Project Objectives Analysis</a:t>
            </a:r>
          </a:p>
          <a:p>
            <a:pPr marL="811213" lvl="1" indent="-354013">
              <a:buFont typeface="Arial"/>
              <a:buChar char="•"/>
            </a:pPr>
            <a:r>
              <a:rPr lang="en-GB" dirty="0">
                <a:solidFill>
                  <a:srgbClr val="FF0000"/>
                </a:solidFill>
                <a:latin typeface="Arial"/>
                <a:cs typeface="Arial"/>
              </a:rPr>
              <a:t>1st Speaker Individual contribution project alignment</a:t>
            </a:r>
          </a:p>
          <a:p>
            <a:pPr marL="811213" lvl="1" indent="-354013">
              <a:buFont typeface="Arial"/>
              <a:buChar char="•"/>
            </a:pPr>
            <a:r>
              <a:rPr lang="en-GB" dirty="0">
                <a:latin typeface="Arial"/>
                <a:cs typeface="Arial"/>
              </a:rPr>
              <a:t>Project review</a:t>
            </a:r>
          </a:p>
          <a:p>
            <a:pPr marL="811213" lvl="1" indent="-354013">
              <a:buFont typeface="Arial"/>
              <a:buChar char="•"/>
            </a:pPr>
            <a:r>
              <a:rPr lang="en-GB" dirty="0">
                <a:solidFill>
                  <a:srgbClr val="FF0000"/>
                </a:solidFill>
                <a:latin typeface="Arial"/>
                <a:cs typeface="Arial"/>
              </a:rPr>
              <a:t>2nd Speaker Individual contribution project alignment</a:t>
            </a:r>
            <a:endParaRPr lang="en-GB" dirty="0">
              <a:latin typeface="Arial"/>
              <a:cs typeface="Arial"/>
            </a:endParaRPr>
          </a:p>
          <a:p>
            <a:pPr marL="811213" lvl="1" indent="-354013">
              <a:buFont typeface="Arial"/>
              <a:buChar char="•"/>
            </a:pPr>
            <a:r>
              <a:rPr lang="en-GB" dirty="0">
                <a:latin typeface="Arial"/>
                <a:cs typeface="Arial"/>
              </a:rPr>
              <a:t>Project Management Plan revisions</a:t>
            </a:r>
          </a:p>
          <a:p>
            <a:pPr marL="811213" lvl="1" indent="-354013">
              <a:buFont typeface="Arial"/>
              <a:buChar char="•"/>
            </a:pPr>
            <a:r>
              <a:rPr lang="en-GB" dirty="0">
                <a:solidFill>
                  <a:srgbClr val="FF0000"/>
                </a:solidFill>
                <a:latin typeface="Arial"/>
                <a:cs typeface="Arial"/>
              </a:rPr>
              <a:t>3rd Speaker Individual contribution project alignment</a:t>
            </a:r>
            <a:endParaRPr lang="en-GB" dirty="0">
              <a:latin typeface="Arial"/>
              <a:cs typeface="Arial"/>
            </a:endParaRPr>
          </a:p>
          <a:p>
            <a:pPr marL="811213" lvl="1" indent="-354013">
              <a:buFont typeface="Arial"/>
              <a:buChar char="•"/>
            </a:pPr>
            <a:r>
              <a:rPr lang="en-GB" dirty="0">
                <a:latin typeface="Arial"/>
                <a:cs typeface="Arial"/>
              </a:rPr>
              <a:t>Current Risk Register</a:t>
            </a:r>
          </a:p>
          <a:p>
            <a:pPr marL="811213" lvl="1" indent="-354013">
              <a:buFont typeface="Arial"/>
              <a:buChar char="•"/>
            </a:pPr>
            <a:r>
              <a:rPr lang="en-GB" dirty="0">
                <a:latin typeface="Arial"/>
                <a:cs typeface="Arial"/>
              </a:rPr>
              <a:t>Current Issue Register</a:t>
            </a:r>
          </a:p>
          <a:p>
            <a:pPr marL="811213" lvl="1" indent="-354013">
              <a:buFont typeface="Arial"/>
              <a:buChar char="•"/>
            </a:pPr>
            <a:r>
              <a:rPr lang="en-GB" dirty="0">
                <a:latin typeface="Arial"/>
                <a:cs typeface="Arial"/>
              </a:rPr>
              <a:t>Summary</a:t>
            </a:r>
          </a:p>
          <a:p>
            <a:pPr marL="811213" lvl="1" indent="-354013">
              <a:buFont typeface="Arial"/>
              <a:buChar char="•"/>
            </a:pPr>
            <a:r>
              <a:rPr lang="en-GB" dirty="0">
                <a:latin typeface="Arial"/>
                <a:cs typeface="Arial"/>
              </a:rPr>
              <a:t>Questions</a:t>
            </a:r>
          </a:p>
          <a:p>
            <a:pPr marL="811213" lvl="1" indent="-354013">
              <a:buFont typeface="Arial"/>
              <a:buChar char="•"/>
            </a:pPr>
            <a:endParaRPr lang="en-GB" dirty="0">
              <a:latin typeface="Arial"/>
              <a:cs typeface="Arial"/>
            </a:endParaRPr>
          </a:p>
          <a:p>
            <a:pPr marL="811213" lvl="1" indent="-354013">
              <a:buFont typeface="Arial"/>
              <a:buChar char="•"/>
            </a:pPr>
            <a:endParaRPr lang="en-GB" dirty="0"/>
          </a:p>
          <a:p>
            <a:pPr marL="1028700" lvl="1" indent="-285750">
              <a:buFont typeface="Arial"/>
              <a:buChar char="•"/>
            </a:pPr>
            <a:endParaRPr lang="en-GB" dirty="0"/>
          </a:p>
          <a:p>
            <a:pPr marL="285750" indent="-285750">
              <a:buFont typeface="Arial"/>
              <a:buChar char="•"/>
            </a:pPr>
            <a:endParaRPr lang="en-GB" dirty="0"/>
          </a:p>
          <a:p>
            <a:pPr marL="742950" lvl="1">
              <a:buFont typeface="Arial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D57666-2502-A7A2-0A4B-2FD7FBBC1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00" y="256333"/>
            <a:ext cx="3873030" cy="313932"/>
          </a:xfrm>
        </p:spPr>
        <p:txBody>
          <a:bodyPr wrap="none" lIns="72000" tIns="45720" rIns="72000" bIns="45720" anchor="b">
            <a:spAutoFit/>
          </a:bodyPr>
          <a:lstStyle/>
          <a:p>
            <a:r>
              <a:rPr lang="en-US" dirty="0">
                <a:latin typeface="Arial Narrow"/>
              </a:rPr>
              <a:t>Project Popcorn – mid-Project review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03FDC-6ED7-D8F5-350F-408E57578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00" y="561128"/>
            <a:ext cx="2085040" cy="405102"/>
          </a:xfrm>
        </p:spPr>
        <p:txBody>
          <a:bodyPr/>
          <a:lstStyle/>
          <a:p>
            <a:r>
              <a:rPr lang="en-GB">
                <a:latin typeface="Arial Narrow"/>
              </a:rPr>
              <a:t>INTRODUCTION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20FC5-42BA-B481-1FC1-9561035F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1FC5-B1A5-4ED5-9677-06BE0FAEF3F6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2531D0-16D5-3DAE-FCAF-AC75509EE5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Syndicate One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8CD997-2E81-B8E2-C245-F1CEE3E6FA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OFFICIAL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557ADB-260D-CF3A-AD23-A4C4F605639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/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204440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347D63-44D3-B05B-A8F6-FD33F36CB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CB5866-D957-F3F4-76F0-C15F0BCB5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00" y="256333"/>
            <a:ext cx="3873030" cy="313932"/>
          </a:xfrm>
        </p:spPr>
        <p:txBody>
          <a:bodyPr wrap="none" lIns="72000" tIns="45720" rIns="72000" bIns="45720" anchor="b">
            <a:spAutoFit/>
          </a:bodyPr>
          <a:lstStyle/>
          <a:p>
            <a:r>
              <a:rPr lang="en-US" dirty="0">
                <a:latin typeface="Arial Narrow"/>
              </a:rPr>
              <a:t>Project Popcorn – mid-Project review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5B918-7DA1-EAD4-9256-E495B38BF8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00" y="561128"/>
            <a:ext cx="3584617" cy="405102"/>
          </a:xfrm>
        </p:spPr>
        <p:txBody>
          <a:bodyPr/>
          <a:lstStyle/>
          <a:p>
            <a:r>
              <a:rPr lang="en-GB" dirty="0">
                <a:latin typeface="Arial Narrow"/>
              </a:rPr>
              <a:t>Background / rationale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BE902-CBC1-9C20-5B09-DB367F29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1FC5-B1A5-4ED5-9677-06BE0FAEF3F6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0CC983-36A9-5CDF-E989-A2D5E5704C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Syndicate One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819C84-73E9-CEF8-710D-257769DAEA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OFFICIAL</a:t>
            </a:r>
          </a:p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B8FFA1-D35F-1EE3-0D8B-9140E70046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/>
              <a:t>OFFICIAL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97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347D63-44D3-B05B-A8F6-FD33F36CB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819" y="875060"/>
            <a:ext cx="10800000" cy="46080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CB5866-D957-F3F4-76F0-C15F0BCB5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00" y="256333"/>
            <a:ext cx="3873030" cy="313932"/>
          </a:xfrm>
        </p:spPr>
        <p:txBody>
          <a:bodyPr wrap="none" lIns="72000" tIns="45720" rIns="72000" bIns="45720" anchor="b">
            <a:spAutoFit/>
          </a:bodyPr>
          <a:lstStyle/>
          <a:p>
            <a:r>
              <a:rPr lang="en-US" dirty="0">
                <a:latin typeface="Arial Narrow"/>
              </a:rPr>
              <a:t>Project Popcorn – mid-Project review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5B918-7DA1-EAD4-9256-E495B38BF8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00" y="561128"/>
            <a:ext cx="4308597" cy="405102"/>
          </a:xfrm>
        </p:spPr>
        <p:txBody>
          <a:bodyPr/>
          <a:lstStyle/>
          <a:p>
            <a:r>
              <a:rPr lang="en-GB" dirty="0"/>
              <a:t>Project objectives analysis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BE902-CBC1-9C20-5B09-DB367F29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1FC5-B1A5-4ED5-9677-06BE0FAEF3F6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0CC983-36A9-5CDF-E989-A2D5E5704C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5999" y="6397448"/>
            <a:ext cx="4320000" cy="257175"/>
          </a:xfrm>
        </p:spPr>
        <p:txBody>
          <a:bodyPr/>
          <a:lstStyle/>
          <a:p>
            <a:r>
              <a:rPr lang="en-GB" dirty="0"/>
              <a:t>Syndicate One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819C84-73E9-CEF8-710D-257769DAEA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official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B8FFA1-D35F-1EE3-0D8B-9140E70046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/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22078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CB5866-D957-F3F4-76F0-C15F0BCB5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00" y="256333"/>
            <a:ext cx="3873030" cy="313932"/>
          </a:xfrm>
        </p:spPr>
        <p:txBody>
          <a:bodyPr wrap="none" lIns="72000" tIns="45720" rIns="72000" bIns="45720" anchor="b">
            <a:spAutoFit/>
          </a:bodyPr>
          <a:lstStyle/>
          <a:p>
            <a:r>
              <a:rPr lang="en-US" dirty="0">
                <a:latin typeface="Arial Narrow"/>
              </a:rPr>
              <a:t>Project Popcorn – mid-Project review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5B918-7DA1-EAD4-9256-E495B38BF8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00" y="561128"/>
            <a:ext cx="4081677" cy="405102"/>
          </a:xfrm>
        </p:spPr>
        <p:txBody>
          <a:bodyPr/>
          <a:lstStyle/>
          <a:p>
            <a:r>
              <a:rPr lang="en-GB" dirty="0">
                <a:latin typeface="Arial Narrow"/>
              </a:rPr>
              <a:t>1st individual contribution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BE902-CBC1-9C20-5B09-DB367F29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1FC5-B1A5-4ED5-9677-06BE0FAEF3F6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0CC983-36A9-5CDF-E989-A2D5E5704C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Syndicate One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819C84-73E9-CEF8-710D-257769DAEA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OFFICIAL</a:t>
            </a:r>
          </a:p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B8FFA1-D35F-1EE3-0D8B-9140E70046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/>
              <a:t>OFFICIAL</a:t>
            </a:r>
          </a:p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C4F54-073F-40AB-8E03-09EC68B0DE75}"/>
              </a:ext>
            </a:extLst>
          </p:cNvPr>
          <p:cNvSpPr txBox="1"/>
          <p:nvPr/>
        </p:nvSpPr>
        <p:spPr>
          <a:xfrm>
            <a:off x="3051175" y="3244334"/>
            <a:ext cx="610235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GB">
              <a:cs typeface="Calibri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E568E1-826D-4D52-9780-F3F25EC54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58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CB5866-D957-F3F4-76F0-C15F0BCB5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00" y="256333"/>
            <a:ext cx="3873030" cy="313932"/>
          </a:xfrm>
        </p:spPr>
        <p:txBody>
          <a:bodyPr wrap="none" lIns="72000" tIns="45720" rIns="72000" bIns="45720" anchor="b">
            <a:spAutoFit/>
          </a:bodyPr>
          <a:lstStyle/>
          <a:p>
            <a:r>
              <a:rPr lang="en-US" dirty="0">
                <a:latin typeface="Arial Narrow"/>
              </a:rPr>
              <a:t>Project Popcorn – mid-Project review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5B918-7DA1-EAD4-9256-E495B38BF8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00" y="561128"/>
            <a:ext cx="2388456" cy="405102"/>
          </a:xfrm>
        </p:spPr>
        <p:txBody>
          <a:bodyPr/>
          <a:lstStyle/>
          <a:p>
            <a:r>
              <a:rPr lang="en-GB" dirty="0">
                <a:latin typeface="Arial Narrow"/>
              </a:rPr>
              <a:t>Project review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BE902-CBC1-9C20-5B09-DB367F29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1FC5-B1A5-4ED5-9677-06BE0FAEF3F6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0CC983-36A9-5CDF-E989-A2D5E5704C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Syndicate One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819C84-73E9-CEF8-710D-257769DAEA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OFFICIAL</a:t>
            </a:r>
          </a:p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B8FFA1-D35F-1EE3-0D8B-9140E70046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/>
              <a:t>OFFICIAL</a:t>
            </a:r>
          </a:p>
          <a:p>
            <a:endParaRPr lang="en-GB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047F36-5AA1-449B-84E3-72426644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45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CB5866-D957-F3F4-76F0-C15F0BCB5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00" y="256333"/>
            <a:ext cx="3873030" cy="313932"/>
          </a:xfrm>
        </p:spPr>
        <p:txBody>
          <a:bodyPr wrap="none" lIns="72000" tIns="45720" rIns="72000" bIns="45720" anchor="b">
            <a:spAutoFit/>
          </a:bodyPr>
          <a:lstStyle/>
          <a:p>
            <a:r>
              <a:rPr lang="en-US" dirty="0">
                <a:latin typeface="Arial Narrow"/>
              </a:rPr>
              <a:t>Project Popcorn – mid-Project review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5B918-7DA1-EAD4-9256-E495B38BF8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00" y="561128"/>
            <a:ext cx="4129317" cy="405102"/>
          </a:xfrm>
        </p:spPr>
        <p:txBody>
          <a:bodyPr/>
          <a:lstStyle/>
          <a:p>
            <a:r>
              <a:rPr lang="en-GB" dirty="0">
                <a:latin typeface="Arial Narrow"/>
              </a:rPr>
              <a:t>2nd individual contribution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BE902-CBC1-9C20-5B09-DB367F29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1FC5-B1A5-4ED5-9677-06BE0FAEF3F6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0CC983-36A9-5CDF-E989-A2D5E5704C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Syndicate One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819C84-73E9-CEF8-710D-257769DAEA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OFFICIAL</a:t>
            </a:r>
          </a:p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B8FFA1-D35F-1EE3-0D8B-9140E70046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/>
              <a:t>OFFICIAL</a:t>
            </a:r>
          </a:p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C4F54-073F-40AB-8E03-09EC68B0DE75}"/>
              </a:ext>
            </a:extLst>
          </p:cNvPr>
          <p:cNvSpPr txBox="1"/>
          <p:nvPr/>
        </p:nvSpPr>
        <p:spPr>
          <a:xfrm>
            <a:off x="3051175" y="3244334"/>
            <a:ext cx="610235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GB">
              <a:cs typeface="Calibri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E568E1-826D-4D52-9780-F3F25EC54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289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CB5866-D957-F3F4-76F0-C15F0BCB5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00" y="256333"/>
            <a:ext cx="3873030" cy="313932"/>
          </a:xfrm>
        </p:spPr>
        <p:txBody>
          <a:bodyPr wrap="none" lIns="72000" tIns="45720" rIns="72000" bIns="45720" anchor="b">
            <a:spAutoFit/>
          </a:bodyPr>
          <a:lstStyle/>
          <a:p>
            <a:r>
              <a:rPr lang="en-US" dirty="0">
                <a:latin typeface="Arial Narrow"/>
              </a:rPr>
              <a:t>Project Popcorn – mid-Project review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5B918-7DA1-EAD4-9256-E495B38BF8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00" y="561128"/>
            <a:ext cx="2135182" cy="405102"/>
          </a:xfrm>
        </p:spPr>
        <p:txBody>
          <a:bodyPr/>
          <a:lstStyle/>
          <a:p>
            <a:r>
              <a:rPr lang="en-GB" dirty="0" err="1">
                <a:latin typeface="Arial Narrow"/>
              </a:rPr>
              <a:t>Pmp</a:t>
            </a:r>
            <a:r>
              <a:rPr lang="en-GB" dirty="0">
                <a:latin typeface="Arial Narrow"/>
              </a:rPr>
              <a:t> revisions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BE902-CBC1-9C20-5B09-DB367F29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1FC5-B1A5-4ED5-9677-06BE0FAEF3F6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0CC983-36A9-5CDF-E989-A2D5E5704C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Syndicate One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819C84-73E9-CEF8-710D-257769DAEA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OFFICIAL</a:t>
            </a:r>
          </a:p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B8FFA1-D35F-1EE3-0D8B-9140E70046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/>
              <a:t>OFFICIAL</a:t>
            </a:r>
          </a:p>
          <a:p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D0357D5-0DA9-4DE2-A499-F20012731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71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CB5866-D957-F3F4-76F0-C15F0BCB5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00" y="256333"/>
            <a:ext cx="3873030" cy="313932"/>
          </a:xfrm>
        </p:spPr>
        <p:txBody>
          <a:bodyPr wrap="none" lIns="72000" tIns="45720" rIns="72000" bIns="45720" anchor="b">
            <a:spAutoFit/>
          </a:bodyPr>
          <a:lstStyle/>
          <a:p>
            <a:r>
              <a:rPr lang="en-US" dirty="0">
                <a:latin typeface="Arial Narrow"/>
              </a:rPr>
              <a:t>Project Popcorn – mid-Project review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5B918-7DA1-EAD4-9256-E495B38BF8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00" y="561128"/>
            <a:ext cx="4129317" cy="405102"/>
          </a:xfrm>
        </p:spPr>
        <p:txBody>
          <a:bodyPr/>
          <a:lstStyle/>
          <a:p>
            <a:r>
              <a:rPr lang="en-GB" dirty="0">
                <a:latin typeface="Arial Narrow"/>
              </a:rPr>
              <a:t>3rd individual contribution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BE902-CBC1-9C20-5B09-DB367F29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1FC5-B1A5-4ED5-9677-06BE0FAEF3F6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0CC983-36A9-5CDF-E989-A2D5E5704C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Syndicate One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819C84-73E9-CEF8-710D-257769DAEA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OFFICIAL</a:t>
            </a:r>
          </a:p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B8FFA1-D35F-1EE3-0D8B-9140E70046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/>
              <a:t>OFFICIAL</a:t>
            </a:r>
          </a:p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C4F54-073F-40AB-8E03-09EC68B0DE75}"/>
              </a:ext>
            </a:extLst>
          </p:cNvPr>
          <p:cNvSpPr txBox="1"/>
          <p:nvPr/>
        </p:nvSpPr>
        <p:spPr>
          <a:xfrm>
            <a:off x="3051175" y="3244334"/>
            <a:ext cx="610235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GB">
              <a:cs typeface="Calibri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E568E1-826D-4D52-9780-F3F25EC54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136347"/>
      </p:ext>
    </p:extLst>
  </p:cSld>
  <p:clrMapOvr>
    <a:masterClrMapping/>
  </p:clrMapOvr>
</p:sld>
</file>

<file path=ppt/theme/theme1.xml><?xml version="1.0" encoding="utf-8"?>
<a:theme xmlns:a="http://schemas.openxmlformats.org/drawingml/2006/main" name="Army Template">
  <a:themeElements>
    <a:clrScheme name="Army Brand">
      <a:dk1>
        <a:srgbClr val="000000"/>
      </a:dk1>
      <a:lt1>
        <a:sysClr val="window" lastClr="FFFFFF"/>
      </a:lt1>
      <a:dk2>
        <a:srgbClr val="4B4F54"/>
      </a:dk2>
      <a:lt2>
        <a:srgbClr val="E7E6E6"/>
      </a:lt2>
      <a:accent1>
        <a:srgbClr val="215732"/>
      </a:accent1>
      <a:accent2>
        <a:srgbClr val="C5B783"/>
      </a:accent2>
      <a:accent3>
        <a:srgbClr val="79863C"/>
      </a:accent3>
      <a:accent4>
        <a:srgbClr val="F6BE00"/>
      </a:accent4>
      <a:accent5>
        <a:srgbClr val="00677F"/>
      </a:accent5>
      <a:accent6>
        <a:srgbClr val="C810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AE68D7F-B303-4001-996E-993E014AA1D4}" vid="{BFD55CDC-735D-4287-81C2-EC8344A7B1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535</Words>
  <Application>Microsoft Office PowerPoint</Application>
  <PresentationFormat>Widescreen</PresentationFormat>
  <Paragraphs>120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Arial,Sans-Serif</vt:lpstr>
      <vt:lpstr>Calibri</vt:lpstr>
      <vt:lpstr>Roboto</vt:lpstr>
      <vt:lpstr>Wingdings</vt:lpstr>
      <vt:lpstr>Army Template</vt:lpstr>
      <vt:lpstr>PowerPoint Presentation</vt:lpstr>
      <vt:lpstr>Project Popcorn – mid-Project review</vt:lpstr>
      <vt:lpstr>Project Popcorn – mid-Project review</vt:lpstr>
      <vt:lpstr>Project Popcorn – mid-Project review</vt:lpstr>
      <vt:lpstr>Project Popcorn – mid-Project review</vt:lpstr>
      <vt:lpstr>Project Popcorn – mid-Project review</vt:lpstr>
      <vt:lpstr>Project Popcorn – mid-Project review</vt:lpstr>
      <vt:lpstr>Project Popcorn – mid-Project review</vt:lpstr>
      <vt:lpstr>Project Popcorn – mid-Project review</vt:lpstr>
      <vt:lpstr>Project Popcorn – mid-Project review</vt:lpstr>
      <vt:lpstr>Project Popcorn – mid-Project review</vt:lpstr>
      <vt:lpstr>Project Popcorn – mid-Project review</vt:lpstr>
      <vt:lpstr>Project Popcorn – mid-Project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White, John SGT (BLANDFORDGAR FFMR 21/001)</dc:creator>
  <cp:lastModifiedBy>White, John Sgt (DSCIS-11SR-4Sqn-FofSCse B14)</cp:lastModifiedBy>
  <cp:revision>12</cp:revision>
  <dcterms:created xsi:type="dcterms:W3CDTF">2022-04-25T10:27:23Z</dcterms:created>
  <dcterms:modified xsi:type="dcterms:W3CDTF">2023-03-23T12:19:29Z</dcterms:modified>
</cp:coreProperties>
</file>