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FB91-5DBF-4C4A-840E-AF47D4D8044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A870-6591-4717-A5B3-968672D3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3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FB91-5DBF-4C4A-840E-AF47D4D8044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A870-6591-4717-A5B3-968672D3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5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FB91-5DBF-4C4A-840E-AF47D4D8044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A870-6591-4717-A5B3-968672D3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6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FB91-5DBF-4C4A-840E-AF47D4D8044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A870-6591-4717-A5B3-968672D3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0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FB91-5DBF-4C4A-840E-AF47D4D8044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A870-6591-4717-A5B3-968672D3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FB91-5DBF-4C4A-840E-AF47D4D8044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A870-6591-4717-A5B3-968672D3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8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FB91-5DBF-4C4A-840E-AF47D4D8044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A870-6591-4717-A5B3-968672D3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2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FB91-5DBF-4C4A-840E-AF47D4D8044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A870-6591-4717-A5B3-968672D3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FB91-5DBF-4C4A-840E-AF47D4D8044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A870-6591-4717-A5B3-968672D3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8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FB91-5DBF-4C4A-840E-AF47D4D8044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A870-6591-4717-A5B3-968672D3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0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FB91-5DBF-4C4A-840E-AF47D4D8044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A870-6591-4717-A5B3-968672D3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1FB91-5DBF-4C4A-840E-AF47D4D8044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1A870-6591-4717-A5B3-968672D3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6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meetnagadia/human-action-recognition-har-datase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2" y="0"/>
            <a:ext cx="12191999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Detekcija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i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klasifikacija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ljudskih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akcija</a:t>
            </a:r>
            <a:endParaRPr lang="en-US" b="1" dirty="0" smtClean="0">
              <a:solidFill>
                <a:schemeClr val="accent4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n-US" sz="1100" b="1" dirty="0" err="1" smtClean="0">
                <a:latin typeface="Arial Narrow" panose="020B0606020202030204" pitchFamily="34" charset="0"/>
              </a:rPr>
              <a:t>Sr</a:t>
            </a:r>
            <a:r>
              <a:rPr lang="sr-Latn-BA" sz="1100" b="1" dirty="0" smtClean="0">
                <a:latin typeface="Arial Narrow" panose="020B0606020202030204" pitchFamily="34" charset="0"/>
              </a:rPr>
              <a:t>đan Stjepanović SV16</a:t>
            </a:r>
            <a:r>
              <a:rPr lang="en-US" sz="1100" b="1" dirty="0" smtClean="0">
                <a:latin typeface="Arial Narrow" panose="020B0606020202030204" pitchFamily="34" charset="0"/>
              </a:rPr>
              <a:t>/2020</a:t>
            </a:r>
            <a:endParaRPr lang="en-US" sz="1100" b="1" dirty="0"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53998"/>
            <a:ext cx="12192000" cy="63040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6185" y="641838"/>
            <a:ext cx="2866292" cy="26376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 dirty="0" smtClean="0">
              <a:solidFill>
                <a:schemeClr val="accent4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pPr algn="ctr"/>
            <a:endParaRPr lang="sr-Latn-BA" dirty="0">
              <a:solidFill>
                <a:schemeClr val="accent4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pPr algn="ctr"/>
            <a:endParaRPr lang="sr-Latn-BA" dirty="0" smtClean="0">
              <a:solidFill>
                <a:schemeClr val="accent4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pPr algn="ctr"/>
            <a:endParaRPr lang="sr-Latn-BA" dirty="0">
              <a:solidFill>
                <a:schemeClr val="accent4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pPr algn="ctr"/>
            <a:endParaRPr lang="sr-Latn-BA" dirty="0" smtClean="0">
              <a:solidFill>
                <a:schemeClr val="accent4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pPr algn="ctr"/>
            <a:endParaRPr lang="sr-Latn-BA" dirty="0" smtClean="0">
              <a:solidFill>
                <a:schemeClr val="accent4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pPr algn="ctr"/>
            <a:endParaRPr lang="sr-Latn-BA" dirty="0">
              <a:solidFill>
                <a:schemeClr val="accent4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Uvod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:</a:t>
            </a:r>
          </a:p>
          <a:p>
            <a:pPr algn="just"/>
            <a:r>
              <a:rPr lang="en-US" sz="1200" dirty="0" err="1" smtClean="0">
                <a:solidFill>
                  <a:schemeClr val="tx1"/>
                </a:solidFill>
              </a:rPr>
              <a:t>Detekcija</a:t>
            </a:r>
            <a:r>
              <a:rPr lang="sr-Latn-BA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prepoz</a:t>
            </a:r>
            <a:r>
              <a:rPr lang="sr-Latn-BA" sz="1200" dirty="0" smtClean="0">
                <a:solidFill>
                  <a:schemeClr val="tx1"/>
                </a:solidFill>
              </a:rPr>
              <a:t>navanje ljudskih pokreta sa slike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sr-Latn-BA" sz="1200" dirty="0" smtClean="0">
                <a:solidFill>
                  <a:schemeClr val="tx1"/>
                </a:solidFill>
              </a:rPr>
              <a:t>videa je danas veoma popularan izazov. Detekcija položaja tijela čovjeka kao i klasifikacija njegove akcije može imate razne primjene, kao sto su praćene nadzornih kamera, praćenje pravilnosti izvođenja vježbi, virtuelna realnost i mnoge druge. Cilj ovog projekta je da se detektuje položaj tijela čovjeka i na osnovu ključnih tačaka njegovog tijela da klasifikujemo njegovu aktivnost.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pPr algn="ctr"/>
            <a:endParaRPr lang="en-US" dirty="0" smtClean="0">
              <a:solidFill>
                <a:schemeClr val="accent4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pPr algn="ctr"/>
            <a:endParaRPr lang="en-US" dirty="0" smtClean="0">
              <a:solidFill>
                <a:schemeClr val="accent4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pPr algn="ctr"/>
            <a:endParaRPr lang="en-US" dirty="0" smtClean="0">
              <a:solidFill>
                <a:schemeClr val="accent4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6185" y="3613638"/>
            <a:ext cx="2866292" cy="30157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908" y="3705999"/>
            <a:ext cx="28662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dirty="0" smtClean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Podaci:</a:t>
            </a:r>
          </a:p>
          <a:p>
            <a:pPr algn="just"/>
            <a:r>
              <a:rPr lang="sr-Latn-BA" sz="1100" dirty="0" smtClean="0"/>
              <a:t>Korišten je </a:t>
            </a:r>
            <a:r>
              <a:rPr lang="sr-Latn-BA" sz="1100" dirty="0" smtClean="0">
                <a:hlinkClick r:id="rId2"/>
              </a:rPr>
              <a:t>HAR-dataset</a:t>
            </a:r>
            <a:r>
              <a:rPr lang="sr-Latn-BA" sz="1100" dirty="0" smtClean="0"/>
              <a:t> koji je sačinjen od 12000 slika, gdje je svaka slika anotirana jednom od 15 ljudskih akcija. Neke klase su predstavljene veoma sličnom pozom, s toga je empirijski izdvojeno 5 klasa koje će se klasifikovati, kako bi se poboljšala preciznost klasifikatora. Skup podatak je podijeljen na trening i test dio u odnosu 80:20. Svaka slika je pretprocesirana sa dva modela OpenPose i MediaPipe pose. Prije samog pretprocesiranja slike su skalirane na 240x240. Izlaz iz OpenPose modela predstavljaju koordinate 18 ključnih tačaka čovjekovog tijela, dok MediaPipe pose kreira 33 ključne tačke.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3297115" y="738664"/>
            <a:ext cx="5618285" cy="19078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45120" y="738664"/>
            <a:ext cx="530176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Metodologija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:</a:t>
            </a:r>
          </a:p>
          <a:p>
            <a:pPr algn="just"/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detekciju</a:t>
            </a:r>
            <a:r>
              <a:rPr lang="en-US" sz="1100" dirty="0" smtClean="0"/>
              <a:t> </a:t>
            </a:r>
            <a:r>
              <a:rPr lang="sr-Latn-BA" sz="1100" dirty="0" smtClean="0"/>
              <a:t>čovjeka i ključnih tačaka njegovog tijela korištena su dva zasebna modela, a to su OpenPose i MediaPipe pose model. Zatim se rezultati pretprocesiranja u vidu koordinata ključnih tačaka prosleđuju klasifikatoru koji klasifikuje ulazne koordinate na jednu od ljudskih akcija. Iako je prvobitno planirano da se koristi samo OpenPose model, zbog svojih ograničenja u brzini, dodat je i MediaPipe model koji je korišten u detekciji čovjeka u realnom vremenu. Korištena su 3 modela za klasifikaciju i poređeni su njihovi rezultati,a to su: SVM, Random forest i neuronska mreža. </a:t>
            </a:r>
            <a:r>
              <a:rPr lang="en-US" sz="1100" dirty="0" err="1" smtClean="0"/>
              <a:t>Arhitektura</a:t>
            </a:r>
            <a:r>
              <a:rPr lang="en-US" sz="1100" dirty="0" smtClean="0"/>
              <a:t> </a:t>
            </a:r>
            <a:r>
              <a:rPr lang="en-US" sz="1100" dirty="0" err="1" smtClean="0"/>
              <a:t>neuronske</a:t>
            </a:r>
            <a:r>
              <a:rPr lang="en-US" sz="1100" dirty="0" smtClean="0"/>
              <a:t> </a:t>
            </a:r>
            <a:r>
              <a:rPr lang="en-US" sz="1100" dirty="0" err="1" smtClean="0"/>
              <a:t>mre</a:t>
            </a:r>
            <a:r>
              <a:rPr lang="sr-Latn-BA" sz="1100" dirty="0" smtClean="0"/>
              <a:t>že koja je korištena se može vidjeti na slici.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5" y="3016211"/>
            <a:ext cx="3789484" cy="33673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405" y="847963"/>
            <a:ext cx="3028950" cy="150495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7227277" y="2794455"/>
            <a:ext cx="4865078" cy="20924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9068" y="2761744"/>
            <a:ext cx="43814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dirty="0" smtClean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Rezultati</a:t>
            </a:r>
            <a:r>
              <a:rPr lang="sr-Latn-BA" dirty="0" smtClean="0"/>
              <a:t>:</a:t>
            </a:r>
          </a:p>
          <a:p>
            <a:pPr algn="just"/>
            <a:r>
              <a:rPr lang="sr-Latn-BA" sz="1100" dirty="0" smtClean="0"/>
              <a:t>Evaluacija je vršena pomoću sledećih metrika: accuracy, precision, f1-score i recall. Klasifikatori postižu sl. </a:t>
            </a:r>
            <a:r>
              <a:rPr lang="sr-Latn-BA" sz="1100" dirty="0"/>
              <a:t>a</a:t>
            </a:r>
            <a:r>
              <a:rPr lang="sr-Latn-BA" sz="1100" dirty="0" smtClean="0"/>
              <a:t>ccuracy, dok ostale metrike mogu da se vide u doc</a:t>
            </a:r>
            <a:r>
              <a:rPr lang="en-US" sz="1100" dirty="0" smtClean="0"/>
              <a:t>/results </a:t>
            </a:r>
            <a:r>
              <a:rPr lang="en-US" sz="1100" dirty="0" err="1" smtClean="0"/>
              <a:t>folderu</a:t>
            </a:r>
            <a:r>
              <a:rPr lang="en-US" sz="1100" dirty="0" smtClean="0"/>
              <a:t>.</a:t>
            </a:r>
            <a:endParaRPr lang="sr-Latn-BA" sz="1100" dirty="0" smtClean="0"/>
          </a:p>
          <a:p>
            <a:pPr algn="just"/>
            <a:endParaRPr lang="en-US" sz="11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96663"/>
              </p:ext>
            </p:extLst>
          </p:nvPr>
        </p:nvGraphicFramePr>
        <p:xfrm>
          <a:off x="7469067" y="3613638"/>
          <a:ext cx="4381497" cy="1158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499">
                  <a:extLst>
                    <a:ext uri="{9D8B030D-6E8A-4147-A177-3AD203B41FA5}">
                      <a16:colId xmlns:a16="http://schemas.microsoft.com/office/drawing/2014/main" val="1052349632"/>
                    </a:ext>
                  </a:extLst>
                </a:gridCol>
                <a:gridCol w="1460499">
                  <a:extLst>
                    <a:ext uri="{9D8B030D-6E8A-4147-A177-3AD203B41FA5}">
                      <a16:colId xmlns:a16="http://schemas.microsoft.com/office/drawing/2014/main" val="590539692"/>
                    </a:ext>
                  </a:extLst>
                </a:gridCol>
                <a:gridCol w="1460499">
                  <a:extLst>
                    <a:ext uri="{9D8B030D-6E8A-4147-A177-3AD203B41FA5}">
                      <a16:colId xmlns:a16="http://schemas.microsoft.com/office/drawing/2014/main" val="2543737724"/>
                    </a:ext>
                  </a:extLst>
                </a:gridCol>
              </a:tblGrid>
              <a:tr h="3814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dirty="0" smtClean="0"/>
                        <a:t>OpenPose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dirty="0" smtClean="0"/>
                        <a:t>MediaPipe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49798"/>
                  </a:ext>
                </a:extLst>
              </a:tr>
              <a:tr h="254322">
                <a:tc>
                  <a:txBody>
                    <a:bodyPr/>
                    <a:lstStyle/>
                    <a:p>
                      <a:r>
                        <a:rPr lang="sr-Latn-BA" sz="1100" dirty="0" smtClean="0"/>
                        <a:t>Neuronska</a:t>
                      </a:r>
                      <a:r>
                        <a:rPr lang="sr-Latn-BA" sz="1100" baseline="0" dirty="0" smtClean="0"/>
                        <a:t> mreža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100" dirty="0" smtClean="0"/>
                        <a:t>61%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100" dirty="0" smtClean="0"/>
                        <a:t>59%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880271"/>
                  </a:ext>
                </a:extLst>
              </a:tr>
              <a:tr h="213980">
                <a:tc>
                  <a:txBody>
                    <a:bodyPr/>
                    <a:lstStyle/>
                    <a:p>
                      <a:r>
                        <a:rPr lang="sr-Latn-BA" sz="1100" dirty="0" smtClean="0"/>
                        <a:t>SVM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100" dirty="0" smtClean="0"/>
                        <a:t>62%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100" dirty="0" smtClean="0"/>
                        <a:t>60%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58998"/>
                  </a:ext>
                </a:extLst>
              </a:tr>
              <a:tr h="213980">
                <a:tc>
                  <a:txBody>
                    <a:bodyPr/>
                    <a:lstStyle/>
                    <a:p>
                      <a:r>
                        <a:rPr lang="sr-Latn-BA" sz="1100" dirty="0" smtClean="0"/>
                        <a:t>Random forest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100" dirty="0" smtClean="0"/>
                        <a:t>66%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100" dirty="0" smtClean="0"/>
                        <a:t>60%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62928"/>
                  </a:ext>
                </a:extLst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7271237" y="4956408"/>
            <a:ext cx="4832841" cy="17888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69067" y="5034912"/>
            <a:ext cx="436391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Zaklju</a:t>
            </a:r>
            <a:r>
              <a:rPr lang="sr-Latn-BA" dirty="0" smtClean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čak:</a:t>
            </a:r>
          </a:p>
          <a:p>
            <a:pPr algn="just"/>
            <a:r>
              <a:rPr lang="sr-Latn-BA" sz="1100" dirty="0" smtClean="0"/>
              <a:t>Postignuti rezultati nisu idelani, ali postoji mnogo prostora za unapređenje modela. Neuronska mreža pokazuje lošije rezultate od linearnih klasifikatora, ali podešavanjem parametara modela, kao i promjenom arhitekture rezultati bi se mogli poboljšati. Takođe ulaz u klasifikator bi se mogao normalizovati, a skup podataka proširiti. Hiper-parametri linearnih klasifikatora bi se mogli optimizovati korištenjem nekog metoda za „hyperparameter tuning“ kao što je Grid Search.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4834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428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Berlin Sans FB Demi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12</cp:revision>
  <dcterms:created xsi:type="dcterms:W3CDTF">2024-01-29T20:25:12Z</dcterms:created>
  <dcterms:modified xsi:type="dcterms:W3CDTF">2024-01-29T22:26:28Z</dcterms:modified>
</cp:coreProperties>
</file>