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305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1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22984"/>
            <a:ext cx="10363200" cy="3239841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87765"/>
            <a:ext cx="9144000" cy="22467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454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956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95454"/>
            <a:ext cx="2628900" cy="78863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95454"/>
            <a:ext cx="7734300" cy="78863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6451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628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20021"/>
            <a:ext cx="10515600" cy="3871006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227649"/>
            <a:ext cx="10515600" cy="203567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60608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77272"/>
            <a:ext cx="5181600" cy="59045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5401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95457"/>
            <a:ext cx="10515600" cy="17987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81245"/>
            <a:ext cx="5157787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99248"/>
            <a:ext cx="5157787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81245"/>
            <a:ext cx="5183188" cy="111800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99248"/>
            <a:ext cx="5183188" cy="49997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362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1142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620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39883"/>
            <a:ext cx="6172200" cy="661323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201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20395"/>
            <a:ext cx="3932237" cy="217138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39883"/>
            <a:ext cx="6172200" cy="661323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91778"/>
            <a:ext cx="3932237" cy="517211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718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95457"/>
            <a:ext cx="10515600" cy="1798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77272"/>
            <a:ext cx="10515600" cy="590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ABB75-5DC1-1548-84C7-684F967F9B0B}" type="datetimeFigureOut">
              <a:rPr lang="es-ES_tradnl" smtClean="0"/>
              <a:t>13/10/21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625216"/>
            <a:ext cx="41148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625216"/>
            <a:ext cx="2743200" cy="4954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79855-AD22-6149-94B8-5B240BB67D34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5524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5BD8392A-5800-BC4C-882D-099E90D05887}"/>
              </a:ext>
            </a:extLst>
          </p:cNvPr>
          <p:cNvGrpSpPr/>
          <p:nvPr/>
        </p:nvGrpSpPr>
        <p:grpSpPr>
          <a:xfrm>
            <a:off x="1033558" y="43890"/>
            <a:ext cx="10519721" cy="7283845"/>
            <a:chOff x="1033558" y="43890"/>
            <a:chExt cx="10519721" cy="728384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F091F-BCC3-C744-B3FE-6CB58A18AEA8}"/>
                </a:ext>
              </a:extLst>
            </p:cNvPr>
            <p:cNvSpPr txBox="1"/>
            <p:nvPr/>
          </p:nvSpPr>
          <p:spPr>
            <a:xfrm>
              <a:off x="2128783" y="47049"/>
              <a:ext cx="1687398" cy="3708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Identification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177F87-098C-4B4F-B31E-D42117A1ABA0}"/>
                </a:ext>
              </a:extLst>
            </p:cNvPr>
            <p:cNvSpPr txBox="1"/>
            <p:nvPr/>
          </p:nvSpPr>
          <p:spPr>
            <a:xfrm>
              <a:off x="7328229" y="43890"/>
              <a:ext cx="13636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Screening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111BE5-DED8-5942-BD6D-FD57B20AAC4B}"/>
                </a:ext>
              </a:extLst>
            </p:cNvPr>
            <p:cNvSpPr txBox="1"/>
            <p:nvPr/>
          </p:nvSpPr>
          <p:spPr>
            <a:xfrm rot="16200000">
              <a:off x="589349" y="2942611"/>
              <a:ext cx="125775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Eligibility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F04785-9A2B-AC49-ADB1-5AD2B7120197}"/>
                </a:ext>
              </a:extLst>
            </p:cNvPr>
            <p:cNvSpPr txBox="1"/>
            <p:nvPr/>
          </p:nvSpPr>
          <p:spPr>
            <a:xfrm>
              <a:off x="1582028" y="449623"/>
              <a:ext cx="2780908" cy="1477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from databases (Scopus, </a:t>
              </a:r>
              <a:r>
                <a:rPr lang="en-GB" dirty="0" err="1">
                  <a:latin typeface="DINOT" panose="020B0504020101020102" pitchFamily="34" charset="77"/>
                </a:rPr>
                <a:t>WoS</a:t>
              </a:r>
              <a:r>
                <a:rPr lang="en-GB" dirty="0">
                  <a:latin typeface="DINOT" panose="020B0504020101020102" pitchFamily="34" charset="77"/>
                </a:rPr>
                <a:t>, </a:t>
              </a:r>
              <a:r>
                <a:rPr lang="en-GB" dirty="0" err="1">
                  <a:latin typeface="DINOT" panose="020B0504020101020102" pitchFamily="34" charset="77"/>
                </a:rPr>
                <a:t>IEEExplore</a:t>
              </a:r>
              <a:r>
                <a:rPr lang="en-GB" dirty="0">
                  <a:latin typeface="DINOT" panose="020B0504020101020102" pitchFamily="34" charset="77"/>
                </a:rPr>
                <a:t>, Springer)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1829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AB0A69-69B9-7C46-90FF-378ADB8E2AE6}"/>
                </a:ext>
              </a:extLst>
            </p:cNvPr>
            <p:cNvSpPr txBox="1"/>
            <p:nvPr/>
          </p:nvSpPr>
          <p:spPr>
            <a:xfrm>
              <a:off x="4839578" y="588121"/>
              <a:ext cx="27809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after duplicates removed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1591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D0C7B-2FC9-D54E-8F4E-7618D21A841C}"/>
                </a:ext>
              </a:extLst>
            </p:cNvPr>
            <p:cNvSpPr txBox="1"/>
            <p:nvPr/>
          </p:nvSpPr>
          <p:spPr>
            <a:xfrm>
              <a:off x="8291998" y="726620"/>
              <a:ext cx="278090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screened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1591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53A6EA3-ADA3-C14B-A6C0-E340C67A3E59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4362936" y="1188286"/>
              <a:ext cx="476642" cy="1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B0C21EF-7125-424B-A996-CA90482003C6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7620486" y="1188285"/>
              <a:ext cx="671512" cy="1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C4221B-76E6-224D-8A63-113CCFEAC859}"/>
                </a:ext>
              </a:extLst>
            </p:cNvPr>
            <p:cNvSpPr txBox="1"/>
            <p:nvPr/>
          </p:nvSpPr>
          <p:spPr>
            <a:xfrm>
              <a:off x="7811625" y="2575592"/>
              <a:ext cx="3741654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Records excluded based on title and abstract (n = 1331)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0.88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151C71-5C96-FD43-908C-14A4563F7671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>
              <a:off x="9682452" y="1649950"/>
              <a:ext cx="0" cy="92564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0460F8-259A-E54D-B215-A955C3E8BF37}"/>
                </a:ext>
              </a:extLst>
            </p:cNvPr>
            <p:cNvSpPr txBox="1"/>
            <p:nvPr/>
          </p:nvSpPr>
          <p:spPr>
            <a:xfrm>
              <a:off x="1599468" y="2555824"/>
              <a:ext cx="27809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assessed for eligibility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260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FE848A8-3EA8-C340-833C-903645927EB2}"/>
                </a:ext>
              </a:extLst>
            </p:cNvPr>
            <p:cNvSpPr txBox="1"/>
            <p:nvPr/>
          </p:nvSpPr>
          <p:spPr>
            <a:xfrm>
              <a:off x="7811642" y="4188414"/>
              <a:ext cx="3741637" cy="3139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Full text articles excluded for following reasons (n = 160):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an implemented AR application (n = 65)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for education (n = 44)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interactive, collaborative or multiuser (n = 28)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Outside target audience (n = 20)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dirty="0">
                  <a:latin typeface="DINOT" panose="020B0504020101020102" pitchFamily="34" charset="77"/>
                </a:rPr>
                <a:t>Not peer reviewed (n = 3)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Cohen’s Kappa = 0.73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18D570-E3D4-0F46-9C89-959F0117D2E7}"/>
                </a:ext>
              </a:extLst>
            </p:cNvPr>
            <p:cNvSpPr txBox="1"/>
            <p:nvPr/>
          </p:nvSpPr>
          <p:spPr>
            <a:xfrm>
              <a:off x="1596316" y="4620675"/>
              <a:ext cx="2780908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Studies included in the literature review</a:t>
              </a:r>
            </a:p>
            <a:p>
              <a:pPr algn="ctr"/>
              <a:endParaRPr lang="en-GB" dirty="0">
                <a:latin typeface="DINOT" panose="020B0504020101020102" pitchFamily="34" charset="77"/>
              </a:endParaRPr>
            </a:p>
            <a:p>
              <a:pPr algn="ctr"/>
              <a:r>
                <a:rPr lang="en-GB" dirty="0">
                  <a:latin typeface="DINOT" panose="020B0504020101020102" pitchFamily="34" charset="77"/>
                </a:rPr>
                <a:t>n = 100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497B0D6-3C3E-C649-9A25-7BE39FA65247}"/>
                </a:ext>
              </a:extLst>
            </p:cNvPr>
            <p:cNvCxnSpPr>
              <a:cxnSpLocks/>
              <a:stCxn id="20" idx="2"/>
              <a:endCxn id="28" idx="0"/>
            </p:cNvCxnSpPr>
            <p:nvPr/>
          </p:nvCxnSpPr>
          <p:spPr>
            <a:xfrm flipH="1">
              <a:off x="2986770" y="3756153"/>
              <a:ext cx="3152" cy="864522"/>
            </a:xfrm>
            <a:prstGeom prst="straightConnector1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EE5A07-E13D-914A-8783-A0A3F77437ED}"/>
                </a:ext>
              </a:extLst>
            </p:cNvPr>
            <p:cNvSpPr txBox="1"/>
            <p:nvPr/>
          </p:nvSpPr>
          <p:spPr>
            <a:xfrm rot="16200000">
              <a:off x="589349" y="5007463"/>
              <a:ext cx="12577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DINOT" panose="020B0504020101020102" pitchFamily="34" charset="77"/>
                </a:rPr>
                <a:t>Included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FF58DB3-B153-8C45-B2D8-2858E73306AA}"/>
                </a:ext>
              </a:extLst>
            </p:cNvPr>
            <p:cNvCxnSpPr>
              <a:stCxn id="10" idx="2"/>
              <a:endCxn id="20" idx="0"/>
            </p:cNvCxnSpPr>
            <p:nvPr/>
          </p:nvCxnSpPr>
          <p:spPr>
            <a:xfrm rot="5400000">
              <a:off x="5883250" y="-1243378"/>
              <a:ext cx="905874" cy="669253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4D4A430A-96FF-DD45-9105-5362341A1F6E}"/>
                </a:ext>
              </a:extLst>
            </p:cNvPr>
            <p:cNvCxnSpPr>
              <a:cxnSpLocks/>
              <a:stCxn id="20" idx="3"/>
              <a:endCxn id="26" idx="1"/>
            </p:cNvCxnSpPr>
            <p:nvPr/>
          </p:nvCxnSpPr>
          <p:spPr>
            <a:xfrm>
              <a:off x="4380376" y="3155989"/>
              <a:ext cx="3431266" cy="2602086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032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126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17</cp:revision>
  <cp:lastPrinted>2020-08-30T12:42:57Z</cp:lastPrinted>
  <dcterms:created xsi:type="dcterms:W3CDTF">2020-08-30T12:16:14Z</dcterms:created>
  <dcterms:modified xsi:type="dcterms:W3CDTF">2021-10-13T15:20:12Z</dcterms:modified>
</cp:coreProperties>
</file>