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embeddedFontLst>
    <p:embeddedFont>
      <p:font typeface="Roboto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F3E32519-313B-4021-9428-C5CC0668EB63}">
  <a:tblStyle styleId="{F3E32519-313B-4021-9428-C5CC0668EB63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oboto-bold.fntdata"/><Relationship Id="rId10" Type="http://schemas.openxmlformats.org/officeDocument/2006/relationships/slide" Target="slides/slide5.xml"/><Relationship Id="rId32" Type="http://schemas.openxmlformats.org/officeDocument/2006/relationships/font" Target="fonts/Roboto-regular.fntdata"/><Relationship Id="rId13" Type="http://schemas.openxmlformats.org/officeDocument/2006/relationships/slide" Target="slides/slide8.xml"/><Relationship Id="rId35" Type="http://schemas.openxmlformats.org/officeDocument/2006/relationships/font" Target="fonts/Roboto-boldItalic.fntdata"/><Relationship Id="rId12" Type="http://schemas.openxmlformats.org/officeDocument/2006/relationships/slide" Target="slides/slide7.xml"/><Relationship Id="rId34" Type="http://schemas.openxmlformats.org/officeDocument/2006/relationships/font" Target="fonts/Roboto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Why this dataset?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Reflected shopping cart problem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Large set of transactional data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What are our tasks?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Mine association rules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Attempt to cluster customer data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What benefits from this analysis?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Marketing information can be collected and used to improve sales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Shape 2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Shape 2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Shape 76"/>
          <p:cNvSpPr txBox="1"/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Shape 2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2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Shape 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Shape 57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" name="Shape 62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5.png"/><Relationship Id="rId4" Type="http://schemas.openxmlformats.org/officeDocument/2006/relationships/image" Target="../media/image06.png"/><Relationship Id="rId5" Type="http://schemas.openxmlformats.org/officeDocument/2006/relationships/image" Target="../media/image01.png"/><Relationship Id="rId6" Type="http://schemas.openxmlformats.org/officeDocument/2006/relationships/image" Target="../media/image02.png"/><Relationship Id="rId7" Type="http://schemas.openxmlformats.org/officeDocument/2006/relationships/image" Target="../media/image0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03.png"/><Relationship Id="rId4" Type="http://schemas.openxmlformats.org/officeDocument/2006/relationships/image" Target="../media/image0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Relationship Id="rId4" Type="http://schemas.openxmlformats.org/officeDocument/2006/relationships/image" Target="../media/image0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0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ctrTitle"/>
          </p:nvPr>
        </p:nvSpPr>
        <p:spPr>
          <a:xfrm>
            <a:off x="107925" y="131572"/>
            <a:ext cx="8222100" cy="838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800">
                <a:solidFill>
                  <a:srgbClr val="000000"/>
                </a:solidFill>
              </a:rPr>
              <a:t>   </a:t>
            </a:r>
            <a:r>
              <a:rPr lang="en" sz="4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Bakery Shop</a:t>
            </a:r>
          </a:p>
        </p:txBody>
      </p:sp>
      <p:sp>
        <p:nvSpPr>
          <p:cNvPr id="86" name="Shape 86"/>
          <p:cNvSpPr txBox="1"/>
          <p:nvPr/>
        </p:nvSpPr>
        <p:spPr>
          <a:xfrm>
            <a:off x="1054200" y="1880100"/>
            <a:ext cx="6728100" cy="13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/>
              <a:t>                       </a:t>
            </a:r>
            <a:r>
              <a:rPr lang="en" sz="2200"/>
              <a:t>Brandon Taylor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200"/>
          </a:p>
          <a:p>
            <a:pPr lvl="0">
              <a:spcBef>
                <a:spcPts val="0"/>
              </a:spcBef>
              <a:buNone/>
            </a:pPr>
            <a:r>
              <a:rPr lang="en" sz="2200"/>
              <a:t>                              Renato Stoco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/>
        </p:nvSpPr>
        <p:spPr>
          <a:xfrm>
            <a:off x="644625" y="1544275"/>
            <a:ext cx="6875700" cy="32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Results: Binning by product type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	 	 	</a:t>
            </a:r>
          </a:p>
          <a:p>
            <a:pPr indent="0" lvl="0" marL="22860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100"/>
              <a:t>	 	 	</a:t>
            </a:r>
          </a:p>
          <a:p>
            <a:pPr indent="0" lvl="0" marL="228600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1000"/>
              <a:t>5000 receipts</a:t>
            </a:r>
          </a:p>
          <a:p>
            <a:pPr indent="0" lvl="0" marL="22860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/>
              <a:t>['danish'] --&gt; [</a:t>
            </a:r>
            <a:r>
              <a:rPr b="1" lang="en" sz="1000"/>
              <a:t>'tart'</a:t>
            </a:r>
            <a:r>
              <a:rPr lang="en" sz="1000"/>
              <a:t>] conf: 0.7151</a:t>
            </a:r>
          </a:p>
          <a:p>
            <a:pPr indent="0" lvl="0" marL="22860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/>
              <a:t>['croissant'] --&gt; [</a:t>
            </a:r>
            <a:r>
              <a:rPr b="1" lang="en" sz="1000"/>
              <a:t>'tart'</a:t>
            </a:r>
            <a:r>
              <a:rPr lang="en" sz="1000"/>
              <a:t>] conf: 0.6059</a:t>
            </a:r>
          </a:p>
          <a:p>
            <a:pPr indent="0" lvl="0" marL="228600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 sz="1000"/>
          </a:p>
          <a:p>
            <a:pPr indent="0" lvl="0" marL="228600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1000"/>
              <a:t>20000 receipts</a:t>
            </a:r>
          </a:p>
          <a:p>
            <a:pPr indent="0" lvl="0" marL="22860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/>
              <a:t>['danish'] --&gt; [</a:t>
            </a:r>
            <a:r>
              <a:rPr b="1" lang="en" sz="1000"/>
              <a:t>'tart'</a:t>
            </a:r>
            <a:r>
              <a:rPr lang="en" sz="1000"/>
              <a:t>] conf: 0.7041</a:t>
            </a:r>
          </a:p>
          <a:p>
            <a:pPr indent="0" lvl="0" marL="228600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 sz="1000"/>
          </a:p>
          <a:p>
            <a:pPr indent="0" lvl="0" marL="228600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1000"/>
              <a:t>75000 receipts</a:t>
            </a:r>
          </a:p>
          <a:p>
            <a:pPr indent="0" lvl="0" marL="22860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/>
              <a:t>['danish'] --&gt; [</a:t>
            </a:r>
            <a:r>
              <a:rPr b="1" lang="en" sz="1000"/>
              <a:t>'tart'</a:t>
            </a:r>
            <a:r>
              <a:rPr lang="en" sz="1000"/>
              <a:t>] conf: 0.7048</a:t>
            </a:r>
          </a:p>
          <a:p>
            <a:pPr indent="0" lvl="0" marL="228600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 sz="1000"/>
          </a:p>
          <a:p>
            <a:pPr indent="0" lvl="0" marL="228600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 sz="10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1000"/>
              <a:t>Less results,</a:t>
            </a: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1000"/>
              <a:t>People really like tarts..</a:t>
            </a:r>
          </a:p>
        </p:txBody>
      </p:sp>
      <p:sp>
        <p:nvSpPr>
          <p:cNvPr id="155" name="Shape 155"/>
          <p:cNvSpPr txBox="1"/>
          <p:nvPr>
            <p:ph type="ctrTitle"/>
          </p:nvPr>
        </p:nvSpPr>
        <p:spPr>
          <a:xfrm>
            <a:off x="107925" y="131572"/>
            <a:ext cx="8222100" cy="838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>
                <a:solidFill>
                  <a:srgbClr val="000000"/>
                </a:solidFill>
              </a:rPr>
              <a:t>   </a:t>
            </a:r>
            <a:r>
              <a:rPr lang="en" sz="4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Bakery Shop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/>
        </p:nvSpPr>
        <p:spPr>
          <a:xfrm>
            <a:off x="644625" y="1544275"/>
            <a:ext cx="6875700" cy="32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Round 4: Removing tart binnings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	 	 	</a:t>
            </a:r>
          </a:p>
          <a:p>
            <a:pPr indent="0" lvl="0" marL="22860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100"/>
              <a:t>	 	 	</a:t>
            </a:r>
          </a:p>
          <a:p>
            <a:pPr indent="0" lvl="0" marL="22860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/>
              <a:t>(10,'Almond','Tart',3.75,'Food')</a:t>
            </a:r>
            <a:br>
              <a:rPr lang="en" sz="1000"/>
            </a:br>
            <a:r>
              <a:rPr lang="en" sz="1000"/>
              <a:t>(12,'Apple','Tart',3.25,'Food')</a:t>
            </a:r>
            <a:br>
              <a:rPr lang="en" sz="1000"/>
            </a:br>
            <a:r>
              <a:rPr lang="en" sz="1000"/>
              <a:t>(13,'Apricot','Tart',3.25,'Food')</a:t>
            </a:r>
            <a:br>
              <a:rPr lang="en" sz="1000"/>
            </a:br>
            <a:r>
              <a:rPr lang="en" sz="1000"/>
              <a:t>(14,'Berry','Tart',3.25,'Food')</a:t>
            </a:r>
            <a:br>
              <a:rPr lang="en" sz="1000"/>
            </a:br>
            <a:r>
              <a:rPr lang="en" sz="1000"/>
              <a:t>(15,'Blackberry','Tart',3.25,'Food')</a:t>
            </a:r>
            <a:br>
              <a:rPr lang="en" sz="1000"/>
            </a:br>
            <a:r>
              <a:rPr lang="en" sz="1000"/>
              <a:t>(16,'Blueberry','Tart',3.25,'Food')</a:t>
            </a:r>
            <a:br>
              <a:rPr lang="en" sz="1000"/>
            </a:br>
            <a:r>
              <a:rPr lang="en" sz="1000"/>
              <a:t>(17,'Chocolate','Tart',3.75,'Food')</a:t>
            </a:r>
            <a:br>
              <a:rPr lang="en" sz="1000"/>
            </a:br>
            <a:r>
              <a:rPr lang="en" sz="1000"/>
              <a:t>(18,'Cherry','Tart',3.25,'Food')</a:t>
            </a:r>
            <a:br>
              <a:rPr lang="en" sz="1000"/>
            </a:br>
            <a:r>
              <a:rPr lang="en" sz="1000"/>
              <a:t>(19,'Lemon','Tart',3.25,'Food')</a:t>
            </a:r>
            <a:br>
              <a:rPr lang="en" sz="1000"/>
            </a:br>
            <a:r>
              <a:rPr lang="en" sz="1000"/>
              <a:t>(20,'Pecan','Tart',3.75,'Food')</a:t>
            </a:r>
          </a:p>
          <a:p>
            <a:pPr indent="0" lvl="0" marL="228600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 sz="10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1000"/>
              <a:t>Adding 9 unique products to the data</a:t>
            </a: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 sz="1000"/>
          </a:p>
        </p:txBody>
      </p:sp>
      <p:sp>
        <p:nvSpPr>
          <p:cNvPr id="161" name="Shape 161"/>
          <p:cNvSpPr txBox="1"/>
          <p:nvPr>
            <p:ph type="ctrTitle"/>
          </p:nvPr>
        </p:nvSpPr>
        <p:spPr>
          <a:xfrm>
            <a:off x="107925" y="131572"/>
            <a:ext cx="8222100" cy="838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>
                <a:solidFill>
                  <a:srgbClr val="000000"/>
                </a:solidFill>
              </a:rPr>
              <a:t>   </a:t>
            </a:r>
            <a:r>
              <a:rPr lang="en" sz="4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Bakery Shop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/>
        </p:nvSpPr>
        <p:spPr>
          <a:xfrm>
            <a:off x="35025" y="934675"/>
            <a:ext cx="7574100" cy="41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Results: Binning by product type</a:t>
            </a:r>
            <a:r>
              <a:rPr lang="en" sz="1100"/>
              <a:t>	 	 		 	 	</a:t>
            </a:r>
          </a:p>
          <a:p>
            <a:pPr indent="0" lvl="0" marL="18288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/>
              <a:t>5000 receipts</a:t>
            </a:r>
          </a:p>
          <a:p>
            <a:pPr indent="0" lvl="0" marL="18288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/>
              <a:t>['Cherry tart'] --&gt; ['cake'] conf: 0.6760</a:t>
            </a:r>
          </a:p>
          <a:p>
            <a:pPr indent="0" lvl="0" marL="18288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/>
              <a:t>['Cherry tart'] --&gt; ['danish'] conf: 0.6152</a:t>
            </a:r>
          </a:p>
          <a:p>
            <a:pPr indent="0" lvl="0" marL="18288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/>
              <a:t>['Blueberry tart'] --&gt; ['croissant'] conf: 0.6619</a:t>
            </a:r>
          </a:p>
          <a:p>
            <a:pPr indent="0" lvl="0" marL="18288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/>
              <a:t>20000 receipts</a:t>
            </a:r>
          </a:p>
          <a:p>
            <a:pPr indent="0" lvl="0" marL="18288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/>
              <a:t>['Lemon tart'] --&gt; ['cake'] conf: 0.6813</a:t>
            </a:r>
          </a:p>
          <a:p>
            <a:pPr indent="0" lvl="0" marL="18288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/>
              <a:t>['Cherry tart'] --&gt; ['cake'] conf: 0.6526</a:t>
            </a:r>
          </a:p>
          <a:p>
            <a:pPr indent="0" lvl="0" marL="18288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/>
              <a:t>['Berry tart'] --&gt; ['cold beverage'] conf: 0.6032</a:t>
            </a:r>
          </a:p>
          <a:p>
            <a:pPr indent="0" lvl="0" marL="18288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/>
              <a:t>['Cherry tart'] --&gt; ['danish'] conf: 0.6257</a:t>
            </a:r>
          </a:p>
          <a:p>
            <a:pPr indent="0" lvl="0" marL="18288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/>
              <a:t>['Blueberry tart'] --&gt; ['croissant'] conf: 0.6084</a:t>
            </a:r>
          </a:p>
          <a:p>
            <a:pPr indent="0" lvl="0" marL="182880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1200"/>
              <a:t>75000 receipts</a:t>
            </a:r>
          </a:p>
          <a:p>
            <a:pPr indent="0" lvl="0" marL="18288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/>
              <a:t>['Lemon tart'] --&gt; ['cake'] conf: 0.6824</a:t>
            </a:r>
          </a:p>
          <a:p>
            <a:pPr indent="0" lvl="0" marL="18288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/>
              <a:t>['Cherry tart'] --&gt; ['cake'] conf: 0.6539</a:t>
            </a:r>
          </a:p>
          <a:p>
            <a:pPr indent="0" lvl="0" marL="18288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/>
              <a:t>['Berry tart'] --&gt; ['cold beverage'] conf: 0.6020</a:t>
            </a:r>
          </a:p>
          <a:p>
            <a:pPr indent="0" lvl="0" marL="18288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/>
              <a:t>['Cherry tart'] --&gt; ['danish'] conf: 0.6201</a:t>
            </a:r>
          </a:p>
          <a:p>
            <a:pPr indent="0" lvl="0" marL="18288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/>
              <a:t>['Blueberry tart'] --&gt; ['croissant'] conf: 0.6333</a:t>
            </a:r>
          </a:p>
        </p:txBody>
      </p:sp>
      <p:sp>
        <p:nvSpPr>
          <p:cNvPr id="167" name="Shape 167"/>
          <p:cNvSpPr txBox="1"/>
          <p:nvPr>
            <p:ph type="ctrTitle"/>
          </p:nvPr>
        </p:nvSpPr>
        <p:spPr>
          <a:xfrm>
            <a:off x="107925" y="131572"/>
            <a:ext cx="8222100" cy="838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>
                <a:solidFill>
                  <a:srgbClr val="000000"/>
                </a:solidFill>
              </a:rPr>
              <a:t>   </a:t>
            </a:r>
            <a:r>
              <a:rPr lang="en" sz="4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Bakery Shop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Shape 1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" y="3638550"/>
            <a:ext cx="3686175" cy="150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Shape 1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24600" y="-14287"/>
            <a:ext cx="2819400" cy="312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Shape 17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12" y="-12"/>
            <a:ext cx="2771775" cy="309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Shape 17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76000" y="1696675"/>
            <a:ext cx="1885950" cy="99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Shape 17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086350" y="4143362"/>
            <a:ext cx="4057650" cy="1000125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Shape 177"/>
          <p:cNvSpPr txBox="1"/>
          <p:nvPr/>
        </p:nvSpPr>
        <p:spPr>
          <a:xfrm>
            <a:off x="6324600" y="3249950"/>
            <a:ext cx="26463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Right format</a:t>
            </a:r>
          </a:p>
        </p:txBody>
      </p:sp>
      <p:sp>
        <p:nvSpPr>
          <p:cNvPr id="178" name="Shape 178"/>
          <p:cNvSpPr txBox="1"/>
          <p:nvPr/>
        </p:nvSpPr>
        <p:spPr>
          <a:xfrm>
            <a:off x="-228600" y="3173750"/>
            <a:ext cx="2646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Wrong format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/>
        </p:nvSpPr>
        <p:spPr>
          <a:xfrm>
            <a:off x="1025625" y="2717000"/>
            <a:ext cx="7017000" cy="24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800"/>
              <a:t>Confirmed results from Python code</a:t>
            </a: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 sz="6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 sz="6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 sz="6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 sz="6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 sz="6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6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800"/>
              <a:t>Decided to try out some clustering techniques </a:t>
            </a:r>
          </a:p>
        </p:txBody>
      </p:sp>
      <p:pic>
        <p:nvPicPr>
          <p:cNvPr id="184" name="Shape 184"/>
          <p:cNvPicPr preferRelativeResize="0"/>
          <p:nvPr/>
        </p:nvPicPr>
        <p:blipFill/>
        <p:spPr>
          <a:xfrm>
            <a:off x="4373600" y="3394312"/>
            <a:ext cx="266700" cy="40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Shape 1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6000" y="1696675"/>
            <a:ext cx="1885950" cy="99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Shape 186"/>
          <p:cNvSpPr txBox="1"/>
          <p:nvPr>
            <p:ph type="ctrTitle"/>
          </p:nvPr>
        </p:nvSpPr>
        <p:spPr>
          <a:xfrm>
            <a:off x="107925" y="131572"/>
            <a:ext cx="8222100" cy="838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>
                <a:solidFill>
                  <a:srgbClr val="000000"/>
                </a:solidFill>
              </a:rPr>
              <a:t>   </a:t>
            </a:r>
            <a:r>
              <a:rPr lang="en" sz="4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Bakery Shop: Weka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/>
        </p:nvSpPr>
        <p:spPr>
          <a:xfrm>
            <a:off x="201425" y="968950"/>
            <a:ext cx="7017000" cy="3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800"/>
              <a:t>Clustering using Weka:</a:t>
            </a: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8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buSzPct val="100000"/>
              <a:buChar char="●"/>
            </a:pPr>
            <a:r>
              <a:rPr lang="en" sz="2400"/>
              <a:t>Using Clope Algorithm, with repulsion: 1.2</a:t>
            </a:r>
          </a:p>
          <a:p>
            <a:pPr lvl="0" rtl="0" algn="l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buSzPct val="100000"/>
              <a:buChar char="●"/>
            </a:pPr>
            <a:r>
              <a:rPr lang="en" sz="2400"/>
              <a:t>Hierarchical Algorithms too expensive</a:t>
            </a:r>
          </a:p>
        </p:txBody>
      </p:sp>
      <p:sp>
        <p:nvSpPr>
          <p:cNvPr id="192" name="Shape 192"/>
          <p:cNvSpPr txBox="1"/>
          <p:nvPr>
            <p:ph type="ctrTitle"/>
          </p:nvPr>
        </p:nvSpPr>
        <p:spPr>
          <a:xfrm>
            <a:off x="107925" y="131572"/>
            <a:ext cx="8222100" cy="838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>
                <a:solidFill>
                  <a:srgbClr val="000000"/>
                </a:solidFill>
              </a:rPr>
              <a:t>   </a:t>
            </a:r>
            <a:r>
              <a:rPr lang="en" sz="4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Bakery Shop: Weka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Shape 1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775" y="1141499"/>
            <a:ext cx="5604199" cy="361705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Shape 198"/>
          <p:cNvSpPr txBox="1"/>
          <p:nvPr/>
        </p:nvSpPr>
        <p:spPr>
          <a:xfrm>
            <a:off x="567975" y="4798975"/>
            <a:ext cx="944700" cy="4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600"/>
              <a:t>Clusters</a:t>
            </a:r>
          </a:p>
        </p:txBody>
      </p:sp>
      <p:sp>
        <p:nvSpPr>
          <p:cNvPr id="199" name="Shape 199"/>
          <p:cNvSpPr txBox="1"/>
          <p:nvPr/>
        </p:nvSpPr>
        <p:spPr>
          <a:xfrm rot="-5400000">
            <a:off x="-638000" y="3684175"/>
            <a:ext cx="14853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/>
              <a:t>Transactions</a:t>
            </a:r>
          </a:p>
        </p:txBody>
      </p:sp>
      <p:pic>
        <p:nvPicPr>
          <p:cNvPr id="200" name="Shape 2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69399" y="2221950"/>
            <a:ext cx="3145000" cy="188595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Shape 201"/>
          <p:cNvSpPr txBox="1"/>
          <p:nvPr/>
        </p:nvSpPr>
        <p:spPr>
          <a:xfrm>
            <a:off x="0" y="94000"/>
            <a:ext cx="5969400" cy="10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500">
                <a:latin typeface="Times New Roman"/>
                <a:ea typeface="Times New Roman"/>
                <a:cs typeface="Times New Roman"/>
                <a:sym typeface="Times New Roman"/>
              </a:rPr>
              <a:t>Clusters Generated by </a:t>
            </a:r>
            <a:r>
              <a:rPr lang="en" sz="2500"/>
              <a:t>CLOPE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500"/>
              <a:t>75000 transactions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500"/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type="ctrTitle"/>
          </p:nvPr>
        </p:nvSpPr>
        <p:spPr>
          <a:xfrm>
            <a:off x="107925" y="741172"/>
            <a:ext cx="8222100" cy="838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>
                <a:solidFill>
                  <a:srgbClr val="000000"/>
                </a:solidFill>
              </a:rPr>
              <a:t>   </a:t>
            </a:r>
            <a:r>
              <a:rPr lang="en" sz="4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Bakery Shop: Weka</a:t>
            </a:r>
          </a:p>
        </p:txBody>
      </p:sp>
      <p:pic>
        <p:nvPicPr>
          <p:cNvPr id="207" name="Shape 2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875" y="741175"/>
            <a:ext cx="6043275" cy="4227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Shape 20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20025" y="1765975"/>
            <a:ext cx="1933800" cy="283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Shape 209"/>
          <p:cNvSpPr/>
          <p:nvPr/>
        </p:nvSpPr>
        <p:spPr>
          <a:xfrm rot="-5400000">
            <a:off x="6002975" y="3034475"/>
            <a:ext cx="678300" cy="355800"/>
          </a:xfrm>
          <a:prstGeom prst="triangle">
            <a:avLst>
              <a:gd fmla="val 50000" name="adj"/>
            </a:avLst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0" name="Shape 210"/>
          <p:cNvSpPr/>
          <p:nvPr/>
        </p:nvSpPr>
        <p:spPr>
          <a:xfrm>
            <a:off x="6520025" y="1765975"/>
            <a:ext cx="1933800" cy="28335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1" name="Shape 211"/>
          <p:cNvSpPr txBox="1"/>
          <p:nvPr/>
        </p:nvSpPr>
        <p:spPr>
          <a:xfrm>
            <a:off x="0" y="94000"/>
            <a:ext cx="5969400" cy="10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500">
                <a:latin typeface="Times New Roman"/>
                <a:ea typeface="Times New Roman"/>
                <a:cs typeface="Times New Roman"/>
                <a:sym typeface="Times New Roman"/>
              </a:rPr>
              <a:t>Clusters Generated by </a:t>
            </a:r>
            <a:r>
              <a:rPr lang="en" sz="2500"/>
              <a:t>CLOPE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500"/>
              <a:t>Focus: Bearclaws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500"/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type="ctrTitle"/>
          </p:nvPr>
        </p:nvSpPr>
        <p:spPr>
          <a:xfrm>
            <a:off x="107925" y="741172"/>
            <a:ext cx="8222100" cy="838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>
                <a:solidFill>
                  <a:srgbClr val="000000"/>
                </a:solidFill>
              </a:rPr>
              <a:t>   </a:t>
            </a:r>
            <a:r>
              <a:rPr lang="en" sz="4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Bakery Shop: Weka</a:t>
            </a:r>
          </a:p>
        </p:txBody>
      </p:sp>
      <p:pic>
        <p:nvPicPr>
          <p:cNvPr id="217" name="Shape 2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925" y="741175"/>
            <a:ext cx="6271198" cy="429745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Shape 218"/>
          <p:cNvSpPr txBox="1"/>
          <p:nvPr/>
        </p:nvSpPr>
        <p:spPr>
          <a:xfrm>
            <a:off x="0" y="94000"/>
            <a:ext cx="5969400" cy="10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500">
                <a:latin typeface="Times New Roman"/>
                <a:ea typeface="Times New Roman"/>
                <a:cs typeface="Times New Roman"/>
                <a:sym typeface="Times New Roman"/>
              </a:rPr>
              <a:t>Clusters Generated by </a:t>
            </a:r>
            <a:r>
              <a:rPr lang="en" sz="2500"/>
              <a:t>CLOPE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500"/>
              <a:t>Focus: Tarts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500"/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type="ctrTitle"/>
          </p:nvPr>
        </p:nvSpPr>
        <p:spPr>
          <a:xfrm>
            <a:off x="107925" y="741172"/>
            <a:ext cx="8222100" cy="838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>
                <a:solidFill>
                  <a:srgbClr val="000000"/>
                </a:solidFill>
              </a:rPr>
              <a:t>   </a:t>
            </a:r>
            <a:r>
              <a:rPr lang="en" sz="4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Bakery Shop: Weka</a:t>
            </a:r>
          </a:p>
        </p:txBody>
      </p:sp>
      <p:pic>
        <p:nvPicPr>
          <p:cNvPr id="224" name="Shape 224"/>
          <p:cNvPicPr preferRelativeResize="0"/>
          <p:nvPr/>
        </p:nvPicPr>
        <p:blipFill/>
        <p:spPr>
          <a:xfrm>
            <a:off x="234274" y="741175"/>
            <a:ext cx="6426724" cy="3854275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Shape 225"/>
          <p:cNvSpPr txBox="1"/>
          <p:nvPr/>
        </p:nvSpPr>
        <p:spPr>
          <a:xfrm>
            <a:off x="0" y="94000"/>
            <a:ext cx="5969400" cy="10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500">
                <a:latin typeface="Times New Roman"/>
                <a:ea typeface="Times New Roman"/>
                <a:cs typeface="Times New Roman"/>
                <a:sym typeface="Times New Roman"/>
              </a:rPr>
              <a:t>Clusters Generated by </a:t>
            </a:r>
            <a:r>
              <a:rPr lang="en" sz="2500"/>
              <a:t>CLOPE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500"/>
              <a:t>Focus: Espresso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500"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/>
        </p:nvSpPr>
        <p:spPr>
          <a:xfrm>
            <a:off x="792350" y="1544275"/>
            <a:ext cx="6728100" cy="29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406400" lvl="0" marL="457200" rtl="0">
              <a:spcBef>
                <a:spcPts val="0"/>
              </a:spcBef>
              <a:buSzPct val="100000"/>
              <a:buChar char="●"/>
            </a:pPr>
            <a:r>
              <a:rPr lang="en" sz="2800"/>
              <a:t> Why this dataset?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800"/>
          </a:p>
          <a:p>
            <a:pPr indent="-406400" lvl="0" marL="457200" rtl="0">
              <a:spcBef>
                <a:spcPts val="0"/>
              </a:spcBef>
              <a:buSzPct val="100000"/>
              <a:buChar char="●"/>
            </a:pPr>
            <a:r>
              <a:rPr lang="en" sz="2800"/>
              <a:t> What are our tasks?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800"/>
          </a:p>
          <a:p>
            <a:pPr indent="-406400" lvl="0" marL="457200" rtl="0">
              <a:spcBef>
                <a:spcPts val="0"/>
              </a:spcBef>
              <a:buSzPct val="100000"/>
              <a:buChar char="●"/>
            </a:pPr>
            <a:r>
              <a:rPr lang="en" sz="2800"/>
              <a:t> What benefits from this analysis?</a:t>
            </a:r>
          </a:p>
        </p:txBody>
      </p:sp>
      <p:sp>
        <p:nvSpPr>
          <p:cNvPr id="92" name="Shape 92"/>
          <p:cNvSpPr txBox="1"/>
          <p:nvPr>
            <p:ph type="ctrTitle"/>
          </p:nvPr>
        </p:nvSpPr>
        <p:spPr>
          <a:xfrm>
            <a:off x="107925" y="131572"/>
            <a:ext cx="8222100" cy="838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>
                <a:solidFill>
                  <a:srgbClr val="000000"/>
                </a:solidFill>
              </a:rPr>
              <a:t>   </a:t>
            </a:r>
            <a:r>
              <a:rPr lang="en" sz="4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Bakery Shop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/>
        </p:nvSpPr>
        <p:spPr>
          <a:xfrm>
            <a:off x="567975" y="4798975"/>
            <a:ext cx="944700" cy="4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/>
              <a:t>Clusters</a:t>
            </a:r>
          </a:p>
        </p:txBody>
      </p:sp>
      <p:sp>
        <p:nvSpPr>
          <p:cNvPr id="231" name="Shape 231"/>
          <p:cNvSpPr txBox="1"/>
          <p:nvPr/>
        </p:nvSpPr>
        <p:spPr>
          <a:xfrm rot="-5400000">
            <a:off x="-638000" y="3684175"/>
            <a:ext cx="14853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/>
              <a:t>Transactions</a:t>
            </a:r>
          </a:p>
        </p:txBody>
      </p:sp>
      <p:sp>
        <p:nvSpPr>
          <p:cNvPr id="232" name="Shape 232"/>
          <p:cNvSpPr txBox="1"/>
          <p:nvPr/>
        </p:nvSpPr>
        <p:spPr>
          <a:xfrm>
            <a:off x="0" y="94000"/>
            <a:ext cx="5969400" cy="10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500">
                <a:latin typeface="Times New Roman"/>
                <a:ea typeface="Times New Roman"/>
                <a:cs typeface="Times New Roman"/>
                <a:sym typeface="Times New Roman"/>
              </a:rPr>
              <a:t>Clusters Generated by </a:t>
            </a:r>
            <a:r>
              <a:rPr lang="en" sz="2500"/>
              <a:t>Hierarchical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500"/>
              <a:t>20000 transactions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500"/>
          </a:p>
        </p:txBody>
      </p:sp>
      <p:pic>
        <p:nvPicPr>
          <p:cNvPr id="233" name="Shape 2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9399" y="2171700"/>
            <a:ext cx="3174599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Shape 2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499" y="1417156"/>
            <a:ext cx="5657901" cy="34154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/>
          <p:nvPr/>
        </p:nvSpPr>
        <p:spPr>
          <a:xfrm>
            <a:off x="567975" y="4798975"/>
            <a:ext cx="944700" cy="4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/>
              <a:t>Clusters</a:t>
            </a:r>
          </a:p>
        </p:txBody>
      </p:sp>
      <p:sp>
        <p:nvSpPr>
          <p:cNvPr id="240" name="Shape 240"/>
          <p:cNvSpPr txBox="1"/>
          <p:nvPr/>
        </p:nvSpPr>
        <p:spPr>
          <a:xfrm rot="-5400000">
            <a:off x="-638000" y="3684175"/>
            <a:ext cx="14853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/>
              <a:t>Transactions</a:t>
            </a:r>
          </a:p>
        </p:txBody>
      </p:sp>
      <p:sp>
        <p:nvSpPr>
          <p:cNvPr id="241" name="Shape 241"/>
          <p:cNvSpPr txBox="1"/>
          <p:nvPr/>
        </p:nvSpPr>
        <p:spPr>
          <a:xfrm>
            <a:off x="0" y="94000"/>
            <a:ext cx="5969400" cy="10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500">
                <a:latin typeface="Times New Roman"/>
                <a:ea typeface="Times New Roman"/>
                <a:cs typeface="Times New Roman"/>
                <a:sym typeface="Times New Roman"/>
              </a:rPr>
              <a:t>Clusters Generated by </a:t>
            </a:r>
            <a:r>
              <a:rPr lang="en" sz="2500"/>
              <a:t>Hierarchical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500"/>
              <a:t>Focus: Lemonade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500"/>
          </a:p>
        </p:txBody>
      </p:sp>
      <p:pic>
        <p:nvPicPr>
          <p:cNvPr id="242" name="Shape 2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774" y="886274"/>
            <a:ext cx="6597975" cy="399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>
            <p:ph type="ctrTitle"/>
          </p:nvPr>
        </p:nvSpPr>
        <p:spPr>
          <a:xfrm>
            <a:off x="362625" y="358425"/>
            <a:ext cx="5741100" cy="655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>
                <a:solidFill>
                  <a:srgbClr val="000000"/>
                </a:solidFill>
              </a:rPr>
              <a:t>   </a:t>
            </a:r>
            <a:r>
              <a:rPr lang="en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Bakery Shop: Weka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Extracted Information</a:t>
            </a:r>
          </a:p>
        </p:txBody>
      </p:sp>
      <p:graphicFrame>
        <p:nvGraphicFramePr>
          <p:cNvPr id="248" name="Shape 248"/>
          <p:cNvGraphicFramePr/>
          <p:nvPr/>
        </p:nvGraphicFramePr>
        <p:xfrm>
          <a:off x="99725" y="1055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{F3E32519-313B-4021-9428-C5CC0668EB63}</a:tableStyleId>
              </a:tblPr>
              <a:tblGrid>
                <a:gridCol w="1206500"/>
                <a:gridCol w="1206500"/>
                <a:gridCol w="1206500"/>
                <a:gridCol w="1206500"/>
                <a:gridCol w="1206500"/>
                <a:gridCol w="1206500"/>
              </a:tblGrid>
              <a:tr h="42932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Cluster 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Cluster 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Cluster 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Cluster 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Cluster 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Cluster 5</a:t>
                      </a:r>
                    </a:p>
                  </a:txBody>
                  <a:tcPr marT="91425" marB="91425" marR="91425" marL="91425"/>
                </a:tc>
              </a:tr>
              <a:tr h="4293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Cake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Cake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Cake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Cake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 ----------------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----------------</a:t>
                      </a:r>
                    </a:p>
                  </a:txBody>
                  <a:tcPr marT="91425" marB="91425" marR="91425" marL="91425"/>
                </a:tc>
              </a:tr>
              <a:tr h="4293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----------------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----------------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----------------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Eclair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----------------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----------------</a:t>
                      </a:r>
                    </a:p>
                  </a:txBody>
                  <a:tcPr marT="91425" marB="91425" marR="91425" marL="91425"/>
                </a:tc>
              </a:tr>
              <a:tr h="4293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Tart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Tart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Tart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Tart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Tart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----------------</a:t>
                      </a:r>
                    </a:p>
                  </a:txBody>
                  <a:tcPr marT="91425" marB="91425" marR="91425" marL="91425"/>
                </a:tc>
              </a:tr>
              <a:tr h="4293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----------------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----------------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----------------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Pie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----------------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----------------</a:t>
                      </a:r>
                    </a:p>
                  </a:txBody>
                  <a:tcPr marT="91425" marB="91425" marR="91425" marL="91425"/>
                </a:tc>
              </a:tr>
              <a:tr h="4293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Cookie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Cookie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Cookie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Cookie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----------------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----------------</a:t>
                      </a:r>
                    </a:p>
                  </a:txBody>
                  <a:tcPr marT="91425" marB="91425" marR="91425" marL="91425"/>
                </a:tc>
              </a:tr>
              <a:tr h="4293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Danish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----------------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Danish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----------------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----------------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----------------</a:t>
                      </a:r>
                    </a:p>
                  </a:txBody>
                  <a:tcPr marT="91425" marB="91425" marR="91425" marL="91425"/>
                </a:tc>
              </a:tr>
              <a:tr h="4293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Lemonade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----------------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Lemonade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----------------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----------------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Lemonade</a:t>
                      </a:r>
                    </a:p>
                  </a:txBody>
                  <a:tcPr marT="91425" marB="91425" marR="91425" marL="91425"/>
                </a:tc>
              </a:tr>
              <a:tr h="4293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      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   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249" name="Shape 249"/>
          <p:cNvPicPr preferRelativeResize="0"/>
          <p:nvPr/>
        </p:nvPicPr>
        <p:blipFill/>
        <p:spPr>
          <a:xfrm>
            <a:off x="544100" y="4509437"/>
            <a:ext cx="266700" cy="40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Shape 250"/>
          <p:cNvPicPr preferRelativeResize="0"/>
          <p:nvPr/>
        </p:nvPicPr>
        <p:blipFill/>
        <p:spPr>
          <a:xfrm>
            <a:off x="1770875" y="4509437"/>
            <a:ext cx="266700" cy="40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Shape 251"/>
          <p:cNvPicPr preferRelativeResize="0"/>
          <p:nvPr/>
        </p:nvPicPr>
        <p:blipFill/>
        <p:spPr>
          <a:xfrm>
            <a:off x="2957325" y="4509437"/>
            <a:ext cx="266700" cy="40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Shape 252"/>
          <p:cNvPicPr preferRelativeResize="0"/>
          <p:nvPr/>
        </p:nvPicPr>
        <p:blipFill/>
        <p:spPr>
          <a:xfrm>
            <a:off x="4190800" y="4509437"/>
            <a:ext cx="266700" cy="40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Shape 253"/>
          <p:cNvPicPr preferRelativeResize="0"/>
          <p:nvPr/>
        </p:nvPicPr>
        <p:blipFill/>
        <p:spPr>
          <a:xfrm>
            <a:off x="5424275" y="4509437"/>
            <a:ext cx="266700" cy="40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Shape 254"/>
          <p:cNvPicPr preferRelativeResize="0"/>
          <p:nvPr/>
        </p:nvPicPr>
        <p:blipFill/>
        <p:spPr>
          <a:xfrm>
            <a:off x="6610725" y="4509437"/>
            <a:ext cx="266700" cy="40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9" name="Shape 259"/>
          <p:cNvGraphicFramePr/>
          <p:nvPr/>
        </p:nvGraphicFramePr>
        <p:xfrm>
          <a:off x="99725" y="1055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{F3E32519-313B-4021-9428-C5CC0668EB63}</a:tableStyleId>
              </a:tblPr>
              <a:tblGrid>
                <a:gridCol w="1137675"/>
                <a:gridCol w="1137675"/>
                <a:gridCol w="1137675"/>
                <a:gridCol w="1137675"/>
                <a:gridCol w="1137675"/>
                <a:gridCol w="1137675"/>
              </a:tblGrid>
              <a:tr h="5002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Cluster 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Cluster 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Cluster 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Cluster 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Cluster 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Cluster 5</a:t>
                      </a:r>
                    </a:p>
                  </a:txBody>
                  <a:tcPr marT="91425" marB="91425" marR="91425" marL="91425"/>
                </a:tc>
              </a:tr>
              <a:tr h="5002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Cake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Cake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Cake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Cake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 Tart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Tart</a:t>
                      </a:r>
                    </a:p>
                  </a:txBody>
                  <a:tcPr marT="91425" marB="91425" marR="91425" marL="91425"/>
                </a:tc>
              </a:tr>
              <a:tr h="5002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Tart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Tart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 Tart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Eclair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Twist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Lemonade</a:t>
                      </a:r>
                    </a:p>
                  </a:txBody>
                  <a:tcPr marT="91425" marB="91425" marR="91425" marL="91425"/>
                </a:tc>
              </a:tr>
              <a:tr h="5002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Cookie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Cookie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 Cookie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 Tart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Water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Water</a:t>
                      </a:r>
                    </a:p>
                  </a:txBody>
                  <a:tcPr marT="91425" marB="91425" marR="91425" marL="91425"/>
                </a:tc>
              </a:tr>
              <a:tr h="5002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Danish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Juice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 Meringue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 Pie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Espresso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Espresso</a:t>
                      </a:r>
                    </a:p>
                  </a:txBody>
                  <a:tcPr marT="91425" marB="91425" marR="91425" marL="91425"/>
                </a:tc>
              </a:tr>
              <a:tr h="5002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Lemonade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 End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 Danish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 Twist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  End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   End</a:t>
                      </a:r>
                    </a:p>
                  </a:txBody>
                  <a:tcPr marT="91425" marB="91425" marR="91425" marL="91425"/>
                </a:tc>
              </a:tr>
              <a:tr h="5002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 Coffee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 Bearclaw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 Juice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5002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  End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     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260" name="Shape 260"/>
          <p:cNvPicPr preferRelativeResize="0"/>
          <p:nvPr/>
        </p:nvPicPr>
        <p:blipFill/>
        <p:spPr>
          <a:xfrm>
            <a:off x="2804950" y="4590437"/>
            <a:ext cx="266700" cy="40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Shape 261"/>
          <p:cNvPicPr preferRelativeResize="0"/>
          <p:nvPr/>
        </p:nvPicPr>
        <p:blipFill/>
        <p:spPr>
          <a:xfrm>
            <a:off x="3937700" y="4590437"/>
            <a:ext cx="266700" cy="409575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Shape 262"/>
          <p:cNvSpPr txBox="1"/>
          <p:nvPr>
            <p:ph type="ctrTitle"/>
          </p:nvPr>
        </p:nvSpPr>
        <p:spPr>
          <a:xfrm>
            <a:off x="362625" y="358425"/>
            <a:ext cx="5741100" cy="655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>
                <a:solidFill>
                  <a:srgbClr val="000000"/>
                </a:solidFill>
              </a:rPr>
              <a:t>   </a:t>
            </a:r>
            <a:r>
              <a:rPr lang="en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Bakery Shop: Weka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Extracted Information</a:t>
            </a:r>
          </a:p>
        </p:txBody>
      </p:sp>
      <p:sp>
        <p:nvSpPr>
          <p:cNvPr id="263" name="Shape 263"/>
          <p:cNvSpPr/>
          <p:nvPr/>
        </p:nvSpPr>
        <p:spPr>
          <a:xfrm>
            <a:off x="1054225" y="799050"/>
            <a:ext cx="1316100" cy="3344100"/>
          </a:xfrm>
          <a:prstGeom prst="ellipse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/>
          <p:nvPr>
            <p:ph type="ctrTitle"/>
          </p:nvPr>
        </p:nvSpPr>
        <p:spPr>
          <a:xfrm>
            <a:off x="362625" y="358425"/>
            <a:ext cx="5741100" cy="655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>
                <a:solidFill>
                  <a:srgbClr val="000000"/>
                </a:solidFill>
              </a:rPr>
              <a:t>   </a:t>
            </a:r>
            <a:r>
              <a:rPr lang="en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Bakery Shop: Weka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Filtered Information</a:t>
            </a:r>
          </a:p>
        </p:txBody>
      </p:sp>
      <p:graphicFrame>
        <p:nvGraphicFramePr>
          <p:cNvPr id="269" name="Shape 269"/>
          <p:cNvGraphicFramePr/>
          <p:nvPr/>
        </p:nvGraphicFramePr>
        <p:xfrm>
          <a:off x="146725" y="228738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{F3E32519-313B-4021-9428-C5CC0668EB63}</a:tableStyleId>
              </a:tblPr>
              <a:tblGrid>
                <a:gridCol w="1186450"/>
                <a:gridCol w="1186450"/>
                <a:gridCol w="1186450"/>
              </a:tblGrid>
              <a:tr h="90412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Potential Customer 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Potential Customer 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Potential Customer 5</a:t>
                      </a:r>
                    </a:p>
                  </a:txBody>
                  <a:tcPr marT="91425" marB="91425" marR="91425" marL="91425"/>
                </a:tc>
              </a:tr>
              <a:tr h="4406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Cake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Tart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Tart</a:t>
                      </a:r>
                    </a:p>
                  </a:txBody>
                  <a:tcPr marT="91425" marB="91425" marR="91425" marL="91425"/>
                </a:tc>
              </a:tr>
              <a:tr h="4406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Tart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Twist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Lemonade</a:t>
                      </a:r>
                    </a:p>
                  </a:txBody>
                  <a:tcPr marT="91425" marB="91425" marR="91425" marL="91425"/>
                </a:tc>
              </a:tr>
              <a:tr h="4406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Cookie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Water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Water</a:t>
                      </a:r>
                    </a:p>
                  </a:txBody>
                  <a:tcPr marT="91425" marB="91425" marR="91425" marL="91425"/>
                </a:tc>
              </a:tr>
              <a:tr h="4406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Juice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Espresso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Espresso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70" name="Shape 270"/>
          <p:cNvGraphicFramePr/>
          <p:nvPr/>
        </p:nvGraphicFramePr>
        <p:xfrm>
          <a:off x="4601950" y="229729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{F3E32519-313B-4021-9428-C5CC0668EB63}</a:tableStyleId>
              </a:tblPr>
              <a:tblGrid>
                <a:gridCol w="998975"/>
                <a:gridCol w="998975"/>
                <a:gridCol w="1072825"/>
                <a:gridCol w="1106425"/>
              </a:tblGrid>
              <a:tr h="62147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Potential Customer 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Potential Customer 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Potential Customer 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Potential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Customer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5</a:t>
                      </a:r>
                    </a:p>
                  </a:txBody>
                  <a:tcPr marT="91425" marB="91425" marR="91425" marL="91425"/>
                </a:tc>
              </a:tr>
              <a:tr h="47242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Croissant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 Tart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Cookie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Eclair</a:t>
                      </a:r>
                    </a:p>
                  </a:txBody>
                  <a:tcPr marT="91425" marB="91425" marR="91425" marL="91425"/>
                </a:tc>
              </a:tr>
              <a:tr h="45427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Danish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Cookie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Lemonade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Pie</a:t>
                      </a:r>
                    </a:p>
                  </a:txBody>
                  <a:tcPr marT="91425" marB="91425" marR="91425" marL="91425"/>
                </a:tc>
              </a:tr>
              <a:tr h="45427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Juice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Croissant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Tea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Twist</a:t>
                      </a:r>
                    </a:p>
                  </a:txBody>
                  <a:tcPr marT="91425" marB="91425" marR="91425" marL="91425"/>
                </a:tc>
              </a:tr>
              <a:tr h="45427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Coffee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Coffee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71" name="Shape 271"/>
          <p:cNvSpPr txBox="1"/>
          <p:nvPr/>
        </p:nvSpPr>
        <p:spPr>
          <a:xfrm>
            <a:off x="154450" y="1517525"/>
            <a:ext cx="3599100" cy="6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CLOPE: potential customer groups based on the clusters</a:t>
            </a:r>
          </a:p>
        </p:txBody>
      </p:sp>
      <p:sp>
        <p:nvSpPr>
          <p:cNvPr id="272" name="Shape 272"/>
          <p:cNvSpPr txBox="1"/>
          <p:nvPr/>
        </p:nvSpPr>
        <p:spPr>
          <a:xfrm>
            <a:off x="4601950" y="1589350"/>
            <a:ext cx="3599100" cy="6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Hierarchical Cluster: potential customer groups based on the clusters</a:t>
            </a: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/>
        </p:nvSpPr>
        <p:spPr>
          <a:xfrm>
            <a:off x="402875" y="1034075"/>
            <a:ext cx="6392400" cy="38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2200"/>
          </a:p>
          <a:p>
            <a:pPr lvl="0" rtl="0">
              <a:spcBef>
                <a:spcPts val="0"/>
              </a:spcBef>
              <a:buNone/>
            </a:pPr>
            <a:r>
              <a:rPr lang="en" sz="2200"/>
              <a:t>Future Work</a:t>
            </a:r>
          </a:p>
          <a:p>
            <a:pPr indent="-330200" lvl="0" marL="457200" rtl="0">
              <a:spcBef>
                <a:spcPts val="0"/>
              </a:spcBef>
              <a:buSzPct val="100000"/>
              <a:buChar char="●"/>
            </a:pPr>
            <a:r>
              <a:rPr lang="en" sz="1600"/>
              <a:t>Find a way to run Hierarchical clustering on 75,000 transactions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/>
          </a:p>
          <a:p>
            <a:pPr lvl="0" rtl="0">
              <a:spcBef>
                <a:spcPts val="0"/>
              </a:spcBef>
              <a:buNone/>
            </a:pPr>
            <a:r>
              <a:rPr lang="en" sz="2200"/>
              <a:t>Conclusion</a:t>
            </a:r>
          </a:p>
          <a:p>
            <a:pPr indent="-330200" lvl="0" marL="457200" rtl="0">
              <a:spcBef>
                <a:spcPts val="0"/>
              </a:spcBef>
              <a:buSzPct val="100000"/>
              <a:buChar char="●"/>
            </a:pPr>
            <a:r>
              <a:rPr lang="en" sz="1600"/>
              <a:t>Data mining techniques can lead to drawing predictions about customer behavior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/>
          </a:p>
          <a:p>
            <a:pPr indent="-330200" lvl="0" marL="457200" rtl="0">
              <a:spcBef>
                <a:spcPts val="0"/>
              </a:spcBef>
              <a:buSzPct val="100000"/>
              <a:buChar char="●"/>
            </a:pPr>
            <a:r>
              <a:rPr lang="en" sz="1600"/>
              <a:t>Knowledge about customer behavior can lead to new marketing techniques</a:t>
            </a:r>
          </a:p>
        </p:txBody>
      </p:sp>
      <p:sp>
        <p:nvSpPr>
          <p:cNvPr id="278" name="Shape 278"/>
          <p:cNvSpPr txBox="1"/>
          <p:nvPr>
            <p:ph type="ctrTitle"/>
          </p:nvPr>
        </p:nvSpPr>
        <p:spPr>
          <a:xfrm>
            <a:off x="107925" y="131572"/>
            <a:ext cx="8222100" cy="838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>
                <a:solidFill>
                  <a:srgbClr val="000000"/>
                </a:solidFill>
              </a:rPr>
              <a:t>   </a:t>
            </a:r>
            <a:r>
              <a:rPr lang="en" sz="4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Bakery Shop</a:t>
            </a: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/>
          <p:nvPr/>
        </p:nvSpPr>
        <p:spPr>
          <a:xfrm>
            <a:off x="1833125" y="1900275"/>
            <a:ext cx="4875000" cy="8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600"/>
              <a:t>Questions?</a:t>
            </a:r>
          </a:p>
        </p:txBody>
      </p:sp>
      <p:sp>
        <p:nvSpPr>
          <p:cNvPr id="284" name="Shape 284"/>
          <p:cNvSpPr txBox="1"/>
          <p:nvPr>
            <p:ph type="ctrTitle"/>
          </p:nvPr>
        </p:nvSpPr>
        <p:spPr>
          <a:xfrm>
            <a:off x="107925" y="131572"/>
            <a:ext cx="8222100" cy="838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>
                <a:solidFill>
                  <a:srgbClr val="000000"/>
                </a:solidFill>
              </a:rPr>
              <a:t>   </a:t>
            </a:r>
            <a:r>
              <a:rPr lang="en" sz="4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Bakery Shop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/>
        </p:nvSpPr>
        <p:spPr>
          <a:xfrm>
            <a:off x="1027350" y="2000975"/>
            <a:ext cx="6728100" cy="26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68300" lvl="0" marL="457200" rtl="0">
              <a:spcBef>
                <a:spcPts val="0"/>
              </a:spcBef>
              <a:buSzPct val="78571"/>
              <a:buChar char="●"/>
            </a:pPr>
            <a:r>
              <a:rPr lang="en" sz="2800"/>
              <a:t> </a:t>
            </a:r>
            <a:r>
              <a:rPr lang="en" sz="2200"/>
              <a:t>Dataset Sizes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200"/>
              <a:t>				5000, 20000, and 75000 transactions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800"/>
          </a:p>
          <a:p>
            <a:pPr indent="-368300" lvl="0" marL="457200" rtl="0">
              <a:spcBef>
                <a:spcPts val="0"/>
              </a:spcBef>
              <a:buSzPct val="100000"/>
              <a:buChar char="●"/>
            </a:pPr>
            <a:r>
              <a:rPr lang="en" sz="2200"/>
              <a:t> Dataset items</a:t>
            </a:r>
          </a:p>
          <a:p>
            <a:pPr indent="457200" lvl="0" marL="1371600" rtl="0">
              <a:spcBef>
                <a:spcPts val="0"/>
              </a:spcBef>
              <a:buNone/>
            </a:pPr>
            <a:r>
              <a:rPr lang="en" sz="2200"/>
              <a:t>40 baked goods and 10 beverages</a:t>
            </a:r>
          </a:p>
        </p:txBody>
      </p:sp>
      <p:sp>
        <p:nvSpPr>
          <p:cNvPr id="98" name="Shape 98"/>
          <p:cNvSpPr txBox="1"/>
          <p:nvPr>
            <p:ph type="ctrTitle"/>
          </p:nvPr>
        </p:nvSpPr>
        <p:spPr>
          <a:xfrm>
            <a:off x="107925" y="131572"/>
            <a:ext cx="8222100" cy="838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>
                <a:solidFill>
                  <a:srgbClr val="000000"/>
                </a:solidFill>
              </a:rPr>
              <a:t>   </a:t>
            </a:r>
            <a:r>
              <a:rPr lang="en" sz="4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Bakery Shop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/>
        </p:nvSpPr>
        <p:spPr>
          <a:xfrm>
            <a:off x="36750" y="1848575"/>
            <a:ext cx="2356800" cy="26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chocolate cake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lemon cake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casino cake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opera cake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strawberry cake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truffle cake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chocolate eclair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coffee eclair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vanilla eclair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napoleon  cake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" name="Shape 104"/>
          <p:cNvSpPr txBox="1"/>
          <p:nvPr/>
        </p:nvSpPr>
        <p:spPr>
          <a:xfrm>
            <a:off x="1478350" y="1651525"/>
            <a:ext cx="1886700" cy="24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almond bearclaw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blueberry danish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lemonade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raspberry lemonade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orange juice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green tea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bottled water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hot coffee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chocolate coffee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frap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soda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espresso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 txBox="1"/>
          <p:nvPr/>
        </p:nvSpPr>
        <p:spPr>
          <a:xfrm>
            <a:off x="3760200" y="1486500"/>
            <a:ext cx="28806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(0,'Chocolate','Cake',8.95,'Food');</a:t>
            </a:r>
          </a:p>
        </p:txBody>
      </p:sp>
      <p:sp>
        <p:nvSpPr>
          <p:cNvPr id="106" name="Shape 106"/>
          <p:cNvSpPr txBox="1"/>
          <p:nvPr/>
        </p:nvSpPr>
        <p:spPr>
          <a:xfrm>
            <a:off x="3350875" y="3051950"/>
            <a:ext cx="5734200" cy="19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Data comes in two forms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/>
              <a:t>Sparse csv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000"/>
              <a:t>0,</a:t>
            </a:r>
            <a:r>
              <a:rPr lang="en" sz="1000">
                <a:solidFill>
                  <a:srgbClr val="FF0000"/>
                </a:solidFill>
              </a:rPr>
              <a:t>1</a:t>
            </a:r>
            <a:r>
              <a:rPr lang="en" sz="1000"/>
              <a:t>,0,1,0,0,0,0,0,0,0,0,0,0,0,0,0,0,0,</a:t>
            </a:r>
            <a:r>
              <a:rPr lang="en" sz="1000">
                <a:solidFill>
                  <a:srgbClr val="FF0000"/>
                </a:solidFill>
              </a:rPr>
              <a:t>1</a:t>
            </a:r>
            <a:r>
              <a:rPr lang="en" sz="1000"/>
              <a:t>,0,1,0,0,0,1,0,0,0,0,0,0,0,0,0,0,0,0,0,0,0,0,0,0,0,0,0,0,0,0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/>
              <a:t>Definitive csv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800">
                <a:solidFill>
                  <a:srgbClr val="FF0000"/>
                </a:solidFill>
              </a:rPr>
              <a:t>1</a:t>
            </a:r>
            <a:r>
              <a:rPr lang="en" sz="1800"/>
              <a:t>, 3, </a:t>
            </a:r>
            <a:r>
              <a:rPr lang="en" sz="1800">
                <a:solidFill>
                  <a:srgbClr val="FF0000"/>
                </a:solidFill>
              </a:rPr>
              <a:t>19</a:t>
            </a:r>
            <a:r>
              <a:rPr lang="en" sz="1800"/>
              <a:t>, 21, 25</a:t>
            </a:r>
          </a:p>
        </p:txBody>
      </p:sp>
      <p:cxnSp>
        <p:nvCxnSpPr>
          <p:cNvPr id="107" name="Shape 107"/>
          <p:cNvCxnSpPr/>
          <p:nvPr/>
        </p:nvCxnSpPr>
        <p:spPr>
          <a:xfrm rot="10800000">
            <a:off x="3981775" y="1849075"/>
            <a:ext cx="13500" cy="38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08" name="Shape 108"/>
          <p:cNvCxnSpPr/>
          <p:nvPr/>
        </p:nvCxnSpPr>
        <p:spPr>
          <a:xfrm rot="10800000">
            <a:off x="4515175" y="1849075"/>
            <a:ext cx="13500" cy="38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09" name="Shape 109"/>
          <p:cNvCxnSpPr/>
          <p:nvPr/>
        </p:nvCxnSpPr>
        <p:spPr>
          <a:xfrm rot="10800000">
            <a:off x="5277175" y="1849075"/>
            <a:ext cx="13500" cy="38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10" name="Shape 110"/>
          <p:cNvSpPr txBox="1"/>
          <p:nvPr/>
        </p:nvSpPr>
        <p:spPr>
          <a:xfrm rot="-2509096">
            <a:off x="3329208" y="2440441"/>
            <a:ext cx="1066334" cy="34226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product id</a:t>
            </a:r>
          </a:p>
        </p:txBody>
      </p:sp>
      <p:sp>
        <p:nvSpPr>
          <p:cNvPr id="111" name="Shape 111"/>
          <p:cNvSpPr txBox="1"/>
          <p:nvPr/>
        </p:nvSpPr>
        <p:spPr>
          <a:xfrm rot="-2509129">
            <a:off x="3871824" y="2388390"/>
            <a:ext cx="993885" cy="34226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sub-type</a:t>
            </a:r>
          </a:p>
        </p:txBody>
      </p:sp>
      <p:sp>
        <p:nvSpPr>
          <p:cNvPr id="112" name="Shape 112"/>
          <p:cNvSpPr txBox="1"/>
          <p:nvPr/>
        </p:nvSpPr>
        <p:spPr>
          <a:xfrm rot="-2508850">
            <a:off x="4919944" y="2287993"/>
            <a:ext cx="561107" cy="34226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type</a:t>
            </a:r>
          </a:p>
        </p:txBody>
      </p:sp>
      <p:sp>
        <p:nvSpPr>
          <p:cNvPr id="113" name="Shape 113"/>
          <p:cNvSpPr txBox="1"/>
          <p:nvPr>
            <p:ph type="ctrTitle"/>
          </p:nvPr>
        </p:nvSpPr>
        <p:spPr>
          <a:xfrm>
            <a:off x="107925" y="131572"/>
            <a:ext cx="8222100" cy="838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>
                <a:solidFill>
                  <a:srgbClr val="000000"/>
                </a:solidFill>
              </a:rPr>
              <a:t>   </a:t>
            </a:r>
            <a:r>
              <a:rPr lang="en" sz="4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Bakery Shop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/>
        </p:nvSpPr>
        <p:spPr>
          <a:xfrm>
            <a:off x="792350" y="1544275"/>
            <a:ext cx="6728100" cy="29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Implementing Apriori in Python</a:t>
            </a:r>
          </a:p>
          <a:p>
            <a: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using methods described in </a:t>
            </a:r>
          </a:p>
          <a:p>
            <a: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Machine Learning in Action </a:t>
            </a:r>
          </a:p>
          <a:p>
            <a: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by Peter Harrington</a:t>
            </a:r>
          </a:p>
          <a:p>
            <a: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Support: 0.05</a:t>
            </a:r>
          </a:p>
          <a:p>
            <a: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Confidence: 0.6</a:t>
            </a:r>
          </a:p>
        </p:txBody>
      </p:sp>
      <p:sp>
        <p:nvSpPr>
          <p:cNvPr id="119" name="Shape 119"/>
          <p:cNvSpPr txBox="1"/>
          <p:nvPr>
            <p:ph type="ctrTitle"/>
          </p:nvPr>
        </p:nvSpPr>
        <p:spPr>
          <a:xfrm>
            <a:off x="107925" y="131572"/>
            <a:ext cx="8222100" cy="838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>
                <a:solidFill>
                  <a:srgbClr val="000000"/>
                </a:solidFill>
              </a:rPr>
              <a:t>   </a:t>
            </a:r>
            <a:r>
              <a:rPr lang="en" sz="4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Bakery Shop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/>
        </p:nvSpPr>
        <p:spPr>
          <a:xfrm>
            <a:off x="792350" y="1544275"/>
            <a:ext cx="6728100" cy="29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Round 1: Raw Data</a:t>
            </a:r>
          </a:p>
          <a:p>
            <a: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No association rules produced</a:t>
            </a:r>
          </a:p>
        </p:txBody>
      </p:sp>
      <p:sp>
        <p:nvSpPr>
          <p:cNvPr id="125" name="Shape 125"/>
          <p:cNvSpPr txBox="1"/>
          <p:nvPr>
            <p:ph type="ctrTitle"/>
          </p:nvPr>
        </p:nvSpPr>
        <p:spPr>
          <a:xfrm>
            <a:off x="107925" y="131572"/>
            <a:ext cx="8222100" cy="838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>
                <a:solidFill>
                  <a:srgbClr val="000000"/>
                </a:solidFill>
              </a:rPr>
              <a:t>   </a:t>
            </a:r>
            <a:r>
              <a:rPr lang="en" sz="4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Bakery Shop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/>
        </p:nvSpPr>
        <p:spPr>
          <a:xfrm>
            <a:off x="792350" y="1087075"/>
            <a:ext cx="6728100" cy="31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Round 2: Binning by product type</a:t>
            </a:r>
          </a:p>
          <a:p>
            <a: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(9,'Napoleon',</a:t>
            </a:r>
            <a:r>
              <a:rPr b="1" lang="en" sz="1200"/>
              <a:t>'Cake'</a:t>
            </a:r>
            <a:r>
              <a:rPr lang="en" sz="1200"/>
              <a:t>,13.49,'Food')</a:t>
            </a:r>
            <a:br>
              <a:rPr lang="en" sz="1200"/>
            </a:br>
            <a:r>
              <a:rPr lang="en" sz="1200"/>
              <a:t>(10,'Almond',</a:t>
            </a:r>
            <a:r>
              <a:rPr b="1" lang="en" sz="1200"/>
              <a:t>'Tart'</a:t>
            </a:r>
            <a:r>
              <a:rPr lang="en" sz="1200"/>
              <a:t>,3.75,'Food')</a:t>
            </a:r>
            <a:br>
              <a:rPr lang="en" sz="1200"/>
            </a:br>
            <a:r>
              <a:rPr lang="en" sz="1200"/>
              <a:t>(11,'Apple',</a:t>
            </a:r>
            <a:r>
              <a:rPr b="1" lang="en" sz="1200"/>
              <a:t>'Pie'</a:t>
            </a:r>
            <a:r>
              <a:rPr lang="en" sz="1200"/>
              <a:t>,5.25,'Food')</a:t>
            </a:r>
            <a:br>
              <a:rPr lang="en" sz="1200"/>
            </a:br>
            <a:r>
              <a:rPr lang="en" sz="1200"/>
              <a:t>(20,'Pecan',</a:t>
            </a:r>
            <a:r>
              <a:rPr b="1" lang="en" sz="1200"/>
              <a:t>'Tart'</a:t>
            </a:r>
            <a:r>
              <a:rPr lang="en" sz="1200"/>
              <a:t>,3.75,'Food')</a:t>
            </a:r>
            <a:br>
              <a:rPr lang="en" sz="1200"/>
            </a:br>
            <a:r>
              <a:rPr lang="en" sz="1200"/>
              <a:t>(21,'Ganache',</a:t>
            </a:r>
            <a:r>
              <a:rPr b="1" lang="en" sz="1200"/>
              <a:t>'Cookie'</a:t>
            </a:r>
            <a:r>
              <a:rPr lang="en" sz="1200"/>
              <a:t>,1.15,'Food')</a:t>
            </a:r>
          </a:p>
          <a:p>
            <a: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(40,'Lemon',</a:t>
            </a:r>
            <a:r>
              <a:rPr b="1" lang="en" sz="1200"/>
              <a:t>'Lemonade'</a:t>
            </a:r>
            <a:r>
              <a:rPr lang="en" sz="1200"/>
              <a:t>,3.25,'Drink');</a:t>
            </a:r>
            <a:br>
              <a:rPr lang="en" sz="1200"/>
            </a:br>
            <a:r>
              <a:rPr lang="en" sz="1200"/>
              <a:t>(41,'Raspberry',</a:t>
            </a:r>
            <a:r>
              <a:rPr b="1" lang="en" sz="1200"/>
              <a:t>'Lemonade'</a:t>
            </a:r>
            <a:r>
              <a:rPr lang="en" sz="1200"/>
              <a:t>,3.25,'Drink');</a:t>
            </a:r>
            <a:br>
              <a:rPr lang="en" sz="1200"/>
            </a:br>
            <a:r>
              <a:rPr lang="en" sz="1200"/>
              <a:t>(45,'Hot',</a:t>
            </a:r>
            <a:r>
              <a:rPr b="1" lang="en" sz="1200"/>
              <a:t>'Coffee'</a:t>
            </a:r>
            <a:r>
              <a:rPr lang="en" sz="1200"/>
              <a:t>,2.15,'Drink');</a:t>
            </a:r>
            <a:br>
              <a:rPr lang="en" sz="1200"/>
            </a:br>
            <a:r>
              <a:rPr lang="en" sz="1200"/>
              <a:t>(46,'Chocolate',</a:t>
            </a:r>
            <a:r>
              <a:rPr b="1" lang="en" sz="1200"/>
              <a:t>'Coffee'</a:t>
            </a:r>
            <a:r>
              <a:rPr lang="en" sz="1200"/>
              <a:t>,2.45,'Drink');</a:t>
            </a:r>
          </a:p>
          <a:p>
            <a: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18 products instead of 50</a:t>
            </a:r>
          </a:p>
        </p:txBody>
      </p:sp>
      <p:pic>
        <p:nvPicPr>
          <p:cNvPr id="131" name="Shape 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3399" y="3196225"/>
            <a:ext cx="5220600" cy="1947274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Shape 132"/>
          <p:cNvSpPr/>
          <p:nvPr/>
        </p:nvSpPr>
        <p:spPr>
          <a:xfrm>
            <a:off x="4801050" y="3741850"/>
            <a:ext cx="3767100" cy="7923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3" name="Shape 133"/>
          <p:cNvSpPr txBox="1"/>
          <p:nvPr/>
        </p:nvSpPr>
        <p:spPr>
          <a:xfrm>
            <a:off x="3840850" y="3928125"/>
            <a:ext cx="570600" cy="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r>
              <a:rPr lang="en"/>
              <a:t>type</a:t>
            </a:r>
          </a:p>
        </p:txBody>
      </p:sp>
      <p:sp>
        <p:nvSpPr>
          <p:cNvPr id="134" name="Shape 134"/>
          <p:cNvSpPr txBox="1"/>
          <p:nvPr/>
        </p:nvSpPr>
        <p:spPr>
          <a:xfrm>
            <a:off x="2555975" y="4686775"/>
            <a:ext cx="955200" cy="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/>
              <a:t>sub-type</a:t>
            </a:r>
          </a:p>
        </p:txBody>
      </p:sp>
      <p:cxnSp>
        <p:nvCxnSpPr>
          <p:cNvPr id="135" name="Shape 135"/>
          <p:cNvCxnSpPr/>
          <p:nvPr/>
        </p:nvCxnSpPr>
        <p:spPr>
          <a:xfrm>
            <a:off x="4377150" y="4137100"/>
            <a:ext cx="389700" cy="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36" name="Shape 136"/>
          <p:cNvCxnSpPr/>
          <p:nvPr/>
        </p:nvCxnSpPr>
        <p:spPr>
          <a:xfrm>
            <a:off x="3497050" y="4898325"/>
            <a:ext cx="389700" cy="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37" name="Shape 137"/>
          <p:cNvSpPr txBox="1"/>
          <p:nvPr>
            <p:ph type="ctrTitle"/>
          </p:nvPr>
        </p:nvSpPr>
        <p:spPr>
          <a:xfrm>
            <a:off x="107925" y="131572"/>
            <a:ext cx="8222100" cy="838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>
                <a:solidFill>
                  <a:srgbClr val="000000"/>
                </a:solidFill>
              </a:rPr>
              <a:t>   </a:t>
            </a:r>
            <a:r>
              <a:rPr lang="en" sz="4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Bakery Shop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/>
        </p:nvSpPr>
        <p:spPr>
          <a:xfrm>
            <a:off x="644625" y="1544275"/>
            <a:ext cx="6875700" cy="35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Results: Binning by product type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	 	 	</a:t>
            </a:r>
          </a:p>
          <a:p>
            <a:pPr indent="0" lvl="0" marL="228600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1000"/>
              <a:t>5000 receipts</a:t>
            </a:r>
          </a:p>
          <a:p>
            <a:pPr indent="0" lvl="0" marL="22860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/>
              <a:t>['frap'] --&gt; ['tart'] conf: 0.7220</a:t>
            </a:r>
          </a:p>
          <a:p>
            <a:pPr indent="0" lvl="0" marL="22860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/>
              <a:t>['bottled water'] --&gt; ['tart'] conf: 0.7227</a:t>
            </a:r>
          </a:p>
          <a:p>
            <a:pPr indent="0" lvl="0" marL="22860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/>
              <a:t>['croissant'] --&gt; ['tart'] conf: 0.6059</a:t>
            </a:r>
          </a:p>
          <a:p>
            <a:pPr indent="0" lvl="0" marL="22860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/>
              <a:t>['danish'] --&gt; ['tart'] conf: 0.7151</a:t>
            </a:r>
          </a:p>
          <a:p>
            <a:pPr indent="0" lvl="0" marL="228600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1000"/>
              <a:t>20000 receipts</a:t>
            </a:r>
          </a:p>
          <a:p>
            <a:pPr indent="0" lvl="0" marL="22860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/>
              <a:t>['frap'] --&gt; ['tart'] conf: </a:t>
            </a:r>
            <a:r>
              <a:rPr b="1" lang="en" sz="1000"/>
              <a:t>0.7348</a:t>
            </a:r>
          </a:p>
          <a:p>
            <a:pPr indent="0" lvl="0" marL="22860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/>
              <a:t>['bottled water'] --&gt; ['tart'] conf: 0.7297</a:t>
            </a:r>
          </a:p>
          <a:p>
            <a:pPr indent="0" lvl="0" marL="22860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/>
              <a:t>['danish'] --&gt; ['tart'] conf: 0.7041</a:t>
            </a:r>
          </a:p>
          <a:p>
            <a:pPr indent="0" lvl="0" marL="22860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/>
              <a:t>['espresso'] --&gt; ['tart'] conf: 0.710</a:t>
            </a:r>
          </a:p>
          <a:p>
            <a:pPr indent="0" lvl="0" marL="228600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1000"/>
              <a:t>75000 receipts</a:t>
            </a:r>
          </a:p>
          <a:p>
            <a:pPr indent="0" lvl="0" marL="22860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/>
              <a:t>['frap'] --&gt; ['tart'] conf: 0.7247</a:t>
            </a:r>
          </a:p>
          <a:p>
            <a:pPr indent="0" lvl="0" marL="22860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/>
              <a:t>['bottled water'] --&gt; ['tart'] conf: </a:t>
            </a:r>
            <a:r>
              <a:rPr b="1" lang="en" sz="1000"/>
              <a:t>0.7347</a:t>
            </a:r>
          </a:p>
          <a:p>
            <a:pPr indent="0" lvl="0" marL="22860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/>
              <a:t>['danish'] --&gt; ['tart'] conf: 0.7048</a:t>
            </a:r>
          </a:p>
          <a:p>
            <a:pPr indent="0" lvl="0" marL="228600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1000"/>
              <a:t>Nothing but tarts..</a:t>
            </a:r>
          </a:p>
        </p:txBody>
      </p:sp>
      <p:sp>
        <p:nvSpPr>
          <p:cNvPr id="143" name="Shape 143"/>
          <p:cNvSpPr txBox="1"/>
          <p:nvPr>
            <p:ph type="ctrTitle"/>
          </p:nvPr>
        </p:nvSpPr>
        <p:spPr>
          <a:xfrm>
            <a:off x="107925" y="131572"/>
            <a:ext cx="8222100" cy="838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>
                <a:solidFill>
                  <a:srgbClr val="000000"/>
                </a:solidFill>
              </a:rPr>
              <a:t>   </a:t>
            </a:r>
            <a:r>
              <a:rPr lang="en" sz="4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Bakery Shop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/>
        </p:nvSpPr>
        <p:spPr>
          <a:xfrm>
            <a:off x="792350" y="1544275"/>
            <a:ext cx="6963300" cy="29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Round 3: Binning by beverage type as well</a:t>
            </a:r>
          </a:p>
          <a:p>
            <a: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 types of beverages instead of 10</a:t>
            </a:r>
          </a:p>
        </p:txBody>
      </p:sp>
      <p:sp>
        <p:nvSpPr>
          <p:cNvPr id="149" name="Shape 149"/>
          <p:cNvSpPr txBox="1"/>
          <p:nvPr>
            <p:ph type="ctrTitle"/>
          </p:nvPr>
        </p:nvSpPr>
        <p:spPr>
          <a:xfrm>
            <a:off x="107925" y="131572"/>
            <a:ext cx="8222100" cy="838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>
                <a:solidFill>
                  <a:srgbClr val="000000"/>
                </a:solidFill>
              </a:rPr>
              <a:t>   </a:t>
            </a:r>
            <a:r>
              <a:rPr lang="en" sz="4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Bakery Shop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