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69" r:id="rId2"/>
    <p:sldId id="266" r:id="rId3"/>
    <p:sldId id="271" r:id="rId4"/>
    <p:sldId id="316" r:id="rId5"/>
    <p:sldId id="317" r:id="rId6"/>
    <p:sldId id="318" r:id="rId7"/>
    <p:sldId id="319" r:id="rId8"/>
    <p:sldId id="320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04070-317B-98BA-1ED0-6BD954397FE2}" v="415" dt="2025-08-12T12:28:15.975"/>
    <p1510:client id="{A87C517F-50CF-47D5-51B9-592B939AB70D}" v="1" dt="2025-08-13T07:43:22.508"/>
    <p1510:client id="{CDFC6402-7813-C9E4-AF3C-8A659267293B}" v="37" dt="2025-08-13T08:00:02.027"/>
    <p1510:client id="{F59A839A-A58B-748C-A040-4C8E47B8D2E6}" v="1" dt="2025-08-11T08:42:05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2" autoAdjust="0"/>
    <p:restoredTop sz="97461" autoAdjust="0"/>
  </p:normalViewPr>
  <p:slideViewPr>
    <p:cSldViewPr showGuides="1">
      <p:cViewPr varScale="1">
        <p:scale>
          <a:sx n="92" d="100"/>
          <a:sy n="92" d="100"/>
        </p:scale>
        <p:origin x="944" y="56"/>
      </p:cViewPr>
      <p:guideLst>
        <p:guide orient="horz" pos="1026"/>
        <p:guide pos="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7" d="100"/>
          <a:sy n="97" d="100"/>
        </p:scale>
        <p:origin x="353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E1389CC-567B-462D-9606-5A6D48725E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2223E6-8DEC-4459-8B52-D06E9BD3DA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9E86A-6679-4EC8-847C-9F954F45BF68}" type="datetimeFigureOut">
              <a:rPr lang="de-DE" smtClean="0"/>
              <a:t>13.08.2025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E09F90-192B-4C21-A710-7EFC4BA93B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7B6243-ABD9-472E-9641-6E7B2B863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8E8B7-5326-4A3E-8AE4-83D3CDA8A9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575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3C419-10E8-4216-A6CC-B7C8A23909AD}" type="datetimeFigureOut">
              <a:rPr lang="de-DE" smtClean="0"/>
              <a:t>13.08.2025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6CAD1-FD47-46B0-9C16-1B81F4E690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2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6CAD1-FD47-46B0-9C16-1B81F4E690E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346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693" y="5769260"/>
            <a:ext cx="1872337" cy="848403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E713E3ED-78BF-4AEF-A5C2-46B7E751DB0E}"/>
              </a:ext>
            </a:extLst>
          </p:cNvPr>
          <p:cNvSpPr/>
          <p:nvPr userDrawn="1"/>
        </p:nvSpPr>
        <p:spPr>
          <a:xfrm>
            <a:off x="0" y="342000"/>
            <a:ext cx="12192000" cy="50672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1839" y="537344"/>
            <a:ext cx="10728323" cy="623404"/>
          </a:xfrm>
        </p:spPr>
        <p:txBody>
          <a:bodyPr anchor="t"/>
          <a:lstStyle>
            <a:lvl1pPr algn="l">
              <a:lnSpc>
                <a:spcPct val="114000"/>
              </a:lnSpc>
              <a:spcBef>
                <a:spcPts val="0"/>
              </a:spcBef>
              <a:defRPr sz="3200" spc="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Headline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837" y="2444192"/>
            <a:ext cx="10728325" cy="516756"/>
          </a:xfrm>
        </p:spPr>
        <p:txBody>
          <a:bodyPr/>
          <a:lstStyle>
            <a:lvl1pPr marL="0" indent="0" algn="l">
              <a:buNone/>
              <a:defRPr sz="1600" cap="all" spc="6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Date  |  Name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D585CE71-710A-4145-8AA7-7070BBC1B7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837" y="1088740"/>
            <a:ext cx="10728325" cy="727162"/>
          </a:xfr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3200" b="1" cap="all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Subline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CEB1C7-3CEB-41C0-967D-A5811A09D9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620" y="6423285"/>
            <a:ext cx="2304000" cy="900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5520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61" userDrawn="1">
          <p15:clr>
            <a:srgbClr val="FBAE40"/>
          </p15:clr>
        </p15:guide>
        <p15:guide id="2" pos="721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713E3ED-78BF-4AEF-A5C2-46B7E751DB0E}"/>
              </a:ext>
            </a:extLst>
          </p:cNvPr>
          <p:cNvSpPr/>
          <p:nvPr userDrawn="1"/>
        </p:nvSpPr>
        <p:spPr>
          <a:xfrm>
            <a:off x="0" y="342000"/>
            <a:ext cx="12192000" cy="50672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1839" y="537344"/>
            <a:ext cx="10728323" cy="623404"/>
          </a:xfrm>
        </p:spPr>
        <p:txBody>
          <a:bodyPr anchor="t"/>
          <a:lstStyle>
            <a:lvl1pPr algn="l">
              <a:lnSpc>
                <a:spcPct val="114000"/>
              </a:lnSpc>
              <a:spcBef>
                <a:spcPts val="0"/>
              </a:spcBef>
              <a:defRPr sz="3200" spc="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Headline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838" y="2660216"/>
            <a:ext cx="10728324" cy="516756"/>
          </a:xfrm>
        </p:spPr>
        <p:txBody>
          <a:bodyPr/>
          <a:lstStyle>
            <a:lvl1pPr marL="0" indent="0" algn="l">
              <a:buNone/>
              <a:defRPr sz="1600" cap="all" spc="6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Date  |  Name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D585CE71-710A-4145-8AA7-7070BBC1B7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838" y="1124744"/>
            <a:ext cx="10728325" cy="1361802"/>
          </a:xfr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800" b="1" cap="none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Subline</a:t>
            </a:r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7390AF7B-9835-4AEF-ADBF-224AF53FB4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620" y="6423285"/>
            <a:ext cx="2304000" cy="90000"/>
          </a:xfrm>
          <a:blipFill>
            <a:blip r:embed="rId2"/>
            <a:stretch>
              <a:fillRect/>
            </a:stretch>
          </a:blipFill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0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/>
              <a:t> </a:t>
            </a:r>
          </a:p>
        </p:txBody>
      </p:sp>
      <p:pic>
        <p:nvPicPr>
          <p:cNvPr id="8" name="Bild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693" y="5769260"/>
            <a:ext cx="1872337" cy="84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04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61" userDrawn="1">
          <p15:clr>
            <a:srgbClr val="FBAE40"/>
          </p15:clr>
        </p15:guide>
        <p15:guide id="2" pos="721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4A1B7C4-7B43-4178-878E-3C1A63AA60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341313"/>
            <a:ext cx="11449050" cy="3087687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713E3ED-78BF-4AEF-A5C2-46B7E751DB0E}"/>
              </a:ext>
            </a:extLst>
          </p:cNvPr>
          <p:cNvSpPr/>
          <p:nvPr userDrawn="1"/>
        </p:nvSpPr>
        <p:spPr>
          <a:xfrm>
            <a:off x="0" y="3429000"/>
            <a:ext cx="12192000" cy="19802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1839" y="3633688"/>
            <a:ext cx="10728324" cy="623404"/>
          </a:xfrm>
        </p:spPr>
        <p:txBody>
          <a:bodyPr anchor="t"/>
          <a:lstStyle>
            <a:lvl1pPr algn="l">
              <a:lnSpc>
                <a:spcPct val="114000"/>
              </a:lnSpc>
              <a:spcBef>
                <a:spcPts val="0"/>
              </a:spcBef>
              <a:defRPr sz="3200" spc="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Headline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837" y="4970822"/>
            <a:ext cx="10728325" cy="360000"/>
          </a:xfrm>
        </p:spPr>
        <p:txBody>
          <a:bodyPr/>
          <a:lstStyle>
            <a:lvl1pPr marL="0" indent="0" algn="l">
              <a:buNone/>
              <a:defRPr sz="1600" cap="all" spc="6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Date  |  Name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D585CE71-710A-4145-8AA7-7070BBC1B7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837" y="4185084"/>
            <a:ext cx="10728325" cy="727162"/>
          </a:xfr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3200" b="1" cap="all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Subline</a:t>
            </a:r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02F77179-7DE6-490F-AFDB-836C5B895F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620" y="6423285"/>
            <a:ext cx="2304000" cy="90000"/>
          </a:xfrm>
          <a:blipFill>
            <a:blip r:embed="rId2"/>
            <a:stretch>
              <a:fillRect/>
            </a:stretch>
          </a:blipFill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0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/>
              <a:t> </a:t>
            </a:r>
          </a:p>
        </p:txBody>
      </p:sp>
      <p:pic>
        <p:nvPicPr>
          <p:cNvPr id="11" name="Bild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693" y="5769260"/>
            <a:ext cx="1872337" cy="84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9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61" userDrawn="1">
          <p15:clr>
            <a:srgbClr val="FBAE40"/>
          </p15:clr>
        </p15:guide>
        <p15:guide id="2" pos="721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713E3ED-78BF-4AEF-A5C2-46B7E751DB0E}"/>
              </a:ext>
            </a:extLst>
          </p:cNvPr>
          <p:cNvSpPr/>
          <p:nvPr userDrawn="1"/>
        </p:nvSpPr>
        <p:spPr>
          <a:xfrm>
            <a:off x="0" y="3429000"/>
            <a:ext cx="12192000" cy="19802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4A1B7C4-7B43-4178-878E-3C1A63AA60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341313"/>
            <a:ext cx="11449050" cy="3087687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1839" y="3633688"/>
            <a:ext cx="10728324" cy="623404"/>
          </a:xfrm>
        </p:spPr>
        <p:txBody>
          <a:bodyPr anchor="t"/>
          <a:lstStyle>
            <a:lvl1pPr algn="l">
              <a:lnSpc>
                <a:spcPct val="114000"/>
              </a:lnSpc>
              <a:spcBef>
                <a:spcPts val="0"/>
              </a:spcBef>
              <a:defRPr sz="3200" spc="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Headline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837" y="4911514"/>
            <a:ext cx="10728325" cy="360000"/>
          </a:xfrm>
        </p:spPr>
        <p:txBody>
          <a:bodyPr/>
          <a:lstStyle>
            <a:lvl1pPr marL="0" indent="0" algn="l">
              <a:buNone/>
              <a:defRPr sz="1600" cap="all" spc="6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Date  |  Name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D585CE71-710A-4145-8AA7-7070BBC1B7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837" y="4221088"/>
            <a:ext cx="10728325" cy="547142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lang="de-DE" sz="1800" b="1" cap="none" spc="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noProof="0" dirty="0"/>
              <a:t>Subline</a:t>
            </a:r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1F0FB68E-EE59-46F0-A3EA-690446700A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620" y="6423285"/>
            <a:ext cx="2304000" cy="90000"/>
          </a:xfrm>
          <a:blipFill>
            <a:blip r:embed="rId2"/>
            <a:stretch>
              <a:fillRect/>
            </a:stretch>
          </a:blipFill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0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/>
              <a:t> </a:t>
            </a:r>
          </a:p>
        </p:txBody>
      </p:sp>
      <p:pic>
        <p:nvPicPr>
          <p:cNvPr id="11" name="Bild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693" y="5769260"/>
            <a:ext cx="1872337" cy="84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35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61" userDrawn="1">
          <p15:clr>
            <a:srgbClr val="FBAE40"/>
          </p15:clr>
        </p15:guide>
        <p15:guide id="2" pos="72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9050" cy="1124780"/>
          </a:xfrm>
        </p:spPr>
        <p:txBody>
          <a:bodyPr/>
          <a:lstStyle>
            <a:lvl1pPr>
              <a:defRPr spc="0" baseline="0">
                <a:solidFill>
                  <a:schemeClr val="tx2"/>
                </a:solidFill>
              </a:defRPr>
            </a:lvl1pPr>
          </a:lstStyle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63143"/>
            <a:ext cx="11449050" cy="4214255"/>
          </a:xfrm>
        </p:spPr>
        <p:txBody>
          <a:bodyPr/>
          <a:lstStyle/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8D88C6F8-099A-4D39-8533-B1EEB7F052D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B943306-33EF-4F90-89BB-EB1E434436DC}" type="datetime1">
              <a:rPr lang="LID4096" noProof="0" smtClean="0"/>
              <a:t>08/13/2025</a:t>
            </a:fld>
            <a:endParaRPr lang="en-US" noProof="0"/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F0FEB314-58C6-43FB-BF57-07B357AFA1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4" y="938786"/>
            <a:ext cx="11449049" cy="509994"/>
          </a:xfrm>
        </p:spPr>
        <p:txBody>
          <a:bodyPr/>
          <a:lstStyle>
            <a:lvl1pPr marL="0" indent="0">
              <a:lnSpc>
                <a:spcPct val="114000"/>
              </a:lnSpc>
              <a:spcAft>
                <a:spcPts val="0"/>
              </a:spcAft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Subline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581D6B-1739-4E95-A7A3-5B7B04BE53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A52F4D17-1AD6-42D9-B93A-EB002C62F438}" type="slidenum">
              <a:rPr lang="en-US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20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klei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9050" cy="1124780"/>
          </a:xfrm>
        </p:spPr>
        <p:txBody>
          <a:bodyPr/>
          <a:lstStyle>
            <a:lvl1pPr>
              <a:defRPr spc="0" baseline="0">
                <a:solidFill>
                  <a:schemeClr val="tx2"/>
                </a:solidFill>
              </a:defRPr>
            </a:lvl1pPr>
          </a:lstStyle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78310"/>
            <a:ext cx="11449050" cy="4190666"/>
          </a:xfrm>
        </p:spPr>
        <p:txBody>
          <a:bodyPr/>
          <a:lstStyle>
            <a:lvl1pPr marL="177800" indent="-177800">
              <a:defRPr sz="1800"/>
            </a:lvl1pPr>
            <a:lvl2pPr marL="361950" indent="-184150">
              <a:defRPr sz="1800"/>
            </a:lvl2pPr>
            <a:lvl3pPr marL="539750" indent="-177800">
              <a:defRPr sz="1800"/>
            </a:lvl3pPr>
            <a:lvl4pPr marL="717550" indent="-177800">
              <a:defRPr sz="1800"/>
            </a:lvl4pPr>
            <a:lvl5pPr marL="895350" indent="-177800">
              <a:defRPr sz="1800"/>
            </a:lvl5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8D88C6F8-099A-4D39-8533-B1EEB7F052D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A2879E8-B571-402C-BE4F-E32E3E8885E9}" type="datetime1">
              <a:rPr lang="LID4096" noProof="0" smtClean="0"/>
              <a:t>08/13/2025</a:t>
            </a:fld>
            <a:endParaRPr lang="en-US" noProof="0"/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29624FD4-E8F5-4C76-8AB0-019D7FCEAA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4" y="938786"/>
            <a:ext cx="11449049" cy="509994"/>
          </a:xfrm>
        </p:spPr>
        <p:txBody>
          <a:bodyPr/>
          <a:lstStyle>
            <a:lvl1pPr marL="0" indent="0">
              <a:lnSpc>
                <a:spcPct val="114000"/>
              </a:lnSpc>
              <a:spcAft>
                <a:spcPts val="0"/>
              </a:spcAft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Subline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D65862-E64A-4E5F-8934-CBE2F43FDC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A52F4D17-1AD6-42D9-B93A-EB002C62F438}" type="slidenum">
              <a:rPr lang="en-US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392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9050" cy="1124780"/>
          </a:xfrm>
        </p:spPr>
        <p:txBody>
          <a:bodyPr/>
          <a:lstStyle>
            <a:lvl1pPr>
              <a:defRPr spc="0" baseline="0">
                <a:solidFill>
                  <a:schemeClr val="tx2"/>
                </a:solidFill>
              </a:defRPr>
            </a:lvl1pPr>
          </a:lstStyle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283517E-5B20-4272-8660-1A906CDE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9078-B9A4-45B2-8A71-F145BFE21F2D}" type="datetime1">
              <a:rPr lang="LID4096" noProof="0" smtClean="0"/>
              <a:t>08/13/2025</a:t>
            </a:fld>
            <a:endParaRPr lang="en-US" noProof="0"/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8A00DEAD-5DE0-4EC4-9106-51A82A9A04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000" y="1628775"/>
            <a:ext cx="5437187" cy="3168377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A390F4-CC78-4ED1-8D50-5D59AE8D05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4900254"/>
            <a:ext cx="5437187" cy="868722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/>
            </a:lvl1pPr>
          </a:lstStyle>
          <a:p>
            <a:pPr lvl="0"/>
            <a:r>
              <a:rPr lang="en-US" noProof="0" dirty="0"/>
              <a:t>Caption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23A5E56D-954A-4968-9BC8-DFAC877CAA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3338" y="1628775"/>
            <a:ext cx="5437187" cy="3168377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1C326D2C-F758-4203-BE3D-8CDB8EB309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3338" y="4900254"/>
            <a:ext cx="5437187" cy="868722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/>
            </a:lvl1pPr>
          </a:lstStyle>
          <a:p>
            <a:pPr lvl="0"/>
            <a:r>
              <a:rPr lang="en-US" noProof="0" dirty="0"/>
              <a:t>Caption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D87DCD3-D230-4056-A20A-D9CBA549CE9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4" y="938786"/>
            <a:ext cx="11449049" cy="509994"/>
          </a:xfrm>
        </p:spPr>
        <p:txBody>
          <a:bodyPr/>
          <a:lstStyle>
            <a:lvl1pPr marL="0" indent="0">
              <a:lnSpc>
                <a:spcPct val="114000"/>
              </a:lnSpc>
              <a:spcAft>
                <a:spcPts val="0"/>
              </a:spcAft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Subline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F566AD1-91A5-4D6F-BE6D-62150997CE1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/>
              <a:t>Page </a:t>
            </a:r>
            <a:fld id="{A52F4D17-1AD6-42D9-B93A-EB002C62F438}" type="slidenum">
              <a:rPr lang="en-US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65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9050" cy="1124780"/>
          </a:xfrm>
        </p:spPr>
        <p:txBody>
          <a:bodyPr/>
          <a:lstStyle>
            <a:lvl1pPr>
              <a:defRPr spc="0" baseline="0">
                <a:solidFill>
                  <a:schemeClr val="tx2"/>
                </a:solidFill>
              </a:defRPr>
            </a:lvl1pPr>
          </a:lstStyle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283517E-5B20-4272-8660-1A906CDE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5834-2498-4BE6-A662-7778C7064423}" type="datetime1">
              <a:rPr lang="LID4096" noProof="0" smtClean="0"/>
              <a:t>08/13/2025</a:t>
            </a:fld>
            <a:endParaRPr lang="en-US" noProof="0"/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F63E2467-CDE8-4456-BDC8-2E6458C09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4" y="938786"/>
            <a:ext cx="11449049" cy="509994"/>
          </a:xfrm>
        </p:spPr>
        <p:txBody>
          <a:bodyPr/>
          <a:lstStyle>
            <a:lvl1pPr marL="0" indent="0">
              <a:lnSpc>
                <a:spcPct val="114000"/>
              </a:lnSpc>
              <a:spcAft>
                <a:spcPts val="0"/>
              </a:spcAft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Subline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C9A4D5F-2E35-47CB-9ECC-6BDDA45435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A52F4D17-1AD6-42D9-B93A-EB002C62F438}" type="slidenum">
              <a:rPr lang="en-US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187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9D9CA0-0D3A-430F-A273-E4F9DC8D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C923-5AA6-49D0-ABEC-26F52B5D8340}" type="datetime1">
              <a:rPr lang="LID4096" noProof="0" smtClean="0"/>
              <a:t>08/13/2025</a:t>
            </a:fld>
            <a:endParaRPr lang="en-US" noProof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BEB74CF-3CEB-49F7-B847-0E316736F2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Page </a:t>
            </a:r>
            <a:fld id="{A52F4D17-1AD6-42D9-B93A-EB002C62F438}" type="slidenum">
              <a:rPr lang="en-US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31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563143"/>
            <a:ext cx="11449050" cy="42142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6105" y="6381328"/>
            <a:ext cx="1600508" cy="2211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EB0264D-B9ED-456C-8562-3EB708650A5A}" type="datetime1">
              <a:rPr lang="LID4096" smtClean="0"/>
              <a:t>08/13/2025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8290" y="6381328"/>
            <a:ext cx="720000" cy="2211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Page </a:t>
            </a:r>
            <a:fld id="{A52F4D17-1AD6-42D9-B93A-EB002C62F4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324000"/>
            <a:ext cx="11449050" cy="11247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2C4F5F8-9F24-424C-8284-2E94052236C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656" y="6005352"/>
            <a:ext cx="1881980" cy="5488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F6C8115-8683-472F-BE9F-3E719023445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67" y="6424763"/>
            <a:ext cx="2303553" cy="9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4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70" r:id="rId3"/>
    <p:sldLayoutId id="2147483671" r:id="rId4"/>
    <p:sldLayoutId id="2147483662" r:id="rId5"/>
    <p:sldLayoutId id="2147483672" r:id="rId6"/>
    <p:sldLayoutId id="2147483673" r:id="rId7"/>
    <p:sldLayoutId id="2147483666" r:id="rId8"/>
    <p:sldLayoutId id="2147483667" r:id="rId9"/>
  </p:sldLayoutIdLst>
  <p:hf hdr="0" ftr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3200" b="1" kern="1200" cap="all" spc="1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3495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666750" indent="-2159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159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117600" indent="-2159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4" orient="horz" pos="278" userDrawn="1">
          <p15:clr>
            <a:srgbClr val="F26B43"/>
          </p15:clr>
        </p15:guide>
        <p15:guide id="6" pos="3659" userDrawn="1">
          <p15:clr>
            <a:srgbClr val="F26B43"/>
          </p15:clr>
        </p15:guide>
        <p15:guide id="7" pos="4021" userDrawn="1">
          <p15:clr>
            <a:srgbClr val="F26B43"/>
          </p15:clr>
        </p15:guide>
        <p15:guide id="8" orient="horz" pos="36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>
            <a:extLst>
              <a:ext uri="{FF2B5EF4-FFF2-40B4-BE49-F238E27FC236}">
                <a16:creationId xmlns:a16="http://schemas.microsoft.com/office/drawing/2014/main" id="{FEFFBE9B-CD90-40DF-A947-B2CFD616F5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r="26"/>
          <a:stretch>
            <a:fillRect/>
          </a:stretch>
        </p:blipFill>
        <p:spPr>
          <a:xfrm>
            <a:off x="315262" y="341313"/>
            <a:ext cx="11561476" cy="3087687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5A64521-ED94-4240-8AD4-6C3D7A90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364" y="3494823"/>
            <a:ext cx="11565274" cy="623404"/>
          </a:xfrm>
        </p:spPr>
        <p:txBody>
          <a:bodyPr/>
          <a:lstStyle/>
          <a:p>
            <a:pPr>
              <a:lnSpc>
                <a:spcPct val="113999"/>
              </a:lnSpc>
            </a:pPr>
            <a:r>
              <a:rPr lang="en-US" dirty="0"/>
              <a:t>Structural causal models and diffusion models</a:t>
            </a:r>
            <a:endParaRPr lang="en-US" b="0">
              <a:cs typeface="Arial"/>
            </a:endParaRPr>
          </a:p>
          <a:p>
            <a:pPr>
              <a:lnSpc>
                <a:spcPct val="113999"/>
              </a:lnSpc>
            </a:pPr>
            <a:endParaRPr lang="en-US" noProof="0" dirty="0">
              <a:cs typeface="Arial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93119F-69DD-4BF5-B78E-98C0144F5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57" y="4841053"/>
            <a:ext cx="10728325" cy="360000"/>
          </a:xfrm>
        </p:spPr>
        <p:txBody>
          <a:bodyPr/>
          <a:lstStyle/>
          <a:p>
            <a:pPr>
              <a:lnSpc>
                <a:spcPct val="113999"/>
              </a:lnSpc>
            </a:pPr>
            <a:r>
              <a:rPr lang="en-US" dirty="0"/>
              <a:t>13.08.2025 </a:t>
            </a:r>
            <a:r>
              <a:rPr lang="en-US" noProof="0" dirty="0"/>
              <a:t>I </a:t>
            </a:r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dirty="0" err="1"/>
              <a:t>turmanidze</a:t>
            </a: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noProof="0" dirty="0">
              <a:cs typeface="Arial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FFF684-B650-40AA-89A0-80D31734A2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4157" y="4118394"/>
            <a:ext cx="10728325" cy="727162"/>
          </a:xfrm>
        </p:spPr>
        <p:txBody>
          <a:bodyPr/>
          <a:lstStyle/>
          <a:p>
            <a:pPr>
              <a:lnSpc>
                <a:spcPct val="113999"/>
              </a:lnSpc>
            </a:pPr>
            <a:r>
              <a:rPr lang="en-US" dirty="0"/>
              <a:t>Workings of </a:t>
            </a:r>
            <a:r>
              <a:rPr lang="en-US" dirty="0" err="1"/>
              <a:t>causaldiffae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5F65145-80CE-4F50-8C39-4EEE423428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31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62A6-8E21-9F4D-4D26-17CDD3A0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/>
              </a:rPr>
              <a:t>Causaldiffae</a:t>
            </a:r>
            <a:endParaRPr lang="en-US" dirty="0" err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D7692-355D-CA34-A9FF-407BCC4B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9878-DF78-4ECD-BA60-9DE3176A0A8F}" type="datetime1">
              <a:rPr lang="LID4096" noProof="0" smtClean="0"/>
              <a:t>08/13/2025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8F789-E6B0-9954-3BC1-54673B5D5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A52F4D17-1AD6-42D9-B93A-EB002C62F438}" type="slidenum">
              <a:rPr lang="en-US" smtClean="0"/>
              <a:pPr/>
              <a:t>10</a:t>
            </a:fld>
            <a:endParaRPr lang="en-US" noProof="0" dirty="0"/>
          </a:p>
        </p:txBody>
      </p:sp>
      <p:pic>
        <p:nvPicPr>
          <p:cNvPr id="10" name="Picture 9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6BFEEBE7-574F-D17A-C30C-66F8D68E6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33" y="3017168"/>
            <a:ext cx="6394693" cy="2646593"/>
          </a:xfrm>
          <a:prstGeom prst="rect">
            <a:avLst/>
          </a:prstGeom>
        </p:spPr>
      </p:pic>
      <p:pic>
        <p:nvPicPr>
          <p:cNvPr id="11" name="Picture 10" descr="A screenshot of a white sheet of paper&#10;&#10;AI-generated content may be incorrect.">
            <a:extLst>
              <a:ext uri="{FF2B5EF4-FFF2-40B4-BE49-F238E27FC236}">
                <a16:creationId xmlns:a16="http://schemas.microsoft.com/office/drawing/2014/main" id="{DD07FB28-22C4-FFCE-F610-1D1F21036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67" y="1258683"/>
            <a:ext cx="5274174" cy="4409606"/>
          </a:xfrm>
          <a:prstGeom prst="rect">
            <a:avLst/>
          </a:prstGeom>
        </p:spPr>
      </p:pic>
      <p:pic>
        <p:nvPicPr>
          <p:cNvPr id="4" name="Picture 3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C03D257D-FA40-A8B4-2B97-2A96FC34F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006" y="1255130"/>
            <a:ext cx="3556925" cy="711361"/>
          </a:xfrm>
          <a:prstGeom prst="rect">
            <a:avLst/>
          </a:prstGeom>
        </p:spPr>
      </p:pic>
      <p:pic>
        <p:nvPicPr>
          <p:cNvPr id="6" name="Picture 5" descr="A close-up of a number&#10;&#10;AI-generated content may be incorrect.">
            <a:extLst>
              <a:ext uri="{FF2B5EF4-FFF2-40B4-BE49-F238E27FC236}">
                <a16:creationId xmlns:a16="http://schemas.microsoft.com/office/drawing/2014/main" id="{AF63B312-5F04-9258-D714-831085C71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89" y="1964983"/>
            <a:ext cx="5745022" cy="89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5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44F7-3A6C-2752-CC2B-3B050470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3999"/>
              </a:lnSpc>
            </a:pPr>
            <a:r>
              <a:rPr lang="en-US" dirty="0">
                <a:cs typeface="Arial"/>
              </a:rPr>
              <a:t>Source Code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6D599-2BA6-24B1-2D0B-B75DA084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8AD-FCBD-4FED-A7E7-6489EA08E130}" type="datetime1">
              <a:rPr lang="LID4096" noProof="0" smtClean="0"/>
              <a:t>08/13/2025</a:t>
            </a:fld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4CCB0-F653-6DA6-4414-CEFF506554C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/>
              <a:t>Page </a:t>
            </a:r>
            <a:fld id="{A52F4D17-1AD6-42D9-B93A-EB002C62F438}" type="slidenum">
              <a:rPr lang="en-US" smtClean="0"/>
              <a:pPr/>
              <a:t>11</a:t>
            </a:fld>
            <a:endParaRPr lang="en-US" noProof="0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EC8A5E-C50A-DB1C-F72F-7CA450569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04" y="1428360"/>
            <a:ext cx="5290609" cy="29634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035296-E453-C452-8865-5AD9CD2193B8}"/>
              </a:ext>
            </a:extLst>
          </p:cNvPr>
          <p:cNvSpPr txBox="1"/>
          <p:nvPr/>
        </p:nvSpPr>
        <p:spPr>
          <a:xfrm>
            <a:off x="243389" y="4512572"/>
            <a:ext cx="6041825" cy="5601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latin typeface="Bell MT"/>
                <a:cs typeface="Arial"/>
              </a:rPr>
              <a:t>Source code of </a:t>
            </a:r>
            <a:r>
              <a:rPr lang="en-US" sz="1600" err="1">
                <a:latin typeface="Bell MT"/>
                <a:cs typeface="Arial"/>
              </a:rPr>
              <a:t>CausalDiffAE</a:t>
            </a:r>
            <a:r>
              <a:rPr lang="en-US" sz="1600" dirty="0">
                <a:latin typeface="Bell MT"/>
                <a:cs typeface="Arial"/>
              </a:rPr>
              <a:t> paper (not working):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Bell MT"/>
                <a:ea typeface="+mn-lt"/>
                <a:cs typeface="+mn-lt"/>
              </a:rPr>
              <a:t>https://github.com/Akomand/CausalDiffAE.git</a:t>
            </a:r>
            <a:endParaRPr lang="en-US" sz="1600">
              <a:solidFill>
                <a:schemeClr val="tx2">
                  <a:lumMod val="40000"/>
                  <a:lumOff val="60000"/>
                </a:schemeClr>
              </a:solidFill>
              <a:latin typeface="Bell MT"/>
              <a:cs typeface="Arial"/>
            </a:endParaRP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F30A4D-7C80-0C20-55C7-B771D4156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146" y="889000"/>
            <a:ext cx="5280627" cy="35030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1A779D-3B74-E4F6-8345-A4AAAB4827CC}"/>
              </a:ext>
            </a:extLst>
          </p:cNvPr>
          <p:cNvSpPr txBox="1"/>
          <p:nvPr/>
        </p:nvSpPr>
        <p:spPr>
          <a:xfrm>
            <a:off x="6286471" y="4512571"/>
            <a:ext cx="7163659" cy="5601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latin typeface="Bell MT"/>
                <a:cs typeface="Arial"/>
              </a:rPr>
              <a:t>Source code of my fork (working only for </a:t>
            </a:r>
            <a:r>
              <a:rPr lang="en-US" sz="1600" err="1">
                <a:latin typeface="Bell MT"/>
                <a:cs typeface="Arial"/>
              </a:rPr>
              <a:t>MorphoMNIST</a:t>
            </a:r>
            <a:r>
              <a:rPr lang="en-US" sz="1600" dirty="0">
                <a:latin typeface="Bell MT"/>
                <a:cs typeface="Arial"/>
              </a:rPr>
              <a:t>):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Bell MT"/>
                <a:ea typeface="+mn-lt"/>
                <a:cs typeface="+mn-lt"/>
              </a:rPr>
              <a:t>https://github.com/Stochastic-Batman/CausalDiffAE_FZJ.git</a:t>
            </a:r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9BB63D7C-4E9F-FB1A-9F31-726617703861}"/>
              </a:ext>
            </a:extLst>
          </p:cNvPr>
          <p:cNvSpPr/>
          <p:nvPr/>
        </p:nvSpPr>
        <p:spPr>
          <a:xfrm>
            <a:off x="5649129" y="2636350"/>
            <a:ext cx="734992" cy="442299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337358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5160-D200-419A-ACD8-A777EEE5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/>
              </a:rPr>
              <a:t>WHy</a:t>
            </a:r>
            <a:r>
              <a:rPr lang="en-US" dirty="0">
                <a:cs typeface="Arial"/>
              </a:rPr>
              <a:t> fork it?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20ED8-C36F-7A64-FC45-8BABF963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339E-25BF-483F-92BA-8A9F41323E04}" type="datetime1">
              <a:rPr lang="LID4096" noProof="0" smtClean="0"/>
              <a:t>08/13/2025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3E7066-7552-0C03-F859-C871B10C2F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860" y="1222478"/>
            <a:ext cx="6214717" cy="4411527"/>
          </a:xfrm>
        </p:spPr>
        <p:txBody>
          <a:bodyPr/>
          <a:lstStyle/>
          <a:p>
            <a:pPr>
              <a:lnSpc>
                <a:spcPct val="113999"/>
              </a:lnSpc>
            </a:pPr>
            <a:r>
              <a:rPr lang="en-US" dirty="0">
                <a:latin typeface="Bell MT"/>
                <a:ea typeface="+mn-lt"/>
                <a:cs typeface="+mn-lt"/>
              </a:rPr>
              <a:t>The original source code from the author has:</a:t>
            </a:r>
            <a:endParaRPr lang="en-US" dirty="0">
              <a:latin typeface="Bell MT"/>
            </a:endParaRPr>
          </a:p>
          <a:p>
            <a:pPr marL="285750" indent="-285750">
              <a:lnSpc>
                <a:spcPct val="113999"/>
              </a:lnSpc>
              <a:buFont typeface="Wingdings" panose="020F0502020204030204" pitchFamily="34" charset="0"/>
              <a:buChar char="Ø"/>
            </a:pPr>
            <a:r>
              <a:rPr lang="en-US" dirty="0">
                <a:latin typeface="Bell MT"/>
                <a:cs typeface="Arial"/>
              </a:rPr>
              <a:t>No instructions regarding data generation</a:t>
            </a:r>
          </a:p>
          <a:p>
            <a:pPr marL="285750" indent="-285750">
              <a:lnSpc>
                <a:spcPct val="113999"/>
              </a:lnSpc>
              <a:buFont typeface="Wingdings" panose="020F0502020204030204" pitchFamily="34" charset="0"/>
              <a:buChar char="Ø"/>
            </a:pPr>
            <a:r>
              <a:rPr lang="en-US" dirty="0">
                <a:latin typeface="Bell MT"/>
                <a:cs typeface="Arial"/>
              </a:rPr>
              <a:t>LOTS of bugs</a:t>
            </a:r>
            <a:endParaRPr lang="en-US" dirty="0"/>
          </a:p>
          <a:p>
            <a:pPr marL="285750" indent="-285750">
              <a:lnSpc>
                <a:spcPct val="113999"/>
              </a:lnSpc>
              <a:buFont typeface="Wingdings" panose="020F0502020204030204" pitchFamily="34" charset="0"/>
              <a:buChar char="Ø"/>
            </a:pPr>
            <a:r>
              <a:rPr lang="en-US" dirty="0">
                <a:latin typeface="Bell MT"/>
                <a:ea typeface="+mn-lt"/>
                <a:cs typeface="+mn-lt"/>
              </a:rPr>
              <a:t>Redundant code</a:t>
            </a:r>
            <a:endParaRPr lang="en-US">
              <a:latin typeface="Bell MT"/>
              <a:cs typeface="Arial"/>
            </a:endParaRPr>
          </a:p>
          <a:p>
            <a:pPr marL="285750" indent="-285750">
              <a:lnSpc>
                <a:spcPct val="113999"/>
              </a:lnSpc>
              <a:buFont typeface="Wingdings" panose="020F0502020204030204" pitchFamily="34" charset="0"/>
              <a:buChar char="Ø"/>
            </a:pPr>
            <a:r>
              <a:rPr lang="en-US" dirty="0">
                <a:latin typeface="Bell MT"/>
                <a:ea typeface="+mn-lt"/>
                <a:cs typeface="+mn-lt"/>
              </a:rPr>
              <a:t>A minimal README.md that is more confusing than if you were to figure out how the code is supposed to work on your own</a:t>
            </a:r>
            <a:endParaRPr lang="en-US">
              <a:latin typeface="Bell MT"/>
              <a:cs typeface="Arial"/>
            </a:endParaRPr>
          </a:p>
          <a:p>
            <a:pPr marL="285750" indent="-285750">
              <a:lnSpc>
                <a:spcPct val="113999"/>
              </a:lnSpc>
              <a:buFont typeface="Wingdings" panose="020F0502020204030204" pitchFamily="34" charset="0"/>
              <a:buChar char="Ø"/>
            </a:pPr>
            <a:r>
              <a:rPr lang="en-US" dirty="0">
                <a:latin typeface="Bell MT"/>
                <a:ea typeface="+mn-lt"/>
                <a:cs typeface="+mn-lt"/>
              </a:rPr>
              <a:t>It uses other repositories for appropriate data generation, but there is no mention of that; you have to figure it out on your own</a:t>
            </a:r>
            <a:endParaRPr lang="en-US">
              <a:latin typeface="Bell MT"/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latin typeface="Bell MT"/>
            </a:endParaRPr>
          </a:p>
          <a:p>
            <a:pPr>
              <a:lnSpc>
                <a:spcPct val="113999"/>
              </a:lnSpc>
            </a:pPr>
            <a:r>
              <a:rPr lang="en-US" dirty="0">
                <a:latin typeface="Bell MT"/>
                <a:ea typeface="+mn-lt"/>
                <a:cs typeface="+mn-lt"/>
              </a:rPr>
              <a:t>At one point in time, I thought it was better to just write the entire code from scratch... But Dr. Cao recommended trying to fix it, and it worked more and more, bit by bit.</a:t>
            </a:r>
            <a:endParaRPr lang="en-US">
              <a:latin typeface="Bell MT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F823D-9694-3520-F08A-99274B03E8C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/>
              <a:t>Page </a:t>
            </a:r>
            <a:fld id="{A52F4D17-1AD6-42D9-B93A-EB002C62F438}" type="slidenum">
              <a:rPr lang="en-US" smtClean="0"/>
              <a:pPr/>
              <a:t>12</a:t>
            </a:fld>
            <a:endParaRPr lang="en-US" noProof="0" dirty="0"/>
          </a:p>
        </p:txBody>
      </p:sp>
      <p:pic>
        <p:nvPicPr>
          <p:cNvPr id="16" name="Picture 1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0F6F7E0-39A5-C41F-19AE-83E7E1D64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160" y="889000"/>
            <a:ext cx="4775264" cy="49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1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CF80-43D9-9D25-5B7D-A419F522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Why use my fork?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5C956-BFA0-F7C7-9B6A-46C33FE4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541C-9C09-4434-A586-9E53E45AD559}" type="datetime1">
              <a:rPr lang="LID4096" noProof="0" smtClean="0"/>
              <a:t>08/13/2025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5AE96-5D08-F2BA-8968-E7AFDEEE9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6431" y="1377957"/>
            <a:ext cx="5848288" cy="4646972"/>
          </a:xfrm>
        </p:spPr>
        <p:txBody>
          <a:bodyPr/>
          <a:lstStyle/>
          <a:p>
            <a:pPr marL="285750" indent="-285750">
              <a:buFont typeface="Wingdings" panose="020F0502020204030204" pitchFamily="34" charset="0"/>
              <a:buChar char="Ø"/>
            </a:pPr>
            <a:r>
              <a:rPr lang="en-US" dirty="0">
                <a:latin typeface="Bell MT"/>
                <a:ea typeface="+mn-lt"/>
                <a:cs typeface="+mn-lt"/>
              </a:rPr>
              <a:t>Clear README.md that transitions from original source code to working code (for </a:t>
            </a:r>
            <a:r>
              <a:rPr lang="en-US" err="1">
                <a:latin typeface="Bell MT"/>
                <a:ea typeface="+mn-lt"/>
                <a:cs typeface="+mn-lt"/>
              </a:rPr>
              <a:t>MorphoMNIST</a:t>
            </a:r>
            <a:r>
              <a:rPr lang="en-US" dirty="0">
                <a:latin typeface="Bell MT"/>
                <a:ea typeface="+mn-lt"/>
                <a:cs typeface="+mn-lt"/>
              </a:rPr>
              <a:t>).</a:t>
            </a:r>
            <a:endParaRPr lang="en-US">
              <a:latin typeface="Bell MT"/>
              <a:cs typeface="Arial"/>
            </a:endParaRPr>
          </a:p>
          <a:p>
            <a:pPr marL="285750" indent="-285750">
              <a:lnSpc>
                <a:spcPct val="113999"/>
              </a:lnSpc>
              <a:buFont typeface="Wingdings" panose="020F0502020204030204" pitchFamily="34" charset="0"/>
              <a:buChar char="Ø"/>
            </a:pPr>
            <a:r>
              <a:rPr lang="en-US" dirty="0">
                <a:latin typeface="Bell MT"/>
                <a:ea typeface="+mn-lt"/>
                <a:cs typeface="+mn-lt"/>
              </a:rPr>
              <a:t>Detailed walkthrough of every step, including data generation, code replacements, and parameter correction.</a:t>
            </a:r>
            <a:endParaRPr lang="en-US">
              <a:latin typeface="Bell MT"/>
              <a:cs typeface="Arial"/>
            </a:endParaRPr>
          </a:p>
          <a:p>
            <a:pPr marL="285750" indent="-285750">
              <a:lnSpc>
                <a:spcPct val="113999"/>
              </a:lnSpc>
              <a:buFont typeface="Wingdings" panose="020F0502020204030204" pitchFamily="34" charset="0"/>
              <a:buChar char="Ø"/>
            </a:pPr>
            <a:r>
              <a:rPr lang="en-US" dirty="0">
                <a:latin typeface="Bell MT"/>
                <a:ea typeface="+mn-lt"/>
                <a:cs typeface="+mn-lt"/>
              </a:rPr>
              <a:t>Except for data generation, if you clone the fork, you have everything already available.</a:t>
            </a:r>
          </a:p>
          <a:p>
            <a:pPr marL="285750" indent="-285750">
              <a:lnSpc>
                <a:spcPct val="113999"/>
              </a:lnSpc>
              <a:buFont typeface="Wingdings" panose="020F0502020204030204" pitchFamily="34" charset="0"/>
              <a:buChar char="Ø"/>
            </a:pPr>
            <a:r>
              <a:rPr lang="en-US" dirty="0">
                <a:latin typeface="Bell MT"/>
                <a:ea typeface="+mn-lt"/>
                <a:cs typeface="+mn-lt"/>
              </a:rPr>
              <a:t>Additional logging statements that are not included in README.md (as they are not crucial but desirable).</a:t>
            </a:r>
          </a:p>
          <a:p>
            <a:pPr marL="285750" indent="-285750">
              <a:lnSpc>
                <a:spcPct val="113999"/>
              </a:lnSpc>
              <a:buFont typeface="Wingdings" panose="020F0502020204030204" pitchFamily="34" charset="0"/>
              <a:buChar char="Ø"/>
            </a:pPr>
            <a:r>
              <a:rPr lang="en-US" dirty="0">
                <a:latin typeface="Bell MT"/>
                <a:ea typeface="+mn-lt"/>
                <a:cs typeface="+mn-lt"/>
              </a:rPr>
              <a:t>A little too long README.md, but it is what it's supposed to be.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A4B5E-853D-2B4C-DE3C-5F09C55189B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/>
              <a:t>Page </a:t>
            </a:r>
            <a:fld id="{A52F4D17-1AD6-42D9-B93A-EB002C62F438}" type="slidenum">
              <a:rPr lang="en-US" smtClean="0"/>
              <a:pPr/>
              <a:t>13</a:t>
            </a:fld>
            <a:endParaRPr lang="en-US" noProof="0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8F2148-C99C-0985-99FF-2E69E7DA4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777" y="503206"/>
            <a:ext cx="5708314" cy="52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6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841E-4D7E-FDD1-2D0E-3971ADA0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Experiments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405C4-044F-41BE-530D-2F6CF92F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7E4C-A7E2-4DC4-946A-8E80E6B259EB}" type="datetime1">
              <a:rPr lang="LID4096" noProof="0" smtClean="0"/>
              <a:t>08/13/2025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16135-2106-6562-30C2-96B41CE9D6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4900254"/>
            <a:ext cx="10958092" cy="868722"/>
          </a:xfrm>
        </p:spPr>
        <p:txBody>
          <a:bodyPr/>
          <a:lstStyle/>
          <a:p>
            <a:pPr>
              <a:lnSpc>
                <a:spcPct val="113999"/>
              </a:lnSpc>
            </a:pPr>
            <a:r>
              <a:rPr lang="en-US" dirty="0">
                <a:latin typeface="Bell MT"/>
                <a:ea typeface="+mn-lt"/>
                <a:cs typeface="+mn-lt"/>
              </a:rPr>
              <a:t>The higher the disentanglement score, the better; the same goes for completeness. However, since we only have thickness and intensity, a score of 0.53 is acceptable.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24146A-A956-F94A-5179-83FC66155A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113999"/>
              </a:lnSpc>
            </a:pPr>
            <a:r>
              <a:rPr lang="en-US" dirty="0">
                <a:cs typeface="Arial"/>
              </a:rPr>
              <a:t>Expectation and metrics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79646-2C17-9793-C59A-3FD6617A40F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/>
              <a:t>Page </a:t>
            </a:r>
            <a:fld id="{A52F4D17-1AD6-42D9-B93A-EB002C62F438}" type="slidenum">
              <a:rPr lang="en-US" smtClean="0"/>
              <a:pPr/>
              <a:t>14</a:t>
            </a:fld>
            <a:endParaRPr lang="en-US" noProof="0" dirty="0"/>
          </a:p>
        </p:txBody>
      </p:sp>
      <p:pic>
        <p:nvPicPr>
          <p:cNvPr id="13" name="Picture 12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0B8B81F6-43A8-F41A-1DAA-77123F855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22" y="2543534"/>
            <a:ext cx="6360723" cy="1562459"/>
          </a:xfrm>
          <a:prstGeom prst="rect">
            <a:avLst/>
          </a:prstGeom>
        </p:spPr>
      </p:pic>
      <p:pic>
        <p:nvPicPr>
          <p:cNvPr id="14" name="Picture 13" descr="A white rectangular sign with black text&#10;&#10;AI-generated content may be incorrect.">
            <a:extLst>
              <a:ext uri="{FF2B5EF4-FFF2-40B4-BE49-F238E27FC236}">
                <a16:creationId xmlns:a16="http://schemas.microsoft.com/office/drawing/2014/main" id="{8DB1861C-3F16-A810-CBA3-806457AF4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455" y="2542635"/>
            <a:ext cx="3678448" cy="156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23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7F6E-2E46-93C8-410E-58240222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Experiment run for...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4F521-7A4A-0B2B-3CFF-2CAE1B20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9C6D-956D-48A4-A686-F262CB70DE5D}" type="datetime1">
              <a:rPr lang="LID4096" noProof="0" smtClean="0"/>
              <a:t>08/13/2025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BFFC98-22DC-57A0-0F79-395EABCB9A4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W = 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C9FCA-2151-64AC-1F3E-74B9193A08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/>
              <a:t>Page </a:t>
            </a:r>
            <a:fld id="{A52F4D17-1AD6-42D9-B93A-EB002C62F438}" type="slidenum">
              <a:rPr lang="en-US" smtClean="0"/>
              <a:pPr/>
              <a:t>15</a:t>
            </a:fld>
            <a:endParaRPr lang="en-US" noProof="0" dirty="0"/>
          </a:p>
        </p:txBody>
      </p:sp>
      <p:pic>
        <p:nvPicPr>
          <p:cNvPr id="10" name="Picture 9" descr="A black and white text with numbers&#10;&#10;AI-generated content may be incorrect.">
            <a:extLst>
              <a:ext uri="{FF2B5EF4-FFF2-40B4-BE49-F238E27FC236}">
                <a16:creationId xmlns:a16="http://schemas.microsoft.com/office/drawing/2014/main" id="{0D2DB0E3-4A02-305D-A33D-2F0440F4C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96" y="1952476"/>
            <a:ext cx="12192000" cy="33884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6FC348-D984-F8BD-EFDC-C5E0C9343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802" y="1262000"/>
            <a:ext cx="5266213" cy="4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59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E8C69-65A0-1ED7-C4FA-FA40F8F23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C5FC-AE94-7ED8-9A42-0F372604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Experiment run for...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D9914-6ECF-4BAF-E043-383830FD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196F-1649-44A2-9FEE-3207361F5CCD}" type="datetime1">
              <a:rPr lang="LID4096" noProof="0" smtClean="0"/>
              <a:t>08/13/2025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9F3386-006B-AFBB-C1F8-788181B603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W = 0.5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3467D-81AF-C2E1-75DE-BF6998C7424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/>
              <a:t>Page </a:t>
            </a:r>
            <a:fld id="{A52F4D17-1AD6-42D9-B93A-EB002C62F438}" type="slidenum">
              <a:rPr lang="en-US" smtClean="0"/>
              <a:pPr/>
              <a:t>16</a:t>
            </a:fld>
            <a:endParaRPr lang="en-US" noProof="0" dirty="0"/>
          </a:p>
        </p:txBody>
      </p:sp>
      <p:pic>
        <p:nvPicPr>
          <p:cNvPr id="5" name="Picture 4" descr="A black and white background with numbers&#10;&#10;AI-generated content may be incorrect.">
            <a:extLst>
              <a:ext uri="{FF2B5EF4-FFF2-40B4-BE49-F238E27FC236}">
                <a16:creationId xmlns:a16="http://schemas.microsoft.com/office/drawing/2014/main" id="{2CA9A58C-DDE3-3A86-82EC-20B0E4EE1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2595"/>
            <a:ext cx="12192000" cy="283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88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18755-C30D-22BA-A184-DD98EEBC9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666E-5EF0-1C19-00A1-DFFD1AD4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Experiment run for...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2D947-D959-481F-FB57-5EE5C207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7C17-EB92-4C5F-87C0-12A09EBDF355}" type="datetime1">
              <a:rPr lang="LID4096" noProof="0" smtClean="0"/>
              <a:t>08/13/2025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80C8A6-4EBC-66C6-0325-A3704E6208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W =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C9FE2-AD1C-8723-2214-4661BB45549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/>
              <a:t>Page </a:t>
            </a:r>
            <a:fld id="{A52F4D17-1AD6-42D9-B93A-EB002C62F438}" type="slidenum">
              <a:rPr lang="en-US" smtClean="0"/>
              <a:pPr/>
              <a:t>17</a:t>
            </a:fld>
            <a:endParaRPr lang="en-US" noProof="0" dirty="0"/>
          </a:p>
        </p:txBody>
      </p:sp>
      <p:pic>
        <p:nvPicPr>
          <p:cNvPr id="4" name="Picture 3" descr="A black and white text&#10;&#10;AI-generated content may be incorrect.">
            <a:extLst>
              <a:ext uri="{FF2B5EF4-FFF2-40B4-BE49-F238E27FC236}">
                <a16:creationId xmlns:a16="http://schemas.microsoft.com/office/drawing/2014/main" id="{1E6629F5-9C18-371B-0069-FC663FDDF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1627"/>
            <a:ext cx="12192000" cy="2874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E2A5B-E966-4C72-A085-55FC5F08C07E}"/>
              </a:ext>
            </a:extLst>
          </p:cNvPr>
          <p:cNvSpPr txBox="1"/>
          <p:nvPr/>
        </p:nvSpPr>
        <p:spPr>
          <a:xfrm>
            <a:off x="1797379" y="5244317"/>
            <a:ext cx="8585171" cy="3881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FF0000"/>
                </a:solidFill>
                <a:latin typeface="Bell MT"/>
                <a:ea typeface="+mn-lt"/>
                <a:cs typeface="+mn-lt"/>
              </a:rPr>
              <a:t>w = 1 results in degeneration as latents exceed the training distribution support!</a:t>
            </a:r>
            <a:endParaRPr lang="en-US" sz="2000">
              <a:latin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2245259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54EC-91D7-2D11-9E91-5937482E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Key observations and conclusion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3D505-5299-1941-75B6-4B769702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00AA-5026-45B8-9ACD-75086F71ED81}" type="datetime1">
              <a:rPr lang="LID4096" noProof="0" smtClean="0"/>
              <a:t>08/13/2025</a:t>
            </a:fld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F3AF6-8196-E878-C73A-E236C10DAA3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/>
              <a:t>Page </a:t>
            </a:r>
            <a:fld id="{A52F4D17-1AD6-42D9-B93A-EB002C62F438}" type="slidenum">
              <a:rPr lang="en-US" smtClean="0"/>
              <a:pPr/>
              <a:t>18</a:t>
            </a:fld>
            <a:endParaRPr lang="en-US" noProof="0" dirty="0"/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BB0CBA3-8260-7664-9828-7B39CC9C4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753" y="1439770"/>
            <a:ext cx="7382494" cy="1811215"/>
          </a:xfrm>
          <a:prstGeom prst="rect">
            <a:avLst/>
          </a:prstGeom>
        </p:spPr>
      </p:pic>
      <p:pic>
        <p:nvPicPr>
          <p:cNvPr id="11" name="Picture 10" descr="A math equation with black text&#10;&#10;AI-generated content may be incorrect.">
            <a:extLst>
              <a:ext uri="{FF2B5EF4-FFF2-40B4-BE49-F238E27FC236}">
                <a16:creationId xmlns:a16="http://schemas.microsoft.com/office/drawing/2014/main" id="{4FCF5AA9-6F93-DEF8-E507-CFD39591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754" y="3667298"/>
            <a:ext cx="7333013" cy="206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3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6619C-3393-4C40-A047-6B587362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3999"/>
              </a:lnSpc>
            </a:pPr>
            <a:r>
              <a:rPr lang="en-US" b="0" dirty="0"/>
              <a:t>Structural Causal Models and Diffusion Models</a:t>
            </a:r>
            <a:endParaRPr lang="en-US" b="0">
              <a:cs typeface="Arial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8513E1D-3637-42BF-9008-6BCCB1FC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3999"/>
              </a:lnSpc>
              <a:buNone/>
            </a:pPr>
            <a:r>
              <a:rPr lang="en-US" dirty="0">
                <a:latin typeface="Bell MT"/>
              </a:rPr>
              <a:t>Why Combine Structural Causal Models and Diffusion Models?</a:t>
            </a:r>
          </a:p>
          <a:p>
            <a:pPr>
              <a:lnSpc>
                <a:spcPct val="113999"/>
              </a:lnSpc>
              <a:buFont typeface="Wingdings"/>
              <a:buChar char="Ø"/>
            </a:pPr>
            <a:r>
              <a:rPr lang="en-US" b="1" dirty="0">
                <a:latin typeface="Bell MT"/>
                <a:ea typeface="+mn-lt"/>
                <a:cs typeface="+mn-lt"/>
              </a:rPr>
              <a:t>Interpretability:</a:t>
            </a:r>
            <a:r>
              <a:rPr lang="en-US" dirty="0">
                <a:latin typeface="Bell MT"/>
                <a:ea typeface="+mn-lt"/>
                <a:cs typeface="+mn-lt"/>
              </a:rPr>
              <a:t> Integrating structural causal models (SCMs) with diffusion models aligns generative factors with meaningful</a:t>
            </a:r>
            <a:r>
              <a:rPr lang="en-US" noProof="0" dirty="0">
                <a:latin typeface="Bell MT"/>
                <a:ea typeface="+mn-lt"/>
                <a:cs typeface="+mn-lt"/>
              </a:rPr>
              <a:t>, </a:t>
            </a:r>
            <a:r>
              <a:rPr lang="en-US" dirty="0">
                <a:latin typeface="Bell MT"/>
                <a:ea typeface="+mn-lt"/>
                <a:cs typeface="+mn-lt"/>
              </a:rPr>
              <a:t>causal variables</a:t>
            </a:r>
            <a:r>
              <a:rPr lang="en-US" noProof="0" dirty="0">
                <a:latin typeface="Bell MT"/>
                <a:ea typeface="+mn-lt"/>
                <a:cs typeface="+mn-lt"/>
              </a:rPr>
              <a:t>, </a:t>
            </a:r>
            <a:r>
              <a:rPr lang="en-US" dirty="0">
                <a:latin typeface="Bell MT"/>
                <a:ea typeface="+mn-lt"/>
                <a:cs typeface="+mn-lt"/>
              </a:rPr>
              <a:t>making model behavior more transparent and controllable. This is vital in domains like physics</a:t>
            </a:r>
            <a:r>
              <a:rPr lang="en-US" noProof="0" dirty="0">
                <a:latin typeface="Bell MT"/>
                <a:ea typeface="+mn-lt"/>
                <a:cs typeface="+mn-lt"/>
              </a:rPr>
              <a:t>, </a:t>
            </a:r>
            <a:r>
              <a:rPr lang="en-US" dirty="0">
                <a:latin typeface="Bell MT"/>
                <a:ea typeface="+mn-lt"/>
                <a:cs typeface="+mn-lt"/>
              </a:rPr>
              <a:t>where understanding the effect of each variable is crucial</a:t>
            </a:r>
            <a:r>
              <a:rPr lang="en-US" noProof="0" dirty="0">
                <a:latin typeface="Bell MT"/>
                <a:ea typeface="+mn-lt"/>
                <a:cs typeface="+mn-lt"/>
              </a:rPr>
              <a:t>.</a:t>
            </a:r>
            <a:endParaRPr lang="en-US" dirty="0">
              <a:latin typeface="Bell MT"/>
              <a:ea typeface="+mn-lt"/>
              <a:cs typeface="+mn-lt"/>
            </a:endParaRPr>
          </a:p>
          <a:p>
            <a:pPr>
              <a:lnSpc>
                <a:spcPct val="113999"/>
              </a:lnSpc>
              <a:buFont typeface="Wingdings"/>
              <a:buChar char="Ø"/>
            </a:pPr>
            <a:r>
              <a:rPr lang="en-US" b="1" dirty="0">
                <a:latin typeface="Bell MT"/>
                <a:ea typeface="+mn-lt"/>
                <a:cs typeface="+mn-lt"/>
              </a:rPr>
              <a:t>Interventions with Limited Data:</a:t>
            </a:r>
            <a:r>
              <a:rPr lang="en-US" dirty="0">
                <a:latin typeface="Bell MT"/>
                <a:ea typeface="+mn-lt"/>
                <a:cs typeface="+mn-lt"/>
              </a:rPr>
              <a:t> SCMs enable explicit interventions, allowing users to generate and analyze counterfactual scenarios</a:t>
            </a:r>
            <a:r>
              <a:rPr lang="en-US" noProof="0" dirty="0">
                <a:latin typeface="Bell MT"/>
                <a:ea typeface="+mn-lt"/>
                <a:cs typeface="+mn-lt"/>
              </a:rPr>
              <a:t>.</a:t>
            </a:r>
            <a:r>
              <a:rPr lang="en-US" dirty="0">
                <a:latin typeface="Bell MT"/>
                <a:ea typeface="+mn-lt"/>
                <a:cs typeface="+mn-lt"/>
              </a:rPr>
              <a:t> In fields with scarce data, such as experimental sciences, this means researchers can simulate the impact of changes or rare events</a:t>
            </a:r>
            <a:r>
              <a:rPr lang="en-US" noProof="0" dirty="0">
                <a:latin typeface="Bell MT"/>
                <a:ea typeface="+mn-lt"/>
                <a:cs typeface="+mn-lt"/>
              </a:rPr>
              <a:t>, </a:t>
            </a:r>
            <a:r>
              <a:rPr lang="en-US" dirty="0">
                <a:latin typeface="Bell MT"/>
                <a:ea typeface="+mn-lt"/>
                <a:cs typeface="+mn-lt"/>
              </a:rPr>
              <a:t>improving robustness and insight even when real-world data is limited</a:t>
            </a:r>
            <a:r>
              <a:rPr lang="en-US" noProof="0" dirty="0">
                <a:latin typeface="Bell MT"/>
                <a:ea typeface="+mn-lt"/>
                <a:cs typeface="+mn-lt"/>
              </a:rPr>
              <a:t>.</a:t>
            </a:r>
            <a:endParaRPr lang="en-US" dirty="0">
              <a:latin typeface="Bell MT"/>
              <a:ea typeface="+mn-lt"/>
              <a:cs typeface="+mn-lt"/>
            </a:endParaRPr>
          </a:p>
          <a:p>
            <a:pPr marL="0" indent="0">
              <a:lnSpc>
                <a:spcPct val="113999"/>
              </a:lnSpc>
              <a:buNone/>
            </a:pPr>
            <a:endParaRPr lang="en-US" dirty="0">
              <a:latin typeface="Bell MT"/>
              <a:cs typeface="Arial"/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CC45F7D-E3E4-4EF0-9BD2-EAD57B3FDC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lnSpc>
                <a:spcPct val="113999"/>
              </a:lnSpc>
            </a:pPr>
            <a:r>
              <a:rPr lang="en-US" dirty="0">
                <a:cs typeface="Arial"/>
              </a:rPr>
              <a:t>Unlikely Alliance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BBE13A-652D-45D5-B3D8-82A75A19F72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1CC9D31-D7F7-4448-90C0-017A571B2874}" type="datetime1">
              <a:rPr lang="LID4096" noProof="0" smtClean="0"/>
              <a:t>08/13/2025</a:t>
            </a:fld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C516BF-C995-4C15-B38E-5F4B775E16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A52F4D17-1AD6-42D9-B93A-EB002C62F438}" type="slidenum">
              <a:rPr lang="en-US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338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6619C-3393-4C40-A047-6B587362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Causal Models</a:t>
            </a:r>
            <a:endParaRPr lang="en-US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CC45F7D-E3E4-4EF0-9BD2-EAD57B3FDC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SCMs for short</a:t>
            </a:r>
            <a:endParaRPr lang="en-US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2D5A37-1728-41D4-8894-3EA4C523D5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81B6D7-7C99-4CC9-8D78-538BFF507D8E}" type="datetime1">
              <a:rPr lang="LID4096" noProof="0" smtClean="0"/>
              <a:t>08/13/2025</a:t>
            </a:fld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D38EBB-D369-4CDF-B688-B980DAF8B9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A52F4D17-1AD6-42D9-B93A-EB002C62F438}" type="slidenum">
              <a:rPr lang="en-US" smtClean="0"/>
              <a:pPr/>
              <a:t>3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52629-E032-8704-4B58-14E8F2868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13999"/>
              </a:lnSpc>
              <a:buFont typeface="Wingdings" panose="020F0502020204030204" pitchFamily="34" charset="0"/>
              <a:buChar char="Ø"/>
            </a:pPr>
            <a:r>
              <a:rPr lang="en-US" dirty="0">
                <a:latin typeface="Bell MT"/>
                <a:cs typeface="Arial"/>
              </a:rPr>
              <a:t>Traditional machine learning models often identify correlations between variables, but they do not inherently provide insights into whether one variable causes change in another.</a:t>
            </a:r>
            <a:r>
              <a:rPr lang="en-US" dirty="0">
                <a:latin typeface="Bell MT"/>
                <a:ea typeface="+mn-lt"/>
                <a:cs typeface="+mn-lt"/>
              </a:rPr>
              <a:t> </a:t>
            </a:r>
            <a:endParaRPr lang="en-US">
              <a:latin typeface="Bell MT"/>
              <a:cs typeface="Arial"/>
            </a:endParaRPr>
          </a:p>
          <a:p>
            <a:pPr marL="285750" indent="-285750">
              <a:lnSpc>
                <a:spcPct val="113999"/>
              </a:lnSpc>
              <a:buFont typeface="Wingdings" panose="020F0502020204030204" pitchFamily="34" charset="0"/>
              <a:buChar char="Ø"/>
            </a:pPr>
            <a:r>
              <a:rPr lang="en-US" dirty="0">
                <a:latin typeface="Bell MT"/>
                <a:ea typeface="+mn-lt"/>
                <a:cs typeface="+mn-lt"/>
              </a:rPr>
              <a:t>By representing the variables involved within a directed acyclic graph (DAG), one can identify potential confounders and assess the direct effects of the medication on recovery. </a:t>
            </a:r>
          </a:p>
          <a:p>
            <a:pPr marL="285750" indent="-285750">
              <a:lnSpc>
                <a:spcPct val="113999"/>
              </a:lnSpc>
              <a:buFont typeface="Wingdings" panose="020F0502020204030204" pitchFamily="34" charset="0"/>
              <a:buChar char="Ø"/>
            </a:pPr>
            <a:r>
              <a:rPr lang="en-US" dirty="0">
                <a:latin typeface="Bell MT"/>
                <a:ea typeface="+mn-lt"/>
                <a:cs typeface="+mn-lt"/>
              </a:rPr>
              <a:t>That is exactly what SCMs do.</a:t>
            </a:r>
          </a:p>
          <a:p>
            <a:pPr marL="285750" indent="-285750">
              <a:lnSpc>
                <a:spcPct val="113999"/>
              </a:lnSpc>
              <a:buFont typeface="Wingdings" panose="020F0502020204030204" pitchFamily="34" charset="0"/>
              <a:buChar char="Ø"/>
            </a:pPr>
            <a:r>
              <a:rPr lang="en-US" dirty="0">
                <a:latin typeface="Bell MT"/>
                <a:ea typeface="+mn-lt"/>
                <a:cs typeface="+mn-lt"/>
              </a:rPr>
              <a:t>SCMs enable the analysis of counterfactual scenarios, which can answer questions of the form "What would have happened if...?".</a:t>
            </a:r>
            <a:endParaRPr lang="en-US">
              <a:latin typeface="Bell MT"/>
              <a:cs typeface="Arial"/>
            </a:endParaRPr>
          </a:p>
        </p:txBody>
      </p:sp>
      <p:pic>
        <p:nvPicPr>
          <p:cNvPr id="9" name="Picture 8" descr="Yongduo Sui et al.&#10;Deconfounded Training for Graph Neural Networks&#10;December 2021">
            <a:extLst>
              <a:ext uri="{FF2B5EF4-FFF2-40B4-BE49-F238E27FC236}">
                <a16:creationId xmlns:a16="http://schemas.microsoft.com/office/drawing/2014/main" id="{6CA7485F-C62F-3001-79C0-9C576F9A23B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703" y="3725141"/>
            <a:ext cx="5523632" cy="21232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340542-9593-E1D8-0E1B-AF519A0CB87C}"/>
              </a:ext>
            </a:extLst>
          </p:cNvPr>
          <p:cNvSpPr txBox="1"/>
          <p:nvPr/>
        </p:nvSpPr>
        <p:spPr>
          <a:xfrm>
            <a:off x="4114800" y="5846618"/>
            <a:ext cx="567655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err="1">
                <a:ea typeface="+mn-lt"/>
                <a:cs typeface="+mn-lt"/>
              </a:rPr>
              <a:t>Yongduo</a:t>
            </a:r>
            <a:r>
              <a:rPr lang="en-US" sz="1100" dirty="0">
                <a:ea typeface="+mn-lt"/>
                <a:cs typeface="+mn-lt"/>
              </a:rPr>
              <a:t> Sui et al. </a:t>
            </a:r>
            <a:r>
              <a:rPr lang="en-US" sz="1100" i="1" dirty="0" err="1">
                <a:ea typeface="+mn-lt"/>
                <a:cs typeface="+mn-lt"/>
              </a:rPr>
              <a:t>Deconfounded</a:t>
            </a:r>
            <a:r>
              <a:rPr lang="en-US" sz="1100" i="1" dirty="0">
                <a:ea typeface="+mn-lt"/>
                <a:cs typeface="+mn-lt"/>
              </a:rPr>
              <a:t> Training for Graph Neural Networks</a:t>
            </a:r>
            <a:r>
              <a:rPr lang="en-US" sz="1100" dirty="0">
                <a:ea typeface="+mn-lt"/>
                <a:cs typeface="+mn-lt"/>
              </a:rPr>
              <a:t>. December 2021.</a:t>
            </a:r>
            <a:endParaRPr lang="en-US" sz="11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698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34428-EF86-B9DC-18F2-15663B851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44E9F-14F6-6C96-B1D0-12A2AFD40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9050" cy="1124780"/>
          </a:xfrm>
        </p:spPr>
        <p:txBody>
          <a:bodyPr/>
          <a:lstStyle/>
          <a:p>
            <a:pPr>
              <a:lnSpc>
                <a:spcPct val="113999"/>
              </a:lnSpc>
            </a:pP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causal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en-US" dirty="0" err="1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2418E2-DBA3-94C2-75E4-E09CE9DC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76105" y="6381328"/>
            <a:ext cx="1600508" cy="221109"/>
          </a:xfrm>
        </p:spPr>
        <p:txBody>
          <a:bodyPr/>
          <a:lstStyle/>
          <a:p>
            <a:fld id="{AD00D834-B68A-4B81-9095-E74E038B7332}" type="datetime1">
              <a:rPr lang="LID4096" smtClean="0"/>
              <a:t>08/13/2025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CDEFD7-02E7-ADE7-6A66-4DCB09FC4D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818290" y="6381328"/>
            <a:ext cx="720000" cy="2211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Page 4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545B46-2294-1C14-FFA6-F0CE7C0A7B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774" y="938786"/>
            <a:ext cx="11449049" cy="336813"/>
          </a:xfrm>
        </p:spPr>
        <p:txBody>
          <a:bodyPr/>
          <a:lstStyle/>
          <a:p>
            <a:pPr>
              <a:lnSpc>
                <a:spcPct val="113999"/>
              </a:lnSpc>
            </a:pPr>
            <a:r>
              <a:rPr lang="de-DE" dirty="0" err="1">
                <a:cs typeface="Arial"/>
              </a:rPr>
              <a:t>Buildup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to</a:t>
            </a:r>
            <a:r>
              <a:rPr lang="de-DE" dirty="0">
                <a:cs typeface="Arial"/>
              </a:rPr>
              <a:t> SCMs</a:t>
            </a:r>
            <a:endParaRPr lang="en-US" dirty="0"/>
          </a:p>
        </p:txBody>
      </p:sp>
      <p:pic>
        <p:nvPicPr>
          <p:cNvPr id="7" name="Picture 6" descr="A screenshot of a math problem&#10;&#10;AI-generated content may be incorrect.">
            <a:extLst>
              <a:ext uri="{FF2B5EF4-FFF2-40B4-BE49-F238E27FC236}">
                <a16:creationId xmlns:a16="http://schemas.microsoft.com/office/drawing/2014/main" id="{B4D0E09D-FFA5-9F0B-81AD-80608349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277" y="997527"/>
            <a:ext cx="5107719" cy="4869873"/>
          </a:xfrm>
          <a:prstGeom prst="rect">
            <a:avLst/>
          </a:prstGeom>
        </p:spPr>
      </p:pic>
      <p:pic>
        <p:nvPicPr>
          <p:cNvPr id="9" name="Picture 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9B324913-D325-4396-EE27-2415BD517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34" y="1985530"/>
            <a:ext cx="4296642" cy="145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6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FA130-835E-F05A-8BCB-53E058056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C7EE6-B932-18A4-242D-887252EB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9050" cy="1124780"/>
          </a:xfrm>
        </p:spPr>
        <p:txBody>
          <a:bodyPr/>
          <a:lstStyle/>
          <a:p>
            <a:pPr>
              <a:lnSpc>
                <a:spcPct val="113999"/>
              </a:lnSpc>
            </a:pP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causal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en-US" dirty="0" err="1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4A2253D-032C-57D3-455E-504D5402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76105" y="6381328"/>
            <a:ext cx="1600508" cy="221109"/>
          </a:xfrm>
        </p:spPr>
        <p:txBody>
          <a:bodyPr/>
          <a:lstStyle/>
          <a:p>
            <a:fld id="{7B4770D8-1007-4F12-81C3-D1E86BBC953E}" type="datetime1">
              <a:rPr lang="LID4096" smtClean="0"/>
              <a:t>08/13/2025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6283F7-E3E3-4C93-200A-B80F4A4B0E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818290" y="6381328"/>
            <a:ext cx="720000" cy="2211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Page 5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46D830-917C-22D9-A3D3-7CF9A644A4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774" y="938786"/>
            <a:ext cx="11449049" cy="336813"/>
          </a:xfrm>
        </p:spPr>
        <p:txBody>
          <a:bodyPr/>
          <a:lstStyle/>
          <a:p>
            <a:pPr>
              <a:lnSpc>
                <a:spcPct val="113999"/>
              </a:lnSpc>
            </a:pPr>
            <a:r>
              <a:rPr lang="de-DE" dirty="0">
                <a:cs typeface="Arial"/>
              </a:rPr>
              <a:t>Formal </a:t>
            </a:r>
            <a:r>
              <a:rPr lang="de-DE" dirty="0" err="1">
                <a:cs typeface="Arial"/>
              </a:rPr>
              <a:t>definition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of</a:t>
            </a:r>
            <a:r>
              <a:rPr lang="de-DE" dirty="0">
                <a:cs typeface="Arial"/>
              </a:rPr>
              <a:t> SCMs and </a:t>
            </a:r>
            <a:r>
              <a:rPr lang="de-DE" dirty="0" err="1">
                <a:cs typeface="Arial"/>
              </a:rPr>
              <a:t>interventions</a:t>
            </a:r>
            <a:endParaRPr lang="en-US" dirty="0" err="1"/>
          </a:p>
        </p:txBody>
      </p:sp>
      <p:pic>
        <p:nvPicPr>
          <p:cNvPr id="8" name="Picture 7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40A0AE4A-EDD5-463E-A57D-249AF6CD9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9" y="1277196"/>
            <a:ext cx="5158771" cy="2210250"/>
          </a:xfrm>
          <a:prstGeom prst="rect">
            <a:avLst/>
          </a:prstGeom>
        </p:spPr>
      </p:pic>
      <p:pic>
        <p:nvPicPr>
          <p:cNvPr id="11" name="Picture 10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B49164AC-322A-C02F-02DF-39D9A5DDD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584" y="1274506"/>
            <a:ext cx="5620016" cy="2208720"/>
          </a:xfrm>
          <a:prstGeom prst="rect">
            <a:avLst/>
          </a:prstGeom>
        </p:spPr>
      </p:pic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C592525A-6AA3-66A1-3407-8CABBC460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412" y="4005695"/>
            <a:ext cx="2249055" cy="1732973"/>
          </a:xfrm>
          <a:prstGeom prst="rect">
            <a:avLst/>
          </a:prstGeom>
        </p:spPr>
      </p:pic>
      <p:pic>
        <p:nvPicPr>
          <p:cNvPr id="13" name="Picture 12" descr="A group of black letters&#10;&#10;AI-generated content may be incorrect.">
            <a:extLst>
              <a:ext uri="{FF2B5EF4-FFF2-40B4-BE49-F238E27FC236}">
                <a16:creationId xmlns:a16="http://schemas.microsoft.com/office/drawing/2014/main" id="{2B41B606-0747-845F-7209-A743D6356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43" y="4008664"/>
            <a:ext cx="2394857" cy="1834244"/>
          </a:xfrm>
          <a:prstGeom prst="rect">
            <a:avLst/>
          </a:prstGeom>
        </p:spPr>
      </p:pic>
      <p:pic>
        <p:nvPicPr>
          <p:cNvPr id="14" name="Picture 13" descr="A diagram of a network&#10;&#10;AI-generated content may be incorrect.">
            <a:extLst>
              <a:ext uri="{FF2B5EF4-FFF2-40B4-BE49-F238E27FC236}">
                <a16:creationId xmlns:a16="http://schemas.microsoft.com/office/drawing/2014/main" id="{76DD32F5-D9D0-C685-D5D9-D5314B691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8343" y="3811361"/>
            <a:ext cx="2797629" cy="1924052"/>
          </a:xfrm>
          <a:prstGeom prst="rect">
            <a:avLst/>
          </a:prstGeom>
        </p:spPr>
      </p:pic>
      <p:pic>
        <p:nvPicPr>
          <p:cNvPr id="15" name="Picture 14" descr="A black text with a white background&#10;&#10;AI-generated content may be incorrect.">
            <a:extLst>
              <a:ext uri="{FF2B5EF4-FFF2-40B4-BE49-F238E27FC236}">
                <a16:creationId xmlns:a16="http://schemas.microsoft.com/office/drawing/2014/main" id="{38F4A004-AC71-B6DA-38E4-6D9CB0F4DF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1956" y="4467225"/>
            <a:ext cx="1378405" cy="536123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9DD63F26-4436-4E11-A777-81F6B5D72E17}"/>
              </a:ext>
            </a:extLst>
          </p:cNvPr>
          <p:cNvSpPr/>
          <p:nvPr/>
        </p:nvSpPr>
        <p:spPr>
          <a:xfrm>
            <a:off x="5029853" y="4536513"/>
            <a:ext cx="978408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155917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70D89-23A7-4699-76FF-DC1C91C55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C734D-3A41-848B-1CC2-CF232BF9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9050" cy="1124780"/>
          </a:xfrm>
        </p:spPr>
        <p:txBody>
          <a:bodyPr/>
          <a:lstStyle/>
          <a:p>
            <a:pPr>
              <a:lnSpc>
                <a:spcPct val="113999"/>
              </a:lnSpc>
            </a:pPr>
            <a:r>
              <a:rPr lang="de-DE" dirty="0"/>
              <a:t>Diffusion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4FCCCC-775F-B174-DFDE-8A32077C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76105" y="6381328"/>
            <a:ext cx="1600508" cy="221109"/>
          </a:xfrm>
        </p:spPr>
        <p:txBody>
          <a:bodyPr/>
          <a:lstStyle/>
          <a:p>
            <a:fld id="{3941E903-5062-4576-8D68-5229C4896162}" type="datetime1">
              <a:rPr lang="LID4096" smtClean="0"/>
              <a:t>08/13/2025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DF14FA-5419-F5A1-E41B-0179B63C1A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818290" y="6381328"/>
            <a:ext cx="720000" cy="2211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Page </a:t>
            </a:r>
            <a:fld id="{A52F4D17-1AD6-42D9-B93A-EB002C62F438}" type="slidenum">
              <a:rPr lang="de-DE" dirty="0" smtClean="0"/>
              <a:pPr/>
              <a:t>6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D3B5F8-3D37-40FD-9AB5-8D5F315711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774" y="938786"/>
            <a:ext cx="11449049" cy="336813"/>
          </a:xfrm>
        </p:spPr>
        <p:txBody>
          <a:bodyPr/>
          <a:lstStyle/>
          <a:p>
            <a:pPr>
              <a:lnSpc>
                <a:spcPct val="113999"/>
              </a:lnSpc>
            </a:pPr>
            <a:r>
              <a:rPr lang="de-DE" err="1">
                <a:cs typeface="Arial"/>
              </a:rPr>
              <a:t>Powering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most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of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today's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image</a:t>
            </a:r>
            <a:r>
              <a:rPr lang="de-DE">
                <a:cs typeface="Arial"/>
              </a:rPr>
              <a:t> generation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DF6BD-EF89-D145-68D1-763BDD86142A}"/>
              </a:ext>
            </a:extLst>
          </p:cNvPr>
          <p:cNvSpPr txBox="1"/>
          <p:nvPr/>
        </p:nvSpPr>
        <p:spPr>
          <a:xfrm>
            <a:off x="291060" y="1448594"/>
            <a:ext cx="1166061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en-US" sz="1600" dirty="0">
                <a:latin typeface="Bell MT"/>
                <a:ea typeface="+mn-lt"/>
                <a:cs typeface="+mn-lt"/>
              </a:rPr>
              <a:t>Construct a chain of transformations instead of the single-step process used in the Variational Autoencoder (VAE). Analogous to the encoder and decoder architecture of VAEs, diffusion models involve forward and reverse processes(q and p, respectively). </a:t>
            </a:r>
          </a:p>
          <a:p>
            <a:pPr marL="171450" indent="-171450">
              <a:buFont typeface="Wingdings"/>
              <a:buChar char="Ø"/>
            </a:pPr>
            <a:r>
              <a:rPr lang="en-US" sz="1600" dirty="0">
                <a:latin typeface="Bell MT"/>
                <a:ea typeface="+mn-lt"/>
                <a:cs typeface="+mn-lt"/>
              </a:rPr>
              <a:t>Instead of relying on a single encoder to map data to a latent space and a single decoder to reconstruct the data, diffusion models use a sequence of T+1 steps, where each step incrementally adds or removes noise. </a:t>
            </a:r>
          </a:p>
          <a:p>
            <a:pPr marL="171450" indent="-171450">
              <a:buFont typeface="Wingdings"/>
              <a:buChar char="Ø"/>
            </a:pPr>
            <a:r>
              <a:rPr lang="en-US" sz="1600" dirty="0">
                <a:latin typeface="Bell MT"/>
                <a:ea typeface="+mn-lt"/>
                <a:cs typeface="+mn-lt"/>
              </a:rPr>
              <a:t>At each step, the transition distribution depends only on the immediate previous state, allowing the overall generation process to be decomposed into many simpler sub-tasks.</a:t>
            </a:r>
            <a:endParaRPr lang="en-US" sz="1600">
              <a:latin typeface="Bell MT"/>
              <a:cs typeface="Arial"/>
            </a:endParaRPr>
          </a:p>
        </p:txBody>
      </p:sp>
      <p:pic>
        <p:nvPicPr>
          <p:cNvPr id="9" name="Picture 8" descr="Ho et al. Denoising Diffusion Probabilistic Models, 2020.">
            <a:extLst>
              <a:ext uri="{FF2B5EF4-FFF2-40B4-BE49-F238E27FC236}">
                <a16:creationId xmlns:a16="http://schemas.microsoft.com/office/drawing/2014/main" id="{2AD02B4C-BD95-BA8E-0641-3C5F24AC0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54" y="3647271"/>
            <a:ext cx="10203873" cy="17109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775150-C44F-A56F-8B01-746E5F92AF51}"/>
              </a:ext>
            </a:extLst>
          </p:cNvPr>
          <p:cNvSpPr txBox="1"/>
          <p:nvPr/>
        </p:nvSpPr>
        <p:spPr>
          <a:xfrm>
            <a:off x="4107872" y="5354781"/>
            <a:ext cx="3690434" cy="2531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</a:pPr>
            <a:r>
              <a:rPr lang="en-US" sz="1100" dirty="0">
                <a:ea typeface="+mn-lt"/>
                <a:cs typeface="+mn-lt"/>
              </a:rPr>
              <a:t>Ho et al. </a:t>
            </a:r>
            <a:r>
              <a:rPr lang="en-US" sz="1100" i="1" dirty="0">
                <a:ea typeface="+mn-lt"/>
                <a:cs typeface="+mn-lt"/>
              </a:rPr>
              <a:t>Denoising Diffusion Probabilistic Models</a:t>
            </a:r>
            <a:r>
              <a:rPr lang="en-US" sz="1100" dirty="0">
                <a:ea typeface="+mn-lt"/>
                <a:cs typeface="+mn-lt"/>
              </a:rPr>
              <a:t>, 2020.</a:t>
            </a:r>
            <a:endParaRPr lang="en-US" sz="11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71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F788-02AA-C435-6A0C-60067163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DENOISING DIFFUSION PROBABILISTIC MODELS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5C3EB-516B-1A5D-9646-ECAE8EE3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F9FD-9DD7-4902-8C2D-F2071151D983}" type="datetime1">
              <a:rPr lang="LID4096" noProof="0" smtClean="0"/>
              <a:t>08/13/2025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2D61E-2A69-E88F-E6EC-E24BA23936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774" y="938786"/>
            <a:ext cx="11449049" cy="397568"/>
          </a:xfrm>
        </p:spPr>
        <p:txBody>
          <a:bodyPr/>
          <a:lstStyle/>
          <a:p>
            <a:pPr>
              <a:lnSpc>
                <a:spcPct val="113999"/>
              </a:lnSpc>
            </a:pPr>
            <a:r>
              <a:rPr lang="en-US">
                <a:cs typeface="Arial"/>
              </a:rPr>
              <a:t>DDPMs for short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A7ACE-F81B-519E-96D8-19A482F0343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A52F4D17-1AD6-42D9-B93A-EB002C62F438}" type="slidenum">
              <a:rPr lang="en-US" smtClean="0"/>
              <a:pPr/>
              <a:t>7</a:t>
            </a:fld>
            <a:endParaRPr lang="en-US" noProof="0" dirty="0"/>
          </a:p>
        </p:txBody>
      </p:sp>
      <p:pic>
        <p:nvPicPr>
          <p:cNvPr id="8" name="Picture 7" descr="A white background with black text and symbols&#10;&#10;AI-generated content may be incorrect.">
            <a:extLst>
              <a:ext uri="{FF2B5EF4-FFF2-40B4-BE49-F238E27FC236}">
                <a16:creationId xmlns:a16="http://schemas.microsoft.com/office/drawing/2014/main" id="{890A5188-62AD-A73B-8D5D-F392656D4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957" y="1448205"/>
            <a:ext cx="6585744" cy="21296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782202-EAB4-9A30-12E4-7C57F9407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066" y="3790051"/>
            <a:ext cx="7545818" cy="185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0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831A-A6E1-E184-2F63-FFFD7DAD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Denoising Diffusion Implicit models 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7E418-2E67-70A3-C02A-86365F30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3260-0661-4D14-BC57-E5955C33A043}" type="datetime1">
              <a:rPr lang="LID4096" noProof="0" smtClean="0"/>
              <a:t>08/13/2025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F728F-5E6F-9AEE-3E3A-008B593C27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774" y="938786"/>
            <a:ext cx="11449049" cy="360093"/>
          </a:xfrm>
        </p:spPr>
        <p:txBody>
          <a:bodyPr/>
          <a:lstStyle/>
          <a:p>
            <a:pPr>
              <a:lnSpc>
                <a:spcPct val="113999"/>
              </a:lnSpc>
            </a:pPr>
            <a:r>
              <a:rPr lang="en-US" dirty="0">
                <a:cs typeface="Arial"/>
              </a:rPr>
              <a:t>An improvement over DDPM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901CE-6765-7449-A94A-B8B5F03A6D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A52F4D17-1AD6-42D9-B93A-EB002C62F438}" type="slidenum">
              <a:rPr lang="en-US" smtClean="0"/>
              <a:pPr/>
              <a:t>8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BF966-F659-313C-8300-5DCF6005F0E9}"/>
              </a:ext>
            </a:extLst>
          </p:cNvPr>
          <p:cNvSpPr txBox="1"/>
          <p:nvPr/>
        </p:nvSpPr>
        <p:spPr>
          <a:xfrm>
            <a:off x="214859" y="1445302"/>
            <a:ext cx="10467722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en-US" sz="1100" dirty="0">
                <a:latin typeface="Bell MT"/>
              </a:rPr>
              <a:t>A key drawback of DDPMs is their reliance on many iterations to generate high-fidelity samples.</a:t>
            </a:r>
            <a:endParaRPr lang="en-US">
              <a:latin typeface="Bell MT"/>
            </a:endParaRPr>
          </a:p>
          <a:p>
            <a:pPr marL="171450" indent="-171450">
              <a:buFont typeface="Wingdings"/>
              <a:buChar char="Ø"/>
            </a:pPr>
            <a:r>
              <a:rPr lang="en-US" sz="1100" dirty="0">
                <a:latin typeface="Bell MT"/>
              </a:rPr>
              <a:t>As noted by Song et al. </a:t>
            </a:r>
            <a:r>
              <a:rPr lang="en-US" sz="1100" i="1" dirty="0">
                <a:latin typeface="Bell MT"/>
                <a:ea typeface="+mn-lt"/>
                <a:cs typeface="+mn-lt"/>
              </a:rPr>
              <a:t>Denoising diffusion implicit models</a:t>
            </a:r>
            <a:r>
              <a:rPr lang="en-US" sz="1100" dirty="0">
                <a:latin typeface="Bell MT"/>
                <a:ea typeface="+mn-lt"/>
                <a:cs typeface="+mn-lt"/>
              </a:rPr>
              <a:t> (International Conference on Learning Representations (ICLR), 2023</a:t>
            </a:r>
            <a:r>
              <a:rPr lang="en-US" sz="1100" dirty="0">
                <a:latin typeface="Bell MT"/>
              </a:rPr>
              <a:t>), a DDPM would take more than 1,000 hours to generate 50K 256 x256 images on a standard GPU. </a:t>
            </a:r>
            <a:endParaRPr lang="en-US" sz="1100">
              <a:latin typeface="Bell MT"/>
              <a:cs typeface="Arial"/>
            </a:endParaRPr>
          </a:p>
          <a:p>
            <a:pPr marL="171450" indent="-171450">
              <a:buFont typeface="Wingdings"/>
              <a:buChar char="Ø"/>
            </a:pPr>
            <a:r>
              <a:rPr lang="en-US" sz="1100" dirty="0">
                <a:latin typeface="Bell MT"/>
              </a:rPr>
              <a:t>This inefficiency arises because the reverse diffusion process requires iterative denoising. </a:t>
            </a:r>
            <a:endParaRPr lang="en-US" sz="1100">
              <a:latin typeface="Bell MT"/>
              <a:cs typeface="Arial"/>
            </a:endParaRPr>
          </a:p>
          <a:p>
            <a:pPr marL="171450" indent="-171450">
              <a:buFont typeface="Wingdings"/>
              <a:buChar char="Ø"/>
            </a:pPr>
            <a:r>
              <a:rPr lang="en-US" sz="1100" dirty="0">
                <a:latin typeface="Bell MT"/>
              </a:rPr>
              <a:t>If the process intrinsically needs many steps to converge, generation will inherently be slow. Therefore, to accelerate computation, it is necessary to reduce the number of iterations.</a:t>
            </a:r>
            <a:endParaRPr lang="en-US" sz="1100">
              <a:latin typeface="Bell MT"/>
              <a:cs typeface="Arial"/>
            </a:endParaRPr>
          </a:p>
        </p:txBody>
      </p:sp>
      <p:pic>
        <p:nvPicPr>
          <p:cNvPr id="8" name="Picture 7" descr="A person&amp;#39;s face and a circle with a number&#10;&#10;AI-generated content may be incorrect.">
            <a:extLst>
              <a:ext uri="{FF2B5EF4-FFF2-40B4-BE49-F238E27FC236}">
                <a16:creationId xmlns:a16="http://schemas.microsoft.com/office/drawing/2014/main" id="{B316B928-50D2-953A-18FE-50B93D3C3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94" y="2596881"/>
            <a:ext cx="9666190" cy="13304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0905F5-CF2C-4B2D-E27E-11819E7E71E4}"/>
              </a:ext>
            </a:extLst>
          </p:cNvPr>
          <p:cNvSpPr txBox="1"/>
          <p:nvPr/>
        </p:nvSpPr>
        <p:spPr>
          <a:xfrm>
            <a:off x="2210983" y="3675706"/>
            <a:ext cx="7676088" cy="2531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sz="1100" b="0" i="0" u="none" strike="noStrik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Song et al. </a:t>
            </a:r>
            <a:r>
              <a:rPr lang="en-US" sz="1100" b="0" i="1" u="none" strike="noStrik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Denoising diffusion implicit models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International Conference on Learning Representations (ICLR), 2023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 sz="1100" dirty="0">
              <a:cs typeface="Arial"/>
            </a:endParaRPr>
          </a:p>
        </p:txBody>
      </p:sp>
      <p:pic>
        <p:nvPicPr>
          <p:cNvPr id="13" name="Picture 12" descr="A math equation with black text&#10;&#10;AI-generated content may be incorrect.">
            <a:extLst>
              <a:ext uri="{FF2B5EF4-FFF2-40B4-BE49-F238E27FC236}">
                <a16:creationId xmlns:a16="http://schemas.microsoft.com/office/drawing/2014/main" id="{5BC14052-66F3-9A1A-8E4A-15B9351A0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517" y="4165135"/>
            <a:ext cx="6452018" cy="968280"/>
          </a:xfrm>
          <a:prstGeom prst="rect">
            <a:avLst/>
          </a:prstGeom>
        </p:spPr>
      </p:pic>
      <p:pic>
        <p:nvPicPr>
          <p:cNvPr id="6" name="Picture 5" descr="A square root of a mathematical equation&#10;&#10;AI-generated content may be incorrect.">
            <a:extLst>
              <a:ext uri="{FF2B5EF4-FFF2-40B4-BE49-F238E27FC236}">
                <a16:creationId xmlns:a16="http://schemas.microsoft.com/office/drawing/2014/main" id="{235F8478-519B-8C35-76CF-F24B77487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09" y="4338638"/>
            <a:ext cx="4925291" cy="79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7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287B-CB86-6350-6B70-70A26E69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3999"/>
              </a:lnSpc>
            </a:pPr>
            <a:r>
              <a:rPr lang="en-US" b="0" dirty="0">
                <a:ea typeface="+mj-lt"/>
                <a:cs typeface="+mj-lt"/>
              </a:rPr>
              <a:t>Causal Diffusion Autoencoders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A4BD5-4A65-E834-5771-B2C9BBFF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D7E1-2559-4442-8B76-2ECF3677D6CB}" type="datetime1">
              <a:rPr lang="LID4096" noProof="0" smtClean="0"/>
              <a:t>08/13/2025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0D808-1BCA-7227-7AD7-6AA3BE0BCA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774" y="938786"/>
            <a:ext cx="11449049" cy="278896"/>
          </a:xfrm>
        </p:spPr>
        <p:txBody>
          <a:bodyPr/>
          <a:lstStyle/>
          <a:p>
            <a:pPr>
              <a:lnSpc>
                <a:spcPct val="113999"/>
              </a:lnSpc>
            </a:pPr>
            <a:r>
              <a:rPr lang="en-US" sz="1400" b="0" dirty="0">
                <a:ea typeface="+mn-lt"/>
                <a:cs typeface="+mn-lt"/>
              </a:rPr>
              <a:t>Komanduri et al. </a:t>
            </a:r>
            <a:r>
              <a:rPr lang="en-US" sz="1400" b="0" i="1" dirty="0">
                <a:ea typeface="+mn-lt"/>
                <a:cs typeface="+mn-lt"/>
              </a:rPr>
              <a:t>Causal Diffusion Autoencoders: Toward Representation-Enabled Counterfactual Generation via Diffusion Probabilistic Models.</a:t>
            </a:r>
            <a:endParaRPr lang="en-US" sz="1400" i="1"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77325-5A7D-4F6A-8B06-31339EB5A6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A52F4D17-1AD6-42D9-B93A-EB002C62F438}" type="slidenum">
              <a:rPr lang="en-US" smtClean="0"/>
              <a:pPr/>
              <a:t>9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16537-BE06-2004-0B95-DFAA0384AC18}"/>
              </a:ext>
            </a:extLst>
          </p:cNvPr>
          <p:cNvSpPr txBox="1"/>
          <p:nvPr/>
        </p:nvSpPr>
        <p:spPr>
          <a:xfrm>
            <a:off x="360217" y="1444392"/>
            <a:ext cx="11172961" cy="12180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</a:pPr>
            <a:r>
              <a:rPr lang="en-US" sz="1100" dirty="0">
                <a:latin typeface="Bell MT"/>
                <a:ea typeface="+mn-lt"/>
                <a:cs typeface="+mn-lt"/>
              </a:rPr>
              <a:t>The authors aim to model causal relations among semantic latent variables in order to learn causal representations and enable counterfactual generation in DPMs. To this end, the authors propose </a:t>
            </a:r>
            <a:r>
              <a:rPr lang="en-US" sz="1100" b="1" dirty="0" err="1">
                <a:latin typeface="Bell MT"/>
                <a:ea typeface="+mn-lt"/>
                <a:cs typeface="+mn-lt"/>
              </a:rPr>
              <a:t>CausalDiffAE</a:t>
            </a:r>
            <a:r>
              <a:rPr lang="en-US" sz="1100" dirty="0">
                <a:latin typeface="Bell MT"/>
                <a:ea typeface="+mn-lt"/>
                <a:cs typeface="+mn-lt"/>
              </a:rPr>
              <a:t>, a framework for causal representation learning and controllable counterfactual generation in DPMs. </a:t>
            </a:r>
            <a:endParaRPr lang="en-US">
              <a:latin typeface="Bell MT"/>
              <a:ea typeface="+mn-lt"/>
              <a:cs typeface="+mn-lt"/>
            </a:endParaRPr>
          </a:p>
          <a:p>
            <a:pPr marL="171450" indent="-171450">
              <a:lnSpc>
                <a:spcPct val="95000"/>
              </a:lnSpc>
              <a:buFont typeface="Wingdings"/>
              <a:buChar char="Ø"/>
            </a:pPr>
            <a:r>
              <a:rPr lang="en-US" sz="1100" dirty="0">
                <a:latin typeface="Bell MT"/>
                <a:ea typeface="+mn-lt"/>
                <a:cs typeface="+mn-lt"/>
              </a:rPr>
              <a:t>The main idea is to learn a causal representation using a stochastic encoder, and to model the relationships among latent variables by parameterizing causal mechanisms with neural networks. </a:t>
            </a:r>
            <a:endParaRPr lang="en-US">
              <a:latin typeface="Bell MT"/>
              <a:ea typeface="+mn-lt"/>
              <a:cs typeface="+mn-lt"/>
            </a:endParaRPr>
          </a:p>
          <a:p>
            <a:pPr marL="171450" indent="-171450">
              <a:lnSpc>
                <a:spcPct val="95000"/>
              </a:lnSpc>
              <a:buFont typeface="Wingdings"/>
              <a:buChar char="Ø"/>
            </a:pPr>
            <a:r>
              <a:rPr lang="en-US" sz="1100" dirty="0">
                <a:latin typeface="Bell MT"/>
                <a:ea typeface="+mn-lt"/>
                <a:cs typeface="+mn-lt"/>
              </a:rPr>
              <a:t>Decoding and stochastic variation modeling are achieved using a conditional DDIM. This approach yields a compact, causally-relevant latent representation for reverse diffusion image synthesis. </a:t>
            </a:r>
            <a:endParaRPr lang="en-US">
              <a:latin typeface="Bell MT"/>
              <a:ea typeface="+mn-lt"/>
              <a:cs typeface="+mn-lt"/>
            </a:endParaRPr>
          </a:p>
          <a:p>
            <a:pPr marL="171450" indent="-171450">
              <a:lnSpc>
                <a:spcPct val="95000"/>
              </a:lnSpc>
              <a:buFont typeface="Wingdings"/>
              <a:buChar char="Ø"/>
            </a:pPr>
            <a:r>
              <a:rPr lang="en-US" sz="1100" dirty="0">
                <a:latin typeface="Bell MT"/>
                <a:ea typeface="+mn-lt"/>
                <a:cs typeface="+mn-lt"/>
              </a:rPr>
              <a:t>By explicitly modeling causal relations in the latent space, counterfactual samples can be generated via interventions on the learned causal variables.</a:t>
            </a:r>
            <a:endParaRPr lang="en-US">
              <a:latin typeface="Bell MT"/>
              <a:cs typeface="Arial"/>
            </a:endParaRPr>
          </a:p>
        </p:txBody>
      </p:sp>
      <p:pic>
        <p:nvPicPr>
          <p:cNvPr id="7" name="Picture 6" descr="A diagram of a decoder&#10;&#10;AI-generated content may be incorrect.">
            <a:extLst>
              <a:ext uri="{FF2B5EF4-FFF2-40B4-BE49-F238E27FC236}">
                <a16:creationId xmlns:a16="http://schemas.microsoft.com/office/drawing/2014/main" id="{C4710F43-C0D4-A990-88E0-55B23365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32" y="2911215"/>
            <a:ext cx="3794386" cy="2041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16EE67-660B-8672-5BCD-3C2DAA116847}"/>
              </a:ext>
            </a:extLst>
          </p:cNvPr>
          <p:cNvSpPr txBox="1"/>
          <p:nvPr/>
        </p:nvSpPr>
        <p:spPr>
          <a:xfrm>
            <a:off x="544528" y="5138900"/>
            <a:ext cx="3793189" cy="6552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3999"/>
              </a:lnSpc>
            </a:pPr>
            <a:r>
              <a:rPr lang="en-US" sz="1100" dirty="0">
                <a:cs typeface="Arial"/>
              </a:rPr>
              <a:t>Komanduri et al. </a:t>
            </a:r>
            <a:r>
              <a:rPr lang="en-US" sz="1100" i="1" dirty="0">
                <a:cs typeface="Arial"/>
              </a:rPr>
              <a:t>Causal Diffusion Autoencoders: Toward Representation-Enabled Counterfactual Generation via Diffusion Probabilistic Models. 2024</a:t>
            </a:r>
          </a:p>
        </p:txBody>
      </p:sp>
      <p:pic>
        <p:nvPicPr>
          <p:cNvPr id="9" name="Picture 8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2206DD85-6020-36CB-BE39-DD1EF6226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361" y="3100555"/>
            <a:ext cx="5334001" cy="184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17712"/>
      </p:ext>
    </p:extLst>
  </p:cSld>
  <p:clrMapOvr>
    <a:masterClrMapping/>
  </p:clrMapOvr>
</p:sld>
</file>

<file path=ppt/theme/theme1.xml><?xml version="1.0" encoding="utf-8"?>
<a:theme xmlns:a="http://schemas.openxmlformats.org/drawingml/2006/main" name="Jülich">
  <a:themeElements>
    <a:clrScheme name="CD-Farben Forschungszentrum Jülich">
      <a:dk1>
        <a:srgbClr val="000000"/>
      </a:dk1>
      <a:lt1>
        <a:srgbClr val="FFFFFF"/>
      </a:lt1>
      <a:dk2>
        <a:srgbClr val="023D6B"/>
      </a:dk2>
      <a:lt2>
        <a:srgbClr val="EBEBEB"/>
      </a:lt2>
      <a:accent1>
        <a:srgbClr val="ADBDE3"/>
      </a:accent1>
      <a:accent2>
        <a:srgbClr val="EB5F73"/>
      </a:accent2>
      <a:accent3>
        <a:srgbClr val="AF82B9"/>
      </a:accent3>
      <a:accent4>
        <a:srgbClr val="FAB45A"/>
      </a:accent4>
      <a:accent5>
        <a:srgbClr val="FAEB5A"/>
      </a:accent5>
      <a:accent6>
        <a:srgbClr val="B9D25F"/>
      </a:accent6>
      <a:hlink>
        <a:srgbClr val="ADBDE3"/>
      </a:hlink>
      <a:folHlink>
        <a:srgbClr val="023D6B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5000"/>
          </a:lnSpc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95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Juelich_PowerPoint_16x9_en.potx" id="{29595BB3-892E-4A2B-BFFC-905C8F8D5303}" vid="{E1FF22B7-866D-4E77-AF2B-40B5522CEB0B}"/>
    </a:ext>
  </a:extLst>
</a:theme>
</file>

<file path=ppt/theme/theme2.xml><?xml version="1.0" encoding="utf-8"?>
<a:theme xmlns:a="http://schemas.openxmlformats.org/drawingml/2006/main" name="Office">
  <a:themeElements>
    <a:clrScheme name="Benutzerdefiniert 282">
      <a:dk1>
        <a:sysClr val="windowText" lastClr="000000"/>
      </a:dk1>
      <a:lt1>
        <a:sysClr val="window" lastClr="FFFFFF"/>
      </a:lt1>
      <a:dk2>
        <a:srgbClr val="AF82B9"/>
      </a:dk2>
      <a:lt2>
        <a:srgbClr val="EBEBEB"/>
      </a:lt2>
      <a:accent1>
        <a:srgbClr val="023D6B"/>
      </a:accent1>
      <a:accent2>
        <a:srgbClr val="ADBDE3"/>
      </a:accent2>
      <a:accent3>
        <a:srgbClr val="B9D25F"/>
      </a:accent3>
      <a:accent4>
        <a:srgbClr val="FAEB5A"/>
      </a:accent4>
      <a:accent5>
        <a:srgbClr val="FAB45A"/>
      </a:accent5>
      <a:accent6>
        <a:srgbClr val="EB5F7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282">
      <a:dk1>
        <a:sysClr val="windowText" lastClr="000000"/>
      </a:dk1>
      <a:lt1>
        <a:sysClr val="window" lastClr="FFFFFF"/>
      </a:lt1>
      <a:dk2>
        <a:srgbClr val="AF82B9"/>
      </a:dk2>
      <a:lt2>
        <a:srgbClr val="EBEBEB"/>
      </a:lt2>
      <a:accent1>
        <a:srgbClr val="023D6B"/>
      </a:accent1>
      <a:accent2>
        <a:srgbClr val="ADBDE3"/>
      </a:accent2>
      <a:accent3>
        <a:srgbClr val="B9D25F"/>
      </a:accent3>
      <a:accent4>
        <a:srgbClr val="FAEB5A"/>
      </a:accent4>
      <a:accent5>
        <a:srgbClr val="FAB45A"/>
      </a:accent5>
      <a:accent6>
        <a:srgbClr val="EB5F7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3AA1338-67F0-4549-8514-4C6B78CB3403}">
  <we:reference id="WA104381909" version="3.18.2" store="en-US" storeType="omex"/>
  <we:alternateReferences>
    <we:reference id="WA104381909" version="3.18.2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2018-02-28_ppt_16x9</Template>
  <TotalTime>0</TotalTime>
  <Words>1079</Words>
  <Application>Microsoft Office PowerPoint</Application>
  <PresentationFormat>Widescreen</PresentationFormat>
  <Paragraphs>112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Jülich</vt:lpstr>
      <vt:lpstr>Structural causal models and diffusion models </vt:lpstr>
      <vt:lpstr>Structural Causal Models and Diffusion Models</vt:lpstr>
      <vt:lpstr>Structural Causal Models</vt:lpstr>
      <vt:lpstr>Structural causal models</vt:lpstr>
      <vt:lpstr>Structural causal models</vt:lpstr>
      <vt:lpstr>Diffusion</vt:lpstr>
      <vt:lpstr>DENOISING DIFFUSION PROBABILISTIC MODELS</vt:lpstr>
      <vt:lpstr>Denoising Diffusion Implicit models </vt:lpstr>
      <vt:lpstr>Causal Diffusion Autoencoders</vt:lpstr>
      <vt:lpstr>Causaldiffae</vt:lpstr>
      <vt:lpstr>Source Code</vt:lpstr>
      <vt:lpstr>WHy fork it?</vt:lpstr>
      <vt:lpstr>Why use my fork?</vt:lpstr>
      <vt:lpstr>Experiments</vt:lpstr>
      <vt:lpstr>Experiment run for...</vt:lpstr>
      <vt:lpstr>Experiment run for...</vt:lpstr>
      <vt:lpstr>Experiment run for...</vt:lpstr>
      <vt:lpstr>Key observations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of presentation</dc:title>
  <dc:creator/>
  <cp:lastModifiedBy>Zhuo Cao</cp:lastModifiedBy>
  <cp:revision>1113</cp:revision>
  <dcterms:created xsi:type="dcterms:W3CDTF">2019-11-11T19:50:09Z</dcterms:created>
  <dcterms:modified xsi:type="dcterms:W3CDTF">2025-08-13T08:18:14Z</dcterms:modified>
</cp:coreProperties>
</file>