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9" r:id="rId2"/>
    <p:sldId id="266" r:id="rId3"/>
    <p:sldId id="271" r:id="rId4"/>
    <p:sldId id="316" r:id="rId5"/>
    <p:sldId id="317" r:id="rId6"/>
    <p:sldId id="318" r:id="rId7"/>
    <p:sldId id="319" r:id="rId8"/>
    <p:sldId id="320" r:id="rId9"/>
    <p:sldId id="324" r:id="rId10"/>
    <p:sldId id="325" r:id="rId11"/>
    <p:sldId id="326" r:id="rId12"/>
    <p:sldId id="327" r:id="rId13"/>
    <p:sldId id="328" r:id="rId14"/>
    <p:sldId id="329" r:id="rId15"/>
    <p:sldId id="330" r:id="rId16"/>
    <p:sldId id="331" r:id="rId17"/>
    <p:sldId id="332" r:id="rId18"/>
    <p:sldId id="33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23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04070-317B-98BA-1ED0-6BD954397FE2}" v="415" dt="2025-08-12T12:28:15.975"/>
    <p1510:client id="{3E16838A-F754-B5A7-3158-7367E8855AA5}" v="17" dt="2025-08-13T09:02:49.115"/>
    <p1510:client id="{A87C517F-50CF-47D5-51B9-592B939AB70D}" v="1" dt="2025-08-13T07:43:22.508"/>
    <p1510:client id="{CDFC6402-7813-C9E4-AF3C-8A659267293B}" v="37" dt="2025-08-13T08:00:02.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12" autoAdjust="0"/>
    <p:restoredTop sz="97461" autoAdjust="0"/>
  </p:normalViewPr>
  <p:slideViewPr>
    <p:cSldViewPr showGuides="1">
      <p:cViewPr varScale="1">
        <p:scale>
          <a:sx n="92" d="100"/>
          <a:sy n="92" d="100"/>
        </p:scale>
        <p:origin x="944" y="56"/>
      </p:cViewPr>
      <p:guideLst>
        <p:guide orient="horz" pos="1026"/>
        <p:guide pos="23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97" d="100"/>
          <a:sy n="97" d="100"/>
        </p:scale>
        <p:origin x="353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E1389CC-567B-462D-9606-5A6D48725E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32223E6-8DEC-4459-8B52-D06E9BD3DA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E9E86A-6679-4EC8-847C-9F954F45BF68}" type="datetimeFigureOut">
              <a:rPr lang="de-DE" smtClean="0"/>
              <a:t>13.08.2025</a:t>
            </a:fld>
            <a:endParaRPr lang="de-DE"/>
          </a:p>
        </p:txBody>
      </p:sp>
      <p:sp>
        <p:nvSpPr>
          <p:cNvPr id="4" name="Fußzeilenplatzhalter 3">
            <a:extLst>
              <a:ext uri="{FF2B5EF4-FFF2-40B4-BE49-F238E27FC236}">
                <a16:creationId xmlns:a16="http://schemas.microsoft.com/office/drawing/2014/main" id="{DDE09F90-192B-4C21-A710-7EFC4BA93B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077B6243-ABD9-472E-9641-6E7B2B863D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8E8B7-5326-4A3E-8AE4-83D3CDA8A9FC}" type="slidenum">
              <a:rPr lang="de-DE" smtClean="0"/>
              <a:t>‹#›</a:t>
            </a:fld>
            <a:endParaRPr lang="de-DE"/>
          </a:p>
        </p:txBody>
      </p:sp>
    </p:spTree>
    <p:extLst>
      <p:ext uri="{BB962C8B-B14F-4D97-AF65-F5344CB8AC3E}">
        <p14:creationId xmlns:p14="http://schemas.microsoft.com/office/powerpoint/2010/main" val="946575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3C419-10E8-4216-A6CC-B7C8A23909AD}" type="datetimeFigureOut">
              <a:rPr lang="de-DE" smtClean="0"/>
              <a:t>13.08.2025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6CAD1-FD47-46B0-9C16-1B81F4E690E0}" type="slidenum">
              <a:rPr lang="de-DE" smtClean="0"/>
              <a:t>‹#›</a:t>
            </a:fld>
            <a:endParaRPr lang="de-DE"/>
          </a:p>
        </p:txBody>
      </p:sp>
    </p:spTree>
    <p:extLst>
      <p:ext uri="{BB962C8B-B14F-4D97-AF65-F5344CB8AC3E}">
        <p14:creationId xmlns:p14="http://schemas.microsoft.com/office/powerpoint/2010/main" val="90132544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ea typeface="Calibri"/>
                <a:cs typeface="Calibri"/>
              </a:rPr>
              <a:t>H</a:t>
            </a:r>
            <a:r>
              <a:rPr lang="en-US" dirty="0"/>
              <a:t>ello, I am Lado Turmanidze, an intern from Kutaisi International University, and for the past 6 weeks I’ve been working on structural causal models, diffusion models, and their combination - Causal Diffusion Autoencoders.</a:t>
            </a:r>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FF66CAD1-FD47-46B0-9C16-1B81F4E690E0}" type="slidenum">
              <a:rPr lang="de-DE" smtClean="0"/>
              <a:t>1</a:t>
            </a:fld>
            <a:endParaRPr lang="de-DE"/>
          </a:p>
        </p:txBody>
      </p:sp>
    </p:spTree>
    <p:extLst>
      <p:ext uri="{BB962C8B-B14F-4D97-AF65-F5344CB8AC3E}">
        <p14:creationId xmlns:p14="http://schemas.microsoft.com/office/powerpoint/2010/main" val="3305736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These are the loss function, training, and counterfactual generation pseudocodes for </a:t>
            </a:r>
            <a:r>
              <a:rPr lang="en-US" dirty="0" err="1"/>
              <a:t>CausalDiffAE</a:t>
            </a:r>
            <a:r>
              <a:rPr lang="en-US" dirty="0"/>
              <a:t>.</a:t>
            </a:r>
          </a:p>
        </p:txBody>
      </p:sp>
      <p:sp>
        <p:nvSpPr>
          <p:cNvPr id="4" name="Slide Number Placeholder 3"/>
          <p:cNvSpPr>
            <a:spLocks noGrp="1"/>
          </p:cNvSpPr>
          <p:nvPr>
            <p:ph type="sldNum" sz="quarter" idx="5"/>
          </p:nvPr>
        </p:nvSpPr>
        <p:spPr/>
        <p:txBody>
          <a:bodyPr/>
          <a:lstStyle/>
          <a:p>
            <a:fld id="{FF66CAD1-FD47-46B0-9C16-1B81F4E690E0}" type="slidenum">
              <a:rPr lang="de-DE" smtClean="0"/>
              <a:t>10</a:t>
            </a:fld>
            <a:endParaRPr lang="de-DE"/>
          </a:p>
        </p:txBody>
      </p:sp>
    </p:spTree>
    <p:extLst>
      <p:ext uri="{BB962C8B-B14F-4D97-AF65-F5344CB8AC3E}">
        <p14:creationId xmlns:p14="http://schemas.microsoft.com/office/powerpoint/2010/main" val="126320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After I finished understanding the theory, I returned to the GitHub repository of the paper’s author, only to see that the issue I had opened was not answered at all. There are 3 examples that the code is supposed to test: one is a simple pendulum, where you have a light source and pendulum and want to see how the shadow changes; another is about the </a:t>
            </a:r>
            <a:r>
              <a:rPr lang="en-US" dirty="0" err="1"/>
              <a:t>CausalCircuit</a:t>
            </a:r>
            <a:r>
              <a:rPr lang="en-US" dirty="0"/>
              <a:t> dataset from Qualcomm, which is used for robotics; and the last one is the </a:t>
            </a:r>
            <a:r>
              <a:rPr lang="en-US" dirty="0" err="1"/>
              <a:t>MorphoMNIST</a:t>
            </a:r>
            <a:r>
              <a:rPr lang="en-US" dirty="0"/>
              <a:t> dataset, which is basically the MNIST dataset with morphometrics. I had to choose between them, as even the dataset generation did not work from the original author’s code, and there was no documentation, nor was it clear in README.md how to generate data. I chose the latter for its widespread use, as almost everyone knows about the MNIST dataset.</a:t>
            </a:r>
          </a:p>
        </p:txBody>
      </p:sp>
      <p:sp>
        <p:nvSpPr>
          <p:cNvPr id="4" name="Slide Number Placeholder 3"/>
          <p:cNvSpPr>
            <a:spLocks noGrp="1"/>
          </p:cNvSpPr>
          <p:nvPr>
            <p:ph type="sldNum" sz="quarter" idx="5"/>
          </p:nvPr>
        </p:nvSpPr>
        <p:spPr/>
        <p:txBody>
          <a:bodyPr/>
          <a:lstStyle/>
          <a:p>
            <a:fld id="{FF66CAD1-FD47-46B0-9C16-1B81F4E690E0}" type="slidenum">
              <a:rPr lang="de-DE" smtClean="0"/>
              <a:t>11</a:t>
            </a:fld>
            <a:endParaRPr lang="de-DE"/>
          </a:p>
        </p:txBody>
      </p:sp>
    </p:spTree>
    <p:extLst>
      <p:ext uri="{BB962C8B-B14F-4D97-AF65-F5344CB8AC3E}">
        <p14:creationId xmlns:p14="http://schemas.microsoft.com/office/powerpoint/2010/main" val="1651915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As the issue was not answered weeks after it was opened, I had to fork it and correct, improve, and document the changes. The image you see right now is all there is from the original repository, and it simply does not work. The original source code from the author has no instructions regarding data generation, lots of bugs, and redundant code. At one point, I thought it was better to just write the entire code from scratch... but Dr. Cao recommended trying to fix it, and it worked more and more, bit by bit.</a:t>
            </a:r>
          </a:p>
        </p:txBody>
      </p:sp>
      <p:sp>
        <p:nvSpPr>
          <p:cNvPr id="4" name="Slide Number Placeholder 3"/>
          <p:cNvSpPr>
            <a:spLocks noGrp="1"/>
          </p:cNvSpPr>
          <p:nvPr>
            <p:ph type="sldNum" sz="quarter" idx="5"/>
          </p:nvPr>
        </p:nvSpPr>
        <p:spPr/>
        <p:txBody>
          <a:bodyPr/>
          <a:lstStyle/>
          <a:p>
            <a:fld id="{FF66CAD1-FD47-46B0-9C16-1B81F4E690E0}" type="slidenum">
              <a:rPr lang="de-DE" smtClean="0"/>
              <a:t>12</a:t>
            </a:fld>
            <a:endParaRPr lang="de-DE"/>
          </a:p>
        </p:txBody>
      </p:sp>
    </p:spTree>
    <p:extLst>
      <p:ext uri="{BB962C8B-B14F-4D97-AF65-F5344CB8AC3E}">
        <p14:creationId xmlns:p14="http://schemas.microsoft.com/office/powerpoint/2010/main" val="2717517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My fork has a clear README.md that transitions from the original source code to working code (for </a:t>
            </a:r>
            <a:r>
              <a:rPr lang="en-US" dirty="0" err="1"/>
              <a:t>MorphoMNIST</a:t>
            </a:r>
            <a:r>
              <a:rPr lang="en-US" dirty="0"/>
              <a:t>), a detailed walkthrough of every step - including data generation, code replacements, and parameter correction - and, except for data generation, if you clone the fork, you have everything already available.</a:t>
            </a:r>
          </a:p>
        </p:txBody>
      </p:sp>
      <p:sp>
        <p:nvSpPr>
          <p:cNvPr id="4" name="Slide Number Placeholder 3"/>
          <p:cNvSpPr>
            <a:spLocks noGrp="1"/>
          </p:cNvSpPr>
          <p:nvPr>
            <p:ph type="sldNum" sz="quarter" idx="5"/>
          </p:nvPr>
        </p:nvSpPr>
        <p:spPr/>
        <p:txBody>
          <a:bodyPr/>
          <a:lstStyle/>
          <a:p>
            <a:fld id="{FF66CAD1-FD47-46B0-9C16-1B81F4E690E0}" type="slidenum">
              <a:rPr lang="de-DE" smtClean="0"/>
              <a:t>13</a:t>
            </a:fld>
            <a:endParaRPr lang="de-DE"/>
          </a:p>
        </p:txBody>
      </p:sp>
    </p:spTree>
    <p:extLst>
      <p:ext uri="{BB962C8B-B14F-4D97-AF65-F5344CB8AC3E}">
        <p14:creationId xmlns:p14="http://schemas.microsoft.com/office/powerpoint/2010/main" val="195170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Now, for the </a:t>
            </a:r>
            <a:r>
              <a:rPr lang="en-US" dirty="0" err="1"/>
              <a:t>MorphoMNIST</a:t>
            </a:r>
            <a:r>
              <a:rPr lang="en-US" dirty="0"/>
              <a:t> dataset, we experiment with thickness and intensity, where thickness T influences intensity I, but not vice versa. The stats are from a model trained for 210 400 steps with a batch size of 128. The model is evaluated with disentanglement and completeness scores, which are mathematically described in my research paper. Intuitively, the disentanglement score measures how well each latent variable captures an individual generative factor, and completeness quantifies to what extent each generative factor is predominantly explained by a single latent variable. The disentanglement score of 0.99 means the representation is highly interpretable, with minimal mixing between factors of variation. The completeness score of 0.53, however, reveals that while each latent cleanly maps to one factor, the reverse is less true - information about a single factor is distributed across several </a:t>
            </a:r>
            <a:r>
              <a:rPr lang="en-US" dirty="0" err="1"/>
              <a:t>latents</a:t>
            </a:r>
            <a:r>
              <a:rPr lang="en-US" dirty="0"/>
              <a:t>. In our case, the dependency from thickness to intensity likely contributes to this, as correlated factors are harder to isolate into individual </a:t>
            </a:r>
            <a:r>
              <a:rPr lang="en-US" dirty="0" err="1"/>
              <a:t>latents</a:t>
            </a:r>
            <a:r>
              <a:rPr lang="en-US" dirty="0"/>
              <a:t>.</a:t>
            </a:r>
          </a:p>
          <a:p>
            <a:pPr>
              <a:buNone/>
            </a:pPr>
            <a:endParaRPr lang="en-US" dirty="0">
              <a:cs typeface="Arial"/>
            </a:endParaRPr>
          </a:p>
        </p:txBody>
      </p:sp>
      <p:sp>
        <p:nvSpPr>
          <p:cNvPr id="4" name="Slide Number Placeholder 3"/>
          <p:cNvSpPr>
            <a:spLocks noGrp="1"/>
          </p:cNvSpPr>
          <p:nvPr>
            <p:ph type="sldNum" sz="quarter" idx="5"/>
          </p:nvPr>
        </p:nvSpPr>
        <p:spPr/>
        <p:txBody>
          <a:bodyPr/>
          <a:lstStyle/>
          <a:p>
            <a:fld id="{FF66CAD1-FD47-46B0-9C16-1B81F4E690E0}" type="slidenum">
              <a:rPr lang="de-DE" smtClean="0"/>
              <a:t>14</a:t>
            </a:fld>
            <a:endParaRPr lang="de-DE"/>
          </a:p>
        </p:txBody>
      </p:sp>
    </p:spTree>
    <p:extLst>
      <p:ext uri="{BB962C8B-B14F-4D97-AF65-F5344CB8AC3E}">
        <p14:creationId xmlns:p14="http://schemas.microsoft.com/office/powerpoint/2010/main" val="2819351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As for the experiments, the model has been tested with 3 values of guidance weight w, namely 0, 0.5, and 1. w and 1-w are convex coefficients of conditional and unconditional model predictions, respectively. Due to the sampling technique, the original images on which we intervene differ for all three values of w. Experiments show that for w = 0, thickness intervention produces uniformly thick digits. Intensity intervention produces faint digits with varying thickness. </a:t>
            </a:r>
          </a:p>
          <a:p>
            <a:pPr>
              <a:buNone/>
            </a:pPr>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FF66CAD1-FD47-46B0-9C16-1B81F4E690E0}" type="slidenum">
              <a:rPr lang="de-DE" smtClean="0"/>
              <a:t>15</a:t>
            </a:fld>
            <a:endParaRPr lang="de-DE"/>
          </a:p>
        </p:txBody>
      </p:sp>
    </p:spTree>
    <p:extLst>
      <p:ext uri="{BB962C8B-B14F-4D97-AF65-F5344CB8AC3E}">
        <p14:creationId xmlns:p14="http://schemas.microsoft.com/office/powerpoint/2010/main" val="409773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For w = 0.5, thicker digits correlate with darker intensity, and fainter digits maintain thickness variations.</a:t>
            </a:r>
          </a:p>
        </p:txBody>
      </p:sp>
      <p:sp>
        <p:nvSpPr>
          <p:cNvPr id="4" name="Slide Number Placeholder 3"/>
          <p:cNvSpPr>
            <a:spLocks noGrp="1"/>
          </p:cNvSpPr>
          <p:nvPr>
            <p:ph type="sldNum" sz="quarter" idx="5"/>
          </p:nvPr>
        </p:nvSpPr>
        <p:spPr/>
        <p:txBody>
          <a:bodyPr/>
          <a:lstStyle/>
          <a:p>
            <a:fld id="{FF66CAD1-FD47-46B0-9C16-1B81F4E690E0}" type="slidenum">
              <a:rPr lang="de-DE" smtClean="0"/>
              <a:t>16</a:t>
            </a:fld>
            <a:endParaRPr lang="de-DE"/>
          </a:p>
        </p:txBody>
      </p:sp>
    </p:spTree>
    <p:extLst>
      <p:ext uri="{BB962C8B-B14F-4D97-AF65-F5344CB8AC3E}">
        <p14:creationId xmlns:p14="http://schemas.microsoft.com/office/powerpoint/2010/main" val="2091402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 = 1 is an edge case, where extreme conditioning produces degenerate outputs.</a:t>
            </a:r>
          </a:p>
        </p:txBody>
      </p:sp>
      <p:sp>
        <p:nvSpPr>
          <p:cNvPr id="4" name="Slide Number Placeholder 3"/>
          <p:cNvSpPr>
            <a:spLocks noGrp="1"/>
          </p:cNvSpPr>
          <p:nvPr>
            <p:ph type="sldNum" sz="quarter" idx="5"/>
          </p:nvPr>
        </p:nvSpPr>
        <p:spPr/>
        <p:txBody>
          <a:bodyPr/>
          <a:lstStyle/>
          <a:p>
            <a:fld id="{FF66CAD1-FD47-46B0-9C16-1B81F4E690E0}" type="slidenum">
              <a:rPr lang="de-DE" smtClean="0"/>
              <a:t>17</a:t>
            </a:fld>
            <a:endParaRPr lang="de-DE"/>
          </a:p>
        </p:txBody>
      </p:sp>
    </p:spTree>
    <p:extLst>
      <p:ext uri="{BB962C8B-B14F-4D97-AF65-F5344CB8AC3E}">
        <p14:creationId xmlns:p14="http://schemas.microsoft.com/office/powerpoint/2010/main" val="2664856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So we conclude that the model correctly enforces "thickness implies intensity" and not the other way around.</a:t>
            </a:r>
          </a:p>
          <a:p>
            <a:pPr>
              <a:buNone/>
            </a:pPr>
            <a:r>
              <a:rPr lang="en-US"/>
              <a:t> </a:t>
            </a:r>
          </a:p>
          <a:p>
            <a:pPr>
              <a:buNone/>
            </a:pPr>
            <a:r>
              <a:rPr lang="en-US"/>
              <a:t>Thanks for your attention!</a:t>
            </a:r>
          </a:p>
        </p:txBody>
      </p:sp>
      <p:sp>
        <p:nvSpPr>
          <p:cNvPr id="4" name="Slide Number Placeholder 3"/>
          <p:cNvSpPr>
            <a:spLocks noGrp="1"/>
          </p:cNvSpPr>
          <p:nvPr>
            <p:ph type="sldNum" sz="quarter" idx="5"/>
          </p:nvPr>
        </p:nvSpPr>
        <p:spPr/>
        <p:txBody>
          <a:bodyPr/>
          <a:lstStyle/>
          <a:p>
            <a:fld id="{FF66CAD1-FD47-46B0-9C16-1B81F4E690E0}" type="slidenum">
              <a:rPr lang="de-DE" smtClean="0"/>
              <a:t>18</a:t>
            </a:fld>
            <a:endParaRPr lang="de-DE"/>
          </a:p>
        </p:txBody>
      </p:sp>
    </p:spTree>
    <p:extLst>
      <p:ext uri="{BB962C8B-B14F-4D97-AF65-F5344CB8AC3E}">
        <p14:creationId xmlns:p14="http://schemas.microsoft.com/office/powerpoint/2010/main" val="309689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Combining the two makes sense, as integrating structural causal models (SCMs) with diffusion models aligns generative factors with causal variables, making them more interpretable and controllable, which can be crucial in some domains. SCMs enable explicit interventions, allowing users to generate and analyze counterfactual scenarios, and this is a huge advantage in fields with scarce data. </a:t>
            </a:r>
          </a:p>
        </p:txBody>
      </p:sp>
      <p:sp>
        <p:nvSpPr>
          <p:cNvPr id="4" name="Slide Number Placeholder 3"/>
          <p:cNvSpPr>
            <a:spLocks noGrp="1"/>
          </p:cNvSpPr>
          <p:nvPr>
            <p:ph type="sldNum" sz="quarter" idx="5"/>
          </p:nvPr>
        </p:nvSpPr>
        <p:spPr/>
        <p:txBody>
          <a:bodyPr/>
          <a:lstStyle/>
          <a:p>
            <a:fld id="{FF66CAD1-FD47-46B0-9C16-1B81F4E690E0}" type="slidenum">
              <a:rPr lang="de-DE" smtClean="0"/>
              <a:t>2</a:t>
            </a:fld>
            <a:endParaRPr lang="de-DE"/>
          </a:p>
        </p:txBody>
      </p:sp>
    </p:spTree>
    <p:extLst>
      <p:ext uri="{BB962C8B-B14F-4D97-AF65-F5344CB8AC3E}">
        <p14:creationId xmlns:p14="http://schemas.microsoft.com/office/powerpoint/2010/main" val="91675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Traditional machine learning models often identify correlations between variables, but they do not inherently provide insights into whether one variable causes changes in another. By representing the variables involved within a directed acyclic graph (DAG), one can identify potential confounders and assess the direct effects of medication on recovery. That is exactly what SCMs do. SCMs enable the analysis of counterfactual scenarios, which can answer questions of the form "What would have happened if...?".</a:t>
            </a:r>
          </a:p>
        </p:txBody>
      </p:sp>
      <p:sp>
        <p:nvSpPr>
          <p:cNvPr id="4" name="Slide Number Placeholder 3"/>
          <p:cNvSpPr>
            <a:spLocks noGrp="1"/>
          </p:cNvSpPr>
          <p:nvPr>
            <p:ph type="sldNum" sz="quarter" idx="5"/>
          </p:nvPr>
        </p:nvSpPr>
        <p:spPr/>
        <p:txBody>
          <a:bodyPr/>
          <a:lstStyle/>
          <a:p>
            <a:fld id="{FF66CAD1-FD47-46B0-9C16-1B81F4E690E0}" type="slidenum">
              <a:rPr lang="de-DE" smtClean="0"/>
              <a:t>3</a:t>
            </a:fld>
            <a:endParaRPr lang="de-DE"/>
          </a:p>
        </p:txBody>
      </p:sp>
    </p:spTree>
    <p:extLst>
      <p:ext uri="{BB962C8B-B14F-4D97-AF65-F5344CB8AC3E}">
        <p14:creationId xmlns:p14="http://schemas.microsoft.com/office/powerpoint/2010/main" val="2135559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There are certain assumptions that we must make to reason about SCMs. These assumptions are faithfulness (which basically ensures that the graph structure captures all and only the conditional independencies present in the distribution), no feedback loops, no conditioning on unobserved colliders, and no unobserved confounding, though the latter can be relaxed in some algorithms like FCI. The pseudocode you see is for the classic PC algorithm, which I had to formalize, as the original paper barely used math and described the whole algorithm in natural language.</a:t>
            </a:r>
          </a:p>
        </p:txBody>
      </p:sp>
      <p:sp>
        <p:nvSpPr>
          <p:cNvPr id="4" name="Slide Number Placeholder 3"/>
          <p:cNvSpPr>
            <a:spLocks noGrp="1"/>
          </p:cNvSpPr>
          <p:nvPr>
            <p:ph type="sldNum" sz="quarter" idx="5"/>
          </p:nvPr>
        </p:nvSpPr>
        <p:spPr/>
        <p:txBody>
          <a:bodyPr/>
          <a:lstStyle/>
          <a:p>
            <a:fld id="{FF66CAD1-FD47-46B0-9C16-1B81F4E690E0}" type="slidenum">
              <a:rPr lang="de-DE" smtClean="0"/>
              <a:t>4</a:t>
            </a:fld>
            <a:endParaRPr lang="de-DE"/>
          </a:p>
        </p:txBody>
      </p:sp>
    </p:spTree>
    <p:extLst>
      <p:ext uri="{BB962C8B-B14F-4D97-AF65-F5344CB8AC3E}">
        <p14:creationId xmlns:p14="http://schemas.microsoft.com/office/powerpoint/2010/main" val="2697676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SCMs consist of some d number of structural assignments, where each node is assigned a function that depends on the set of parents of this node - which can be an empty set—and a noise variable. We intervene on nodes using do-calculus, allowing us to overwrite the value of the node. Here is an example of a structural causal model, where X only depends on its noise, Z depends on X (its parent) and its noise, and Y depends on X, Z, and its noise. We can intervene with do(Z := k) to completely change the value of Z. We can also see how this affects Y, but not X.</a:t>
            </a:r>
          </a:p>
        </p:txBody>
      </p:sp>
      <p:sp>
        <p:nvSpPr>
          <p:cNvPr id="4" name="Slide Number Placeholder 3"/>
          <p:cNvSpPr>
            <a:spLocks noGrp="1"/>
          </p:cNvSpPr>
          <p:nvPr>
            <p:ph type="sldNum" sz="quarter" idx="5"/>
          </p:nvPr>
        </p:nvSpPr>
        <p:spPr/>
        <p:txBody>
          <a:bodyPr/>
          <a:lstStyle/>
          <a:p>
            <a:fld id="{FF66CAD1-FD47-46B0-9C16-1B81F4E690E0}" type="slidenum">
              <a:rPr lang="de-DE" smtClean="0"/>
              <a:t>5</a:t>
            </a:fld>
            <a:endParaRPr lang="de-DE"/>
          </a:p>
        </p:txBody>
      </p:sp>
    </p:spTree>
    <p:extLst>
      <p:ext uri="{BB962C8B-B14F-4D97-AF65-F5344CB8AC3E}">
        <p14:creationId xmlns:p14="http://schemas.microsoft.com/office/powerpoint/2010/main" val="71291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Now, the second main concept is diffusion, which is an improvement over variational autoencoders. Here, instead of a single-step process, we construct a chain of transformations. We replace the encoder-decoder with forward and backward processes repeatedly. At each step, the transition distribution depends only on the immediately previous state, allowing the overall generation process to be decomposed into many simpler sub-tasks.</a:t>
            </a:r>
          </a:p>
        </p:txBody>
      </p:sp>
      <p:sp>
        <p:nvSpPr>
          <p:cNvPr id="4" name="Slide Number Placeholder 3"/>
          <p:cNvSpPr>
            <a:spLocks noGrp="1"/>
          </p:cNvSpPr>
          <p:nvPr>
            <p:ph type="sldNum" sz="quarter" idx="5"/>
          </p:nvPr>
        </p:nvSpPr>
        <p:spPr/>
        <p:txBody>
          <a:bodyPr/>
          <a:lstStyle/>
          <a:p>
            <a:fld id="{FF66CAD1-FD47-46B0-9C16-1B81F4E690E0}" type="slidenum">
              <a:rPr lang="de-DE" smtClean="0"/>
              <a:t>6</a:t>
            </a:fld>
            <a:endParaRPr lang="de-DE"/>
          </a:p>
        </p:txBody>
      </p:sp>
    </p:spTree>
    <p:extLst>
      <p:ext uri="{BB962C8B-B14F-4D97-AF65-F5344CB8AC3E}">
        <p14:creationId xmlns:p14="http://schemas.microsoft.com/office/powerpoint/2010/main" val="354320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These are the pseudocodes for training and inference of Denoising Diffusion Probabilistic Models (DDPMs).</a:t>
            </a:r>
          </a:p>
        </p:txBody>
      </p:sp>
      <p:sp>
        <p:nvSpPr>
          <p:cNvPr id="4" name="Slide Number Placeholder 3"/>
          <p:cNvSpPr>
            <a:spLocks noGrp="1"/>
          </p:cNvSpPr>
          <p:nvPr>
            <p:ph type="sldNum" sz="quarter" idx="5"/>
          </p:nvPr>
        </p:nvSpPr>
        <p:spPr/>
        <p:txBody>
          <a:bodyPr/>
          <a:lstStyle/>
          <a:p>
            <a:fld id="{FF66CAD1-FD47-46B0-9C16-1B81F4E690E0}" type="slidenum">
              <a:rPr lang="de-DE" smtClean="0"/>
              <a:t>7</a:t>
            </a:fld>
            <a:endParaRPr lang="de-DE"/>
          </a:p>
        </p:txBody>
      </p:sp>
    </p:spTree>
    <p:extLst>
      <p:ext uri="{BB962C8B-B14F-4D97-AF65-F5344CB8AC3E}">
        <p14:creationId xmlns:p14="http://schemas.microsoft.com/office/powerpoint/2010/main" val="854580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 key drawback of DDPMs is their reliance on many iterations to generate high-fidelity samples. For example, a DDPM would take more than 1000 hours to generate 50K 256x256 images on a standard GPU. This inefficiency arises because the reverse diffusion process requires iterative denoising. If the process intrinsically needs many steps to converge, generation will inherently be slow. Therefore, to accelerate computation, it is necessary to reduce the number of iterations.</a:t>
            </a:r>
          </a:p>
        </p:txBody>
      </p:sp>
      <p:sp>
        <p:nvSpPr>
          <p:cNvPr id="4" name="Slide Number Placeholder 3"/>
          <p:cNvSpPr>
            <a:spLocks noGrp="1"/>
          </p:cNvSpPr>
          <p:nvPr>
            <p:ph type="sldNum" sz="quarter" idx="5"/>
          </p:nvPr>
        </p:nvSpPr>
        <p:spPr/>
        <p:txBody>
          <a:bodyPr/>
          <a:lstStyle/>
          <a:p>
            <a:fld id="{FF66CAD1-FD47-46B0-9C16-1B81F4E690E0}" type="slidenum">
              <a:rPr lang="de-DE" smtClean="0"/>
              <a:t>8</a:t>
            </a:fld>
            <a:endParaRPr lang="de-DE"/>
          </a:p>
        </p:txBody>
      </p:sp>
    </p:spTree>
    <p:extLst>
      <p:ext uri="{BB962C8B-B14F-4D97-AF65-F5344CB8AC3E}">
        <p14:creationId xmlns:p14="http://schemas.microsoft.com/office/powerpoint/2010/main" val="1721679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Last year, a paper was published about Causal Diffusion Autoencoders - </a:t>
            </a:r>
            <a:r>
              <a:rPr lang="en-US" dirty="0" err="1"/>
              <a:t>CausalDiffAE</a:t>
            </a:r>
            <a:r>
              <a:rPr lang="en-US" dirty="0"/>
              <a:t> for short. The authors aim to model causal relations among semantic latent variables in order to learn causal representations and enable counterfactual generation in DPMs. The main idea is to learn a causal representation using a stochastic encoder and to model the relationships among latent variables by parameterizing causal mechanisms with neural networks. Decoding and stochastic variation modeling are achieved using a conditional DDIM. This approach yields a compact, causally relevant latent representation for reverse diffusion image synthesis. By explicitly modeling causal relations in the latent space, counterfactual samples can be generated via interventions on the learned causal variables</a:t>
            </a:r>
          </a:p>
        </p:txBody>
      </p:sp>
      <p:sp>
        <p:nvSpPr>
          <p:cNvPr id="4" name="Slide Number Placeholder 3"/>
          <p:cNvSpPr>
            <a:spLocks noGrp="1"/>
          </p:cNvSpPr>
          <p:nvPr>
            <p:ph type="sldNum" sz="quarter" idx="5"/>
          </p:nvPr>
        </p:nvSpPr>
        <p:spPr/>
        <p:txBody>
          <a:bodyPr/>
          <a:lstStyle/>
          <a:p>
            <a:fld id="{FF66CAD1-FD47-46B0-9C16-1B81F4E690E0}" type="slidenum">
              <a:rPr lang="de-DE" smtClean="0"/>
              <a:t>9</a:t>
            </a:fld>
            <a:endParaRPr lang="de-DE"/>
          </a:p>
        </p:txBody>
      </p:sp>
    </p:spTree>
    <p:extLst>
      <p:ext uri="{BB962C8B-B14F-4D97-AF65-F5344CB8AC3E}">
        <p14:creationId xmlns:p14="http://schemas.microsoft.com/office/powerpoint/2010/main" val="1699346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8" name="Bild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59693" y="5769260"/>
            <a:ext cx="1872337" cy="848403"/>
          </a:xfrm>
          <a:prstGeom prst="rect">
            <a:avLst/>
          </a:prstGeom>
        </p:spPr>
      </p:pic>
      <p:sp>
        <p:nvSpPr>
          <p:cNvPr id="13" name="Rechteck 12">
            <a:extLst>
              <a:ext uri="{FF2B5EF4-FFF2-40B4-BE49-F238E27FC236}">
                <a16:creationId xmlns:a16="http://schemas.microsoft.com/office/drawing/2014/main" id="{E713E3ED-78BF-4AEF-A5C2-46B7E751DB0E}"/>
              </a:ext>
            </a:extLst>
          </p:cNvPr>
          <p:cNvSpPr/>
          <p:nvPr userDrawn="1"/>
        </p:nvSpPr>
        <p:spPr>
          <a:xfrm>
            <a:off x="0" y="342000"/>
            <a:ext cx="12192000" cy="50672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a:p>
        </p:txBody>
      </p:sp>
      <p:sp>
        <p:nvSpPr>
          <p:cNvPr id="2" name="Title 1"/>
          <p:cNvSpPr>
            <a:spLocks noGrp="1"/>
          </p:cNvSpPr>
          <p:nvPr>
            <p:ph type="ctrTitle" hasCustomPrompt="1"/>
          </p:nvPr>
        </p:nvSpPr>
        <p:spPr>
          <a:xfrm>
            <a:off x="731839" y="537344"/>
            <a:ext cx="10728323" cy="623404"/>
          </a:xfrm>
        </p:spPr>
        <p:txBody>
          <a:bodyPr anchor="t"/>
          <a:lstStyle>
            <a:lvl1pPr algn="l">
              <a:lnSpc>
                <a:spcPct val="114000"/>
              </a:lnSpc>
              <a:spcBef>
                <a:spcPts val="0"/>
              </a:spcBef>
              <a:defRPr sz="3200" spc="0" baseline="0">
                <a:solidFill>
                  <a:schemeClr val="bg1"/>
                </a:solidFill>
              </a:defRPr>
            </a:lvl1pPr>
          </a:lstStyle>
          <a:p>
            <a:r>
              <a:rPr lang="en-US" noProof="0" dirty="0"/>
              <a:t>Headline</a:t>
            </a:r>
          </a:p>
        </p:txBody>
      </p:sp>
      <p:sp>
        <p:nvSpPr>
          <p:cNvPr id="3" name="Subtitle 2"/>
          <p:cNvSpPr>
            <a:spLocks noGrp="1"/>
          </p:cNvSpPr>
          <p:nvPr>
            <p:ph type="subTitle" idx="1" hasCustomPrompt="1"/>
          </p:nvPr>
        </p:nvSpPr>
        <p:spPr>
          <a:xfrm>
            <a:off x="731837" y="2444192"/>
            <a:ext cx="10728325" cy="516756"/>
          </a:xfrm>
        </p:spPr>
        <p:txBody>
          <a:bodyPr/>
          <a:lstStyle>
            <a:lvl1pPr marL="0" indent="0" algn="l">
              <a:buNone/>
              <a:defRPr sz="1600" cap="all" spc="6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Date  |  Name</a:t>
            </a:r>
          </a:p>
        </p:txBody>
      </p:sp>
      <p:sp>
        <p:nvSpPr>
          <p:cNvPr id="12" name="Textplatzhalter 10">
            <a:extLst>
              <a:ext uri="{FF2B5EF4-FFF2-40B4-BE49-F238E27FC236}">
                <a16:creationId xmlns:a16="http://schemas.microsoft.com/office/drawing/2014/main" id="{D585CE71-710A-4145-8AA7-7070BBC1B76C}"/>
              </a:ext>
            </a:extLst>
          </p:cNvPr>
          <p:cNvSpPr>
            <a:spLocks noGrp="1"/>
          </p:cNvSpPr>
          <p:nvPr>
            <p:ph type="body" sz="quarter" idx="12" hasCustomPrompt="1"/>
          </p:nvPr>
        </p:nvSpPr>
        <p:spPr>
          <a:xfrm>
            <a:off x="731837" y="1088740"/>
            <a:ext cx="10728325" cy="727162"/>
          </a:xfrm>
        </p:spPr>
        <p:txBody>
          <a:bodyPr/>
          <a:lstStyle>
            <a:lvl1pPr marL="0" indent="0">
              <a:lnSpc>
                <a:spcPct val="114000"/>
              </a:lnSpc>
              <a:spcBef>
                <a:spcPts val="0"/>
              </a:spcBef>
              <a:spcAft>
                <a:spcPts val="0"/>
              </a:spcAft>
              <a:buNone/>
              <a:defRPr sz="3200" b="1" cap="all" spc="0" baseline="0">
                <a:solidFill>
                  <a:schemeClr val="accent1"/>
                </a:solidFill>
              </a:defRPr>
            </a:lvl1pPr>
          </a:lstStyle>
          <a:p>
            <a:pPr lvl="0"/>
            <a:r>
              <a:rPr lang="en-US" noProof="0" dirty="0"/>
              <a:t>Subline</a:t>
            </a:r>
          </a:p>
        </p:txBody>
      </p:sp>
      <p:sp>
        <p:nvSpPr>
          <p:cNvPr id="5" name="Textplatzhalter 4">
            <a:extLst>
              <a:ext uri="{FF2B5EF4-FFF2-40B4-BE49-F238E27FC236}">
                <a16:creationId xmlns:a16="http://schemas.microsoft.com/office/drawing/2014/main" id="{57CEB1C7-3CEB-41C0-967D-A5811A09D937}"/>
              </a:ext>
            </a:extLst>
          </p:cNvPr>
          <p:cNvSpPr>
            <a:spLocks noGrp="1"/>
          </p:cNvSpPr>
          <p:nvPr>
            <p:ph type="body" sz="quarter" idx="13" hasCustomPrompt="1"/>
          </p:nvPr>
        </p:nvSpPr>
        <p:spPr>
          <a:xfrm>
            <a:off x="371620" y="6423285"/>
            <a:ext cx="2304000" cy="90000"/>
          </a:xfrm>
          <a:blipFill>
            <a:blip r:embed="rId3"/>
            <a:stretch>
              <a:fillRect/>
            </a:stretch>
          </a:blipFill>
        </p:spPr>
        <p:txBody>
          <a:bodyPr/>
          <a:lstStyle>
            <a:lvl1pPr marL="0" indent="0">
              <a:buNone/>
              <a:defRPr sz="200">
                <a:solidFill>
                  <a:schemeClr val="bg1"/>
                </a:solidFill>
              </a:defRPr>
            </a:lvl1pPr>
          </a:lstStyle>
          <a:p>
            <a:pPr lvl="0"/>
            <a:r>
              <a:rPr lang="en-US" noProof="0"/>
              <a:t> </a:t>
            </a:r>
          </a:p>
        </p:txBody>
      </p:sp>
    </p:spTree>
    <p:extLst>
      <p:ext uri="{BB962C8B-B14F-4D97-AF65-F5344CB8AC3E}">
        <p14:creationId xmlns:p14="http://schemas.microsoft.com/office/powerpoint/2010/main" val="4195520137"/>
      </p:ext>
    </p:extLst>
  </p:cSld>
  <p:clrMapOvr>
    <a:masterClrMapping/>
  </p:clrMapOvr>
  <p:extLst>
    <p:ext uri="{DCECCB84-F9BA-43D5-87BE-67443E8EF086}">
      <p15:sldGuideLst xmlns:p15="http://schemas.microsoft.com/office/powerpoint/2012/main">
        <p15:guide id="1" pos="461" userDrawn="1">
          <p15:clr>
            <a:srgbClr val="FBAE40"/>
          </p15:clr>
        </p15:guide>
        <p15:guide id="2" pos="72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2">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E713E3ED-78BF-4AEF-A5C2-46B7E751DB0E}"/>
              </a:ext>
            </a:extLst>
          </p:cNvPr>
          <p:cNvSpPr/>
          <p:nvPr userDrawn="1"/>
        </p:nvSpPr>
        <p:spPr>
          <a:xfrm>
            <a:off x="0" y="342000"/>
            <a:ext cx="12192000" cy="50672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a:p>
        </p:txBody>
      </p:sp>
      <p:sp>
        <p:nvSpPr>
          <p:cNvPr id="2" name="Title 1"/>
          <p:cNvSpPr>
            <a:spLocks noGrp="1"/>
          </p:cNvSpPr>
          <p:nvPr>
            <p:ph type="ctrTitle" hasCustomPrompt="1"/>
          </p:nvPr>
        </p:nvSpPr>
        <p:spPr>
          <a:xfrm>
            <a:off x="731839" y="537344"/>
            <a:ext cx="10728323" cy="623404"/>
          </a:xfrm>
        </p:spPr>
        <p:txBody>
          <a:bodyPr anchor="t"/>
          <a:lstStyle>
            <a:lvl1pPr algn="l">
              <a:lnSpc>
                <a:spcPct val="114000"/>
              </a:lnSpc>
              <a:spcBef>
                <a:spcPts val="0"/>
              </a:spcBef>
              <a:defRPr sz="3200" spc="0" baseline="0">
                <a:solidFill>
                  <a:schemeClr val="bg1"/>
                </a:solidFill>
              </a:defRPr>
            </a:lvl1pPr>
          </a:lstStyle>
          <a:p>
            <a:r>
              <a:rPr lang="en-US" noProof="0" dirty="0"/>
              <a:t>Headline</a:t>
            </a:r>
          </a:p>
        </p:txBody>
      </p:sp>
      <p:sp>
        <p:nvSpPr>
          <p:cNvPr id="3" name="Subtitle 2"/>
          <p:cNvSpPr>
            <a:spLocks noGrp="1"/>
          </p:cNvSpPr>
          <p:nvPr>
            <p:ph type="subTitle" idx="1" hasCustomPrompt="1"/>
          </p:nvPr>
        </p:nvSpPr>
        <p:spPr>
          <a:xfrm>
            <a:off x="731838" y="2660216"/>
            <a:ext cx="10728324" cy="516756"/>
          </a:xfrm>
        </p:spPr>
        <p:txBody>
          <a:bodyPr/>
          <a:lstStyle>
            <a:lvl1pPr marL="0" indent="0" algn="l">
              <a:buNone/>
              <a:defRPr sz="1600" cap="all" spc="6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Date  |  Name</a:t>
            </a:r>
          </a:p>
        </p:txBody>
      </p:sp>
      <p:sp>
        <p:nvSpPr>
          <p:cNvPr id="12" name="Textplatzhalter 10">
            <a:extLst>
              <a:ext uri="{FF2B5EF4-FFF2-40B4-BE49-F238E27FC236}">
                <a16:creationId xmlns:a16="http://schemas.microsoft.com/office/drawing/2014/main" id="{D585CE71-710A-4145-8AA7-7070BBC1B76C}"/>
              </a:ext>
            </a:extLst>
          </p:cNvPr>
          <p:cNvSpPr>
            <a:spLocks noGrp="1"/>
          </p:cNvSpPr>
          <p:nvPr>
            <p:ph type="body" sz="quarter" idx="12" hasCustomPrompt="1"/>
          </p:nvPr>
        </p:nvSpPr>
        <p:spPr>
          <a:xfrm>
            <a:off x="731838" y="1124744"/>
            <a:ext cx="10728325" cy="1361802"/>
          </a:xfrm>
        </p:spPr>
        <p:txBody>
          <a:bodyPr/>
          <a:lstStyle>
            <a:lvl1pPr marL="0" indent="0">
              <a:lnSpc>
                <a:spcPct val="114000"/>
              </a:lnSpc>
              <a:spcBef>
                <a:spcPts val="0"/>
              </a:spcBef>
              <a:spcAft>
                <a:spcPts val="0"/>
              </a:spcAft>
              <a:buNone/>
              <a:defRPr sz="1800" b="1" cap="none" spc="0" baseline="0">
                <a:solidFill>
                  <a:schemeClr val="accent1"/>
                </a:solidFill>
              </a:defRPr>
            </a:lvl1pPr>
          </a:lstStyle>
          <a:p>
            <a:pPr lvl="0"/>
            <a:r>
              <a:rPr lang="en-US" noProof="0" dirty="0"/>
              <a:t>Subline</a:t>
            </a:r>
          </a:p>
        </p:txBody>
      </p:sp>
      <p:sp>
        <p:nvSpPr>
          <p:cNvPr id="10" name="Textplatzhalter 4">
            <a:extLst>
              <a:ext uri="{FF2B5EF4-FFF2-40B4-BE49-F238E27FC236}">
                <a16:creationId xmlns:a16="http://schemas.microsoft.com/office/drawing/2014/main" id="{7390AF7B-9835-4AEF-ADBF-224AF53FB41E}"/>
              </a:ext>
            </a:extLst>
          </p:cNvPr>
          <p:cNvSpPr>
            <a:spLocks noGrp="1"/>
          </p:cNvSpPr>
          <p:nvPr>
            <p:ph type="body" sz="quarter" idx="13" hasCustomPrompt="1"/>
          </p:nvPr>
        </p:nvSpPr>
        <p:spPr>
          <a:xfrm>
            <a:off x="371620" y="6423285"/>
            <a:ext cx="2304000" cy="90000"/>
          </a:xfrm>
          <a:blipFill>
            <a:blip r:embed="rId2"/>
            <a:stretch>
              <a:fillRect/>
            </a:stretch>
          </a:blipFill>
        </p:spPr>
        <p:txBody>
          <a:bodyPr vert="horz" lIns="0" tIns="0" rIns="0" bIns="0" rtlCol="0" anchor="t" anchorCtr="0">
            <a:noAutofit/>
          </a:bodyPr>
          <a:lstStyle>
            <a:lvl1pPr>
              <a:defRPr lang="de-DE" sz="200" dirty="0">
                <a:solidFill>
                  <a:schemeClr val="bg1"/>
                </a:solidFill>
              </a:defRPr>
            </a:lvl1pPr>
          </a:lstStyle>
          <a:p>
            <a:pPr marL="0" lvl="0" indent="0">
              <a:buNone/>
            </a:pPr>
            <a:r>
              <a:rPr lang="en-US" noProof="0"/>
              <a:t> </a:t>
            </a:r>
          </a:p>
        </p:txBody>
      </p:sp>
      <p:pic>
        <p:nvPicPr>
          <p:cNvPr id="8" name="Bild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9693" y="5769260"/>
            <a:ext cx="1872337" cy="848403"/>
          </a:xfrm>
          <a:prstGeom prst="rect">
            <a:avLst/>
          </a:prstGeom>
        </p:spPr>
      </p:pic>
    </p:spTree>
    <p:extLst>
      <p:ext uri="{BB962C8B-B14F-4D97-AF65-F5344CB8AC3E}">
        <p14:creationId xmlns:p14="http://schemas.microsoft.com/office/powerpoint/2010/main" val="2389604393"/>
      </p:ext>
    </p:extLst>
  </p:cSld>
  <p:clrMapOvr>
    <a:masterClrMapping/>
  </p:clrMapOvr>
  <p:extLst>
    <p:ext uri="{DCECCB84-F9BA-43D5-87BE-67443E8EF086}">
      <p15:sldGuideLst xmlns:p15="http://schemas.microsoft.com/office/powerpoint/2012/main">
        <p15:guide id="1" pos="461" userDrawn="1">
          <p15:clr>
            <a:srgbClr val="FBAE40"/>
          </p15:clr>
        </p15:guide>
        <p15:guide id="2" pos="721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3">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54A1B7C4-7B43-4178-878E-3C1A63AA60FE}"/>
              </a:ext>
            </a:extLst>
          </p:cNvPr>
          <p:cNvSpPr>
            <a:spLocks noGrp="1"/>
          </p:cNvSpPr>
          <p:nvPr>
            <p:ph type="pic" sz="quarter" idx="13"/>
          </p:nvPr>
        </p:nvSpPr>
        <p:spPr>
          <a:xfrm>
            <a:off x="371475" y="341313"/>
            <a:ext cx="11449050" cy="3087687"/>
          </a:xfrm>
          <a:solidFill>
            <a:schemeClr val="bg2"/>
          </a:solidFill>
        </p:spPr>
        <p:txBody>
          <a:bodyPr anchor="ctr"/>
          <a:lstStyle>
            <a:lvl1pPr marL="0" indent="0" algn="ctr">
              <a:buNone/>
              <a:defRPr sz="1600">
                <a:solidFill>
                  <a:schemeClr val="tx1"/>
                </a:solidFill>
              </a:defRPr>
            </a:lvl1pPr>
          </a:lstStyle>
          <a:p>
            <a:r>
              <a:rPr lang="de-DE" noProof="0"/>
              <a:t>Bild durch Klicken auf Symbol hinzufügen</a:t>
            </a:r>
            <a:endParaRPr lang="en-US" noProof="0"/>
          </a:p>
        </p:txBody>
      </p:sp>
      <p:sp>
        <p:nvSpPr>
          <p:cNvPr id="13" name="Rechteck 12">
            <a:extLst>
              <a:ext uri="{FF2B5EF4-FFF2-40B4-BE49-F238E27FC236}">
                <a16:creationId xmlns:a16="http://schemas.microsoft.com/office/drawing/2014/main" id="{E713E3ED-78BF-4AEF-A5C2-46B7E751DB0E}"/>
              </a:ext>
            </a:extLst>
          </p:cNvPr>
          <p:cNvSpPr/>
          <p:nvPr userDrawn="1"/>
        </p:nvSpPr>
        <p:spPr>
          <a:xfrm>
            <a:off x="0" y="3429000"/>
            <a:ext cx="12192000" cy="1980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a:p>
        </p:txBody>
      </p:sp>
      <p:sp>
        <p:nvSpPr>
          <p:cNvPr id="2" name="Title 1"/>
          <p:cNvSpPr>
            <a:spLocks noGrp="1"/>
          </p:cNvSpPr>
          <p:nvPr>
            <p:ph type="ctrTitle" hasCustomPrompt="1"/>
          </p:nvPr>
        </p:nvSpPr>
        <p:spPr>
          <a:xfrm>
            <a:off x="731839" y="3633688"/>
            <a:ext cx="10728324" cy="623404"/>
          </a:xfrm>
        </p:spPr>
        <p:txBody>
          <a:bodyPr anchor="t"/>
          <a:lstStyle>
            <a:lvl1pPr algn="l">
              <a:lnSpc>
                <a:spcPct val="114000"/>
              </a:lnSpc>
              <a:spcBef>
                <a:spcPts val="0"/>
              </a:spcBef>
              <a:defRPr sz="3200" spc="0" baseline="0">
                <a:solidFill>
                  <a:schemeClr val="bg1"/>
                </a:solidFill>
              </a:defRPr>
            </a:lvl1pPr>
          </a:lstStyle>
          <a:p>
            <a:r>
              <a:rPr lang="en-US" noProof="0" dirty="0"/>
              <a:t>Headline</a:t>
            </a:r>
          </a:p>
        </p:txBody>
      </p:sp>
      <p:sp>
        <p:nvSpPr>
          <p:cNvPr id="3" name="Subtitle 2"/>
          <p:cNvSpPr>
            <a:spLocks noGrp="1"/>
          </p:cNvSpPr>
          <p:nvPr>
            <p:ph type="subTitle" idx="1" hasCustomPrompt="1"/>
          </p:nvPr>
        </p:nvSpPr>
        <p:spPr>
          <a:xfrm>
            <a:off x="731837" y="4970822"/>
            <a:ext cx="10728325" cy="360000"/>
          </a:xfrm>
        </p:spPr>
        <p:txBody>
          <a:bodyPr/>
          <a:lstStyle>
            <a:lvl1pPr marL="0" indent="0" algn="l">
              <a:buNone/>
              <a:defRPr sz="1600" cap="all" spc="6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Date  |  Name</a:t>
            </a:r>
          </a:p>
        </p:txBody>
      </p:sp>
      <p:sp>
        <p:nvSpPr>
          <p:cNvPr id="12" name="Textplatzhalter 10">
            <a:extLst>
              <a:ext uri="{FF2B5EF4-FFF2-40B4-BE49-F238E27FC236}">
                <a16:creationId xmlns:a16="http://schemas.microsoft.com/office/drawing/2014/main" id="{D585CE71-710A-4145-8AA7-7070BBC1B76C}"/>
              </a:ext>
            </a:extLst>
          </p:cNvPr>
          <p:cNvSpPr>
            <a:spLocks noGrp="1"/>
          </p:cNvSpPr>
          <p:nvPr>
            <p:ph type="body" sz="quarter" idx="12" hasCustomPrompt="1"/>
          </p:nvPr>
        </p:nvSpPr>
        <p:spPr>
          <a:xfrm>
            <a:off x="731837" y="4185084"/>
            <a:ext cx="10728325" cy="727162"/>
          </a:xfrm>
        </p:spPr>
        <p:txBody>
          <a:bodyPr/>
          <a:lstStyle>
            <a:lvl1pPr marL="0" indent="0">
              <a:lnSpc>
                <a:spcPct val="114000"/>
              </a:lnSpc>
              <a:spcBef>
                <a:spcPts val="0"/>
              </a:spcBef>
              <a:spcAft>
                <a:spcPts val="0"/>
              </a:spcAft>
              <a:buNone/>
              <a:defRPr sz="3200" b="1" cap="all" spc="0" baseline="0">
                <a:solidFill>
                  <a:schemeClr val="accent1"/>
                </a:solidFill>
              </a:defRPr>
            </a:lvl1pPr>
          </a:lstStyle>
          <a:p>
            <a:pPr lvl="0"/>
            <a:r>
              <a:rPr lang="en-US" noProof="0" dirty="0"/>
              <a:t>Subline</a:t>
            </a:r>
          </a:p>
        </p:txBody>
      </p:sp>
      <p:sp>
        <p:nvSpPr>
          <p:cNvPr id="10" name="Textplatzhalter 4">
            <a:extLst>
              <a:ext uri="{FF2B5EF4-FFF2-40B4-BE49-F238E27FC236}">
                <a16:creationId xmlns:a16="http://schemas.microsoft.com/office/drawing/2014/main" id="{02F77179-7DE6-490F-AFDB-836C5B895F0C}"/>
              </a:ext>
            </a:extLst>
          </p:cNvPr>
          <p:cNvSpPr>
            <a:spLocks noGrp="1"/>
          </p:cNvSpPr>
          <p:nvPr>
            <p:ph type="body" sz="quarter" idx="14" hasCustomPrompt="1"/>
          </p:nvPr>
        </p:nvSpPr>
        <p:spPr>
          <a:xfrm>
            <a:off x="371620" y="6423285"/>
            <a:ext cx="2304000" cy="90000"/>
          </a:xfrm>
          <a:blipFill>
            <a:blip r:embed="rId2"/>
            <a:stretch>
              <a:fillRect/>
            </a:stretch>
          </a:blipFill>
        </p:spPr>
        <p:txBody>
          <a:bodyPr vert="horz" lIns="0" tIns="0" rIns="0" bIns="0" rtlCol="0" anchor="t" anchorCtr="0">
            <a:noAutofit/>
          </a:bodyPr>
          <a:lstStyle>
            <a:lvl1pPr>
              <a:defRPr lang="de-DE" sz="200" dirty="0">
                <a:solidFill>
                  <a:schemeClr val="bg1"/>
                </a:solidFill>
              </a:defRPr>
            </a:lvl1pPr>
          </a:lstStyle>
          <a:p>
            <a:pPr marL="0" lvl="0" indent="0">
              <a:buNone/>
            </a:pPr>
            <a:r>
              <a:rPr lang="en-US" noProof="0"/>
              <a:t> </a:t>
            </a:r>
          </a:p>
        </p:txBody>
      </p:sp>
      <p:pic>
        <p:nvPicPr>
          <p:cNvPr id="11" name="Bild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9693" y="5769260"/>
            <a:ext cx="1872337" cy="848403"/>
          </a:xfrm>
          <a:prstGeom prst="rect">
            <a:avLst/>
          </a:prstGeom>
        </p:spPr>
      </p:pic>
    </p:spTree>
    <p:extLst>
      <p:ext uri="{BB962C8B-B14F-4D97-AF65-F5344CB8AC3E}">
        <p14:creationId xmlns:p14="http://schemas.microsoft.com/office/powerpoint/2010/main" val="2073494238"/>
      </p:ext>
    </p:extLst>
  </p:cSld>
  <p:clrMapOvr>
    <a:masterClrMapping/>
  </p:clrMapOvr>
  <p:extLst>
    <p:ext uri="{DCECCB84-F9BA-43D5-87BE-67443E8EF086}">
      <p15:sldGuideLst xmlns:p15="http://schemas.microsoft.com/office/powerpoint/2012/main">
        <p15:guide id="1" pos="461" userDrawn="1">
          <p15:clr>
            <a:srgbClr val="FBAE40"/>
          </p15:clr>
        </p15:guide>
        <p15:guide id="2" pos="721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4">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E713E3ED-78BF-4AEF-A5C2-46B7E751DB0E}"/>
              </a:ext>
            </a:extLst>
          </p:cNvPr>
          <p:cNvSpPr/>
          <p:nvPr userDrawn="1"/>
        </p:nvSpPr>
        <p:spPr>
          <a:xfrm>
            <a:off x="0" y="3429000"/>
            <a:ext cx="12192000" cy="1980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a:p>
        </p:txBody>
      </p:sp>
      <p:sp>
        <p:nvSpPr>
          <p:cNvPr id="5" name="Bildplatzhalter 4">
            <a:extLst>
              <a:ext uri="{FF2B5EF4-FFF2-40B4-BE49-F238E27FC236}">
                <a16:creationId xmlns:a16="http://schemas.microsoft.com/office/drawing/2014/main" id="{54A1B7C4-7B43-4178-878E-3C1A63AA60FE}"/>
              </a:ext>
            </a:extLst>
          </p:cNvPr>
          <p:cNvSpPr>
            <a:spLocks noGrp="1"/>
          </p:cNvSpPr>
          <p:nvPr>
            <p:ph type="pic" sz="quarter" idx="13"/>
          </p:nvPr>
        </p:nvSpPr>
        <p:spPr>
          <a:xfrm>
            <a:off x="371475" y="341313"/>
            <a:ext cx="11449050" cy="3087687"/>
          </a:xfrm>
          <a:solidFill>
            <a:schemeClr val="bg2"/>
          </a:solidFill>
        </p:spPr>
        <p:txBody>
          <a:bodyPr anchor="ctr"/>
          <a:lstStyle>
            <a:lvl1pPr marL="0" indent="0" algn="ctr">
              <a:buNone/>
              <a:defRPr sz="1600">
                <a:solidFill>
                  <a:schemeClr val="tx1"/>
                </a:solidFill>
              </a:defRPr>
            </a:lvl1pPr>
          </a:lstStyle>
          <a:p>
            <a:r>
              <a:rPr lang="de-DE" noProof="0"/>
              <a:t>Bild durch Klicken auf Symbol hinzufügen</a:t>
            </a:r>
            <a:endParaRPr lang="en-US" noProof="0"/>
          </a:p>
        </p:txBody>
      </p:sp>
      <p:sp>
        <p:nvSpPr>
          <p:cNvPr id="2" name="Title 1"/>
          <p:cNvSpPr>
            <a:spLocks noGrp="1"/>
          </p:cNvSpPr>
          <p:nvPr>
            <p:ph type="ctrTitle" hasCustomPrompt="1"/>
          </p:nvPr>
        </p:nvSpPr>
        <p:spPr>
          <a:xfrm>
            <a:off x="731839" y="3633688"/>
            <a:ext cx="10728324" cy="623404"/>
          </a:xfrm>
        </p:spPr>
        <p:txBody>
          <a:bodyPr anchor="t"/>
          <a:lstStyle>
            <a:lvl1pPr algn="l">
              <a:lnSpc>
                <a:spcPct val="114000"/>
              </a:lnSpc>
              <a:spcBef>
                <a:spcPts val="0"/>
              </a:spcBef>
              <a:defRPr sz="3200" spc="0" baseline="0">
                <a:solidFill>
                  <a:schemeClr val="bg1"/>
                </a:solidFill>
              </a:defRPr>
            </a:lvl1pPr>
          </a:lstStyle>
          <a:p>
            <a:r>
              <a:rPr lang="en-US" noProof="0" dirty="0"/>
              <a:t>Headline</a:t>
            </a:r>
          </a:p>
        </p:txBody>
      </p:sp>
      <p:sp>
        <p:nvSpPr>
          <p:cNvPr id="3" name="Subtitle 2"/>
          <p:cNvSpPr>
            <a:spLocks noGrp="1"/>
          </p:cNvSpPr>
          <p:nvPr>
            <p:ph type="subTitle" idx="1" hasCustomPrompt="1"/>
          </p:nvPr>
        </p:nvSpPr>
        <p:spPr>
          <a:xfrm>
            <a:off x="731837" y="4911514"/>
            <a:ext cx="10728325" cy="360000"/>
          </a:xfrm>
        </p:spPr>
        <p:txBody>
          <a:bodyPr/>
          <a:lstStyle>
            <a:lvl1pPr marL="0" indent="0" algn="l">
              <a:buNone/>
              <a:defRPr sz="1600" cap="all" spc="6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Date  |  Name</a:t>
            </a:r>
          </a:p>
        </p:txBody>
      </p:sp>
      <p:sp>
        <p:nvSpPr>
          <p:cNvPr id="12" name="Textplatzhalter 10">
            <a:extLst>
              <a:ext uri="{FF2B5EF4-FFF2-40B4-BE49-F238E27FC236}">
                <a16:creationId xmlns:a16="http://schemas.microsoft.com/office/drawing/2014/main" id="{D585CE71-710A-4145-8AA7-7070BBC1B76C}"/>
              </a:ext>
            </a:extLst>
          </p:cNvPr>
          <p:cNvSpPr>
            <a:spLocks noGrp="1"/>
          </p:cNvSpPr>
          <p:nvPr>
            <p:ph type="body" sz="quarter" idx="12" hasCustomPrompt="1"/>
          </p:nvPr>
        </p:nvSpPr>
        <p:spPr>
          <a:xfrm>
            <a:off x="731837" y="4221088"/>
            <a:ext cx="10728325" cy="547142"/>
          </a:xfrm>
        </p:spPr>
        <p:txBody>
          <a:bodyPr vert="horz" lIns="0" tIns="0" rIns="0" bIns="0" rtlCol="0" anchor="t" anchorCtr="0">
            <a:noAutofit/>
          </a:bodyPr>
          <a:lstStyle>
            <a:lvl1pPr marL="0" indent="0">
              <a:lnSpc>
                <a:spcPct val="114000"/>
              </a:lnSpc>
              <a:spcBef>
                <a:spcPts val="0"/>
              </a:spcBef>
              <a:spcAft>
                <a:spcPts val="0"/>
              </a:spcAft>
              <a:buNone/>
              <a:defRPr lang="de-DE" sz="1800" b="1" cap="none" spc="0" baseline="0" dirty="0">
                <a:solidFill>
                  <a:schemeClr val="accent1"/>
                </a:solidFill>
              </a:defRPr>
            </a:lvl1pPr>
          </a:lstStyle>
          <a:p>
            <a:pPr marL="228600" lvl="0" indent="-228600">
              <a:lnSpc>
                <a:spcPct val="100000"/>
              </a:lnSpc>
              <a:spcBef>
                <a:spcPts val="0"/>
              </a:spcBef>
            </a:pPr>
            <a:r>
              <a:rPr lang="en-US" noProof="0" dirty="0"/>
              <a:t>Subline</a:t>
            </a:r>
          </a:p>
        </p:txBody>
      </p:sp>
      <p:sp>
        <p:nvSpPr>
          <p:cNvPr id="10" name="Textplatzhalter 4">
            <a:extLst>
              <a:ext uri="{FF2B5EF4-FFF2-40B4-BE49-F238E27FC236}">
                <a16:creationId xmlns:a16="http://schemas.microsoft.com/office/drawing/2014/main" id="{1F0FB68E-EE59-46F0-A3EA-690446700A77}"/>
              </a:ext>
            </a:extLst>
          </p:cNvPr>
          <p:cNvSpPr>
            <a:spLocks noGrp="1"/>
          </p:cNvSpPr>
          <p:nvPr>
            <p:ph type="body" sz="quarter" idx="14" hasCustomPrompt="1"/>
          </p:nvPr>
        </p:nvSpPr>
        <p:spPr>
          <a:xfrm>
            <a:off x="371620" y="6423285"/>
            <a:ext cx="2304000" cy="90000"/>
          </a:xfrm>
          <a:blipFill>
            <a:blip r:embed="rId2"/>
            <a:stretch>
              <a:fillRect/>
            </a:stretch>
          </a:blipFill>
        </p:spPr>
        <p:txBody>
          <a:bodyPr vert="horz" lIns="0" tIns="0" rIns="0" bIns="0" rtlCol="0" anchor="t" anchorCtr="0">
            <a:noAutofit/>
          </a:bodyPr>
          <a:lstStyle>
            <a:lvl1pPr>
              <a:defRPr lang="de-DE" sz="200" dirty="0">
                <a:solidFill>
                  <a:schemeClr val="bg1"/>
                </a:solidFill>
              </a:defRPr>
            </a:lvl1pPr>
          </a:lstStyle>
          <a:p>
            <a:pPr marL="0" lvl="0" indent="0">
              <a:buNone/>
            </a:pPr>
            <a:r>
              <a:rPr lang="en-US" noProof="0"/>
              <a:t> </a:t>
            </a:r>
          </a:p>
        </p:txBody>
      </p:sp>
      <p:pic>
        <p:nvPicPr>
          <p:cNvPr id="11" name="Bild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9693" y="5769260"/>
            <a:ext cx="1872337" cy="848403"/>
          </a:xfrm>
          <a:prstGeom prst="rect">
            <a:avLst/>
          </a:prstGeom>
        </p:spPr>
      </p:pic>
    </p:spTree>
    <p:extLst>
      <p:ext uri="{BB962C8B-B14F-4D97-AF65-F5344CB8AC3E}">
        <p14:creationId xmlns:p14="http://schemas.microsoft.com/office/powerpoint/2010/main" val="1128135991"/>
      </p:ext>
    </p:extLst>
  </p:cSld>
  <p:clrMapOvr>
    <a:masterClrMapping/>
  </p:clrMapOvr>
  <p:extLst>
    <p:ext uri="{DCECCB84-F9BA-43D5-87BE-67443E8EF086}">
      <p15:sldGuideLst xmlns:p15="http://schemas.microsoft.com/office/powerpoint/2012/main">
        <p15:guide id="1" pos="461" userDrawn="1">
          <p15:clr>
            <a:srgbClr val="FBAE40"/>
          </p15:clr>
        </p15:guide>
        <p15:guide id="2" pos="721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360000" y="324000"/>
            <a:ext cx="11449050" cy="1124780"/>
          </a:xfrm>
        </p:spPr>
        <p:txBody>
          <a:bodyPr/>
          <a:lstStyle>
            <a:lvl1pPr>
              <a:defRPr spc="0" baseline="0">
                <a:solidFill>
                  <a:schemeClr val="tx2"/>
                </a:solidFill>
              </a:defRPr>
            </a:lvl1pPr>
          </a:lstStyle>
          <a:p>
            <a:r>
              <a:rPr lang="de-DE" noProof="0" dirty="0"/>
              <a:t>Titelmasterformat durch Klicken bearbeiten</a:t>
            </a:r>
            <a:endParaRPr lang="en-US" noProof="0" dirty="0"/>
          </a:p>
        </p:txBody>
      </p:sp>
      <p:sp>
        <p:nvSpPr>
          <p:cNvPr id="3" name="Content Placeholder 2"/>
          <p:cNvSpPr>
            <a:spLocks noGrp="1"/>
          </p:cNvSpPr>
          <p:nvPr>
            <p:ph idx="1"/>
          </p:nvPr>
        </p:nvSpPr>
        <p:spPr>
          <a:xfrm>
            <a:off x="360000" y="1563143"/>
            <a:ext cx="11449050" cy="4214255"/>
          </a:xfrm>
        </p:spPr>
        <p:txBody>
          <a:bodyPr/>
          <a:lstStyle/>
          <a:p>
            <a:pPr lvl="0"/>
            <a:r>
              <a:rPr lang="de-DE" noProof="0" dirty="0"/>
              <a:t>Formatvorlagen des Textmasters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endParaRPr lang="en-US" noProof="0" dirty="0"/>
          </a:p>
        </p:txBody>
      </p:sp>
      <p:sp>
        <p:nvSpPr>
          <p:cNvPr id="17" name="Datumsplatzhalter 16">
            <a:extLst>
              <a:ext uri="{FF2B5EF4-FFF2-40B4-BE49-F238E27FC236}">
                <a16:creationId xmlns:a16="http://schemas.microsoft.com/office/drawing/2014/main" id="{8D88C6F8-099A-4D39-8533-B1EEB7F052D4}"/>
              </a:ext>
            </a:extLst>
          </p:cNvPr>
          <p:cNvSpPr>
            <a:spLocks noGrp="1"/>
          </p:cNvSpPr>
          <p:nvPr>
            <p:ph type="dt" sz="half" idx="13"/>
          </p:nvPr>
        </p:nvSpPr>
        <p:spPr/>
        <p:txBody>
          <a:bodyPr/>
          <a:lstStyle/>
          <a:p>
            <a:fld id="{2B943306-33EF-4F90-89BB-EB1E434436DC}" type="datetime1">
              <a:rPr lang="LID4096" noProof="0" smtClean="0"/>
              <a:t>08/13/2025</a:t>
            </a:fld>
            <a:endParaRPr lang="en-US" noProof="0"/>
          </a:p>
        </p:txBody>
      </p:sp>
      <p:sp>
        <p:nvSpPr>
          <p:cNvPr id="7" name="Textplatzhalter 10">
            <a:extLst>
              <a:ext uri="{FF2B5EF4-FFF2-40B4-BE49-F238E27FC236}">
                <a16:creationId xmlns:a16="http://schemas.microsoft.com/office/drawing/2014/main" id="{F0FEB314-58C6-43FB-BF57-07B357AFA15D}"/>
              </a:ext>
            </a:extLst>
          </p:cNvPr>
          <p:cNvSpPr>
            <a:spLocks noGrp="1"/>
          </p:cNvSpPr>
          <p:nvPr>
            <p:ph type="body" sz="quarter" idx="15" hasCustomPrompt="1"/>
          </p:nvPr>
        </p:nvSpPr>
        <p:spPr>
          <a:xfrm>
            <a:off x="358774" y="938786"/>
            <a:ext cx="11449049" cy="509994"/>
          </a:xfrm>
        </p:spPr>
        <p:txBody>
          <a:bodyPr/>
          <a:lstStyle>
            <a:lvl1pPr marL="0" indent="0">
              <a:lnSpc>
                <a:spcPct val="114000"/>
              </a:lnSpc>
              <a:spcAft>
                <a:spcPts val="0"/>
              </a:spcAft>
              <a:buNone/>
              <a:defRPr sz="1800" b="1">
                <a:solidFill>
                  <a:schemeClr val="tx2"/>
                </a:solidFill>
              </a:defRPr>
            </a:lvl1pPr>
          </a:lstStyle>
          <a:p>
            <a:pPr lvl="0"/>
            <a:r>
              <a:rPr lang="en-US" noProof="0" dirty="0"/>
              <a:t>Subline</a:t>
            </a:r>
          </a:p>
        </p:txBody>
      </p:sp>
      <p:sp>
        <p:nvSpPr>
          <p:cNvPr id="4" name="Foliennummernplatzhalter 3">
            <a:extLst>
              <a:ext uri="{FF2B5EF4-FFF2-40B4-BE49-F238E27FC236}">
                <a16:creationId xmlns:a16="http://schemas.microsoft.com/office/drawing/2014/main" id="{4F581D6B-1739-4E95-A7A3-5B7B04BE533F}"/>
              </a:ext>
            </a:extLst>
          </p:cNvPr>
          <p:cNvSpPr>
            <a:spLocks noGrp="1"/>
          </p:cNvSpPr>
          <p:nvPr>
            <p:ph type="sldNum" sz="quarter" idx="16"/>
          </p:nvPr>
        </p:nvSpPr>
        <p:spPr/>
        <p:txBody>
          <a:bodyPr/>
          <a:lstStyle/>
          <a:p>
            <a:r>
              <a:rPr lang="en-US"/>
              <a:t>Page </a:t>
            </a:r>
            <a:fld id="{A52F4D17-1AD6-42D9-B93A-EB002C62F438}" type="slidenum">
              <a:rPr lang="en-US" smtClean="0"/>
              <a:pPr/>
              <a:t>‹#›</a:t>
            </a:fld>
            <a:endParaRPr lang="en-US" noProof="0" dirty="0"/>
          </a:p>
        </p:txBody>
      </p:sp>
    </p:spTree>
    <p:extLst>
      <p:ext uri="{BB962C8B-B14F-4D97-AF65-F5344CB8AC3E}">
        <p14:creationId xmlns:p14="http://schemas.microsoft.com/office/powerpoint/2010/main" val="121020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klein)">
    <p:spTree>
      <p:nvGrpSpPr>
        <p:cNvPr id="1" name=""/>
        <p:cNvGrpSpPr/>
        <p:nvPr/>
      </p:nvGrpSpPr>
      <p:grpSpPr>
        <a:xfrm>
          <a:off x="0" y="0"/>
          <a:ext cx="0" cy="0"/>
          <a:chOff x="0" y="0"/>
          <a:chExt cx="0" cy="0"/>
        </a:xfrm>
      </p:grpSpPr>
      <p:sp>
        <p:nvSpPr>
          <p:cNvPr id="2" name="Title 1"/>
          <p:cNvSpPr>
            <a:spLocks noGrp="1"/>
          </p:cNvSpPr>
          <p:nvPr>
            <p:ph type="title"/>
          </p:nvPr>
        </p:nvSpPr>
        <p:spPr>
          <a:xfrm>
            <a:off x="360000" y="324000"/>
            <a:ext cx="11449050" cy="1124780"/>
          </a:xfrm>
        </p:spPr>
        <p:txBody>
          <a:bodyPr/>
          <a:lstStyle>
            <a:lvl1pPr>
              <a:defRPr spc="0" baseline="0">
                <a:solidFill>
                  <a:schemeClr val="tx2"/>
                </a:solidFill>
              </a:defRPr>
            </a:lvl1pPr>
          </a:lstStyle>
          <a:p>
            <a:r>
              <a:rPr lang="de-DE" noProof="0" dirty="0"/>
              <a:t>Titelmasterformat durch Klicken bearbeiten</a:t>
            </a:r>
            <a:endParaRPr lang="en-US" noProof="0" dirty="0"/>
          </a:p>
        </p:txBody>
      </p:sp>
      <p:sp>
        <p:nvSpPr>
          <p:cNvPr id="3" name="Content Placeholder 2"/>
          <p:cNvSpPr>
            <a:spLocks noGrp="1"/>
          </p:cNvSpPr>
          <p:nvPr>
            <p:ph idx="1"/>
          </p:nvPr>
        </p:nvSpPr>
        <p:spPr>
          <a:xfrm>
            <a:off x="360000" y="1578310"/>
            <a:ext cx="11449050" cy="4190666"/>
          </a:xfrm>
        </p:spPr>
        <p:txBody>
          <a:bodyPr/>
          <a:lstStyle>
            <a:lvl1pPr marL="177800" indent="-177800">
              <a:defRPr sz="1800"/>
            </a:lvl1pPr>
            <a:lvl2pPr marL="361950" indent="-184150">
              <a:defRPr sz="1800"/>
            </a:lvl2pPr>
            <a:lvl3pPr marL="539750" indent="-177800">
              <a:defRPr sz="1800"/>
            </a:lvl3pPr>
            <a:lvl4pPr marL="717550" indent="-177800">
              <a:defRPr sz="1800"/>
            </a:lvl4pPr>
            <a:lvl5pPr marL="895350" indent="-177800">
              <a:defRPr sz="1800"/>
            </a:lvl5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7" name="Datumsplatzhalter 16">
            <a:extLst>
              <a:ext uri="{FF2B5EF4-FFF2-40B4-BE49-F238E27FC236}">
                <a16:creationId xmlns:a16="http://schemas.microsoft.com/office/drawing/2014/main" id="{8D88C6F8-099A-4D39-8533-B1EEB7F052D4}"/>
              </a:ext>
            </a:extLst>
          </p:cNvPr>
          <p:cNvSpPr>
            <a:spLocks noGrp="1"/>
          </p:cNvSpPr>
          <p:nvPr>
            <p:ph type="dt" sz="half" idx="13"/>
          </p:nvPr>
        </p:nvSpPr>
        <p:spPr/>
        <p:txBody>
          <a:bodyPr/>
          <a:lstStyle/>
          <a:p>
            <a:fld id="{1A2879E8-B571-402C-BE4F-E32E3E8885E9}" type="datetime1">
              <a:rPr lang="LID4096" noProof="0" smtClean="0"/>
              <a:t>08/13/2025</a:t>
            </a:fld>
            <a:endParaRPr lang="en-US" noProof="0"/>
          </a:p>
        </p:txBody>
      </p:sp>
      <p:sp>
        <p:nvSpPr>
          <p:cNvPr id="7" name="Textplatzhalter 10">
            <a:extLst>
              <a:ext uri="{FF2B5EF4-FFF2-40B4-BE49-F238E27FC236}">
                <a16:creationId xmlns:a16="http://schemas.microsoft.com/office/drawing/2014/main" id="{29624FD4-E8F5-4C76-8AB0-019D7FCEAADC}"/>
              </a:ext>
            </a:extLst>
          </p:cNvPr>
          <p:cNvSpPr>
            <a:spLocks noGrp="1"/>
          </p:cNvSpPr>
          <p:nvPr>
            <p:ph type="body" sz="quarter" idx="15" hasCustomPrompt="1"/>
          </p:nvPr>
        </p:nvSpPr>
        <p:spPr>
          <a:xfrm>
            <a:off x="358774" y="938786"/>
            <a:ext cx="11449049" cy="509994"/>
          </a:xfrm>
        </p:spPr>
        <p:txBody>
          <a:bodyPr/>
          <a:lstStyle>
            <a:lvl1pPr marL="0" indent="0">
              <a:lnSpc>
                <a:spcPct val="114000"/>
              </a:lnSpc>
              <a:spcAft>
                <a:spcPts val="0"/>
              </a:spcAft>
              <a:buNone/>
              <a:defRPr sz="1800" b="1">
                <a:solidFill>
                  <a:schemeClr val="tx2"/>
                </a:solidFill>
              </a:defRPr>
            </a:lvl1pPr>
          </a:lstStyle>
          <a:p>
            <a:pPr lvl="0"/>
            <a:r>
              <a:rPr lang="en-US" noProof="0" dirty="0"/>
              <a:t>Subline</a:t>
            </a:r>
          </a:p>
        </p:txBody>
      </p:sp>
      <p:sp>
        <p:nvSpPr>
          <p:cNvPr id="4" name="Foliennummernplatzhalter 3">
            <a:extLst>
              <a:ext uri="{FF2B5EF4-FFF2-40B4-BE49-F238E27FC236}">
                <a16:creationId xmlns:a16="http://schemas.microsoft.com/office/drawing/2014/main" id="{94D65862-E64A-4E5F-8934-CBE2F43FDC99}"/>
              </a:ext>
            </a:extLst>
          </p:cNvPr>
          <p:cNvSpPr>
            <a:spLocks noGrp="1"/>
          </p:cNvSpPr>
          <p:nvPr>
            <p:ph type="sldNum" sz="quarter" idx="16"/>
          </p:nvPr>
        </p:nvSpPr>
        <p:spPr/>
        <p:txBody>
          <a:bodyPr/>
          <a:lstStyle/>
          <a:p>
            <a:r>
              <a:rPr lang="en-US"/>
              <a:t>Page </a:t>
            </a:r>
            <a:fld id="{A52F4D17-1AD6-42D9-B93A-EB002C62F438}" type="slidenum">
              <a:rPr lang="en-US" smtClean="0"/>
              <a:pPr/>
              <a:t>‹#›</a:t>
            </a:fld>
            <a:endParaRPr lang="en-US" noProof="0" dirty="0"/>
          </a:p>
        </p:txBody>
      </p:sp>
    </p:spTree>
    <p:extLst>
      <p:ext uri="{BB962C8B-B14F-4D97-AF65-F5344CB8AC3E}">
        <p14:creationId xmlns:p14="http://schemas.microsoft.com/office/powerpoint/2010/main" val="74392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2 Bilder">
    <p:spTree>
      <p:nvGrpSpPr>
        <p:cNvPr id="1" name=""/>
        <p:cNvGrpSpPr/>
        <p:nvPr/>
      </p:nvGrpSpPr>
      <p:grpSpPr>
        <a:xfrm>
          <a:off x="0" y="0"/>
          <a:ext cx="0" cy="0"/>
          <a:chOff x="0" y="0"/>
          <a:chExt cx="0" cy="0"/>
        </a:xfrm>
      </p:grpSpPr>
      <p:sp>
        <p:nvSpPr>
          <p:cNvPr id="2" name="Title 1"/>
          <p:cNvSpPr>
            <a:spLocks noGrp="1"/>
          </p:cNvSpPr>
          <p:nvPr>
            <p:ph type="title"/>
          </p:nvPr>
        </p:nvSpPr>
        <p:spPr>
          <a:xfrm>
            <a:off x="360000" y="324000"/>
            <a:ext cx="11449050" cy="1124780"/>
          </a:xfrm>
        </p:spPr>
        <p:txBody>
          <a:bodyPr/>
          <a:lstStyle>
            <a:lvl1pPr>
              <a:defRPr spc="0" baseline="0">
                <a:solidFill>
                  <a:schemeClr val="tx2"/>
                </a:solidFill>
              </a:defRPr>
            </a:lvl1pPr>
          </a:lstStyle>
          <a:p>
            <a:r>
              <a:rPr lang="de-DE" noProof="0" dirty="0"/>
              <a:t>Titelmasterformat durch Klicken bearbeiten</a:t>
            </a:r>
            <a:endParaRPr lang="en-US" noProof="0" dirty="0"/>
          </a:p>
        </p:txBody>
      </p:sp>
      <p:sp>
        <p:nvSpPr>
          <p:cNvPr id="6" name="Datumsplatzhalter 5">
            <a:extLst>
              <a:ext uri="{FF2B5EF4-FFF2-40B4-BE49-F238E27FC236}">
                <a16:creationId xmlns:a16="http://schemas.microsoft.com/office/drawing/2014/main" id="{4283517E-5B20-4272-8660-1A906CDE614E}"/>
              </a:ext>
            </a:extLst>
          </p:cNvPr>
          <p:cNvSpPr>
            <a:spLocks noGrp="1"/>
          </p:cNvSpPr>
          <p:nvPr>
            <p:ph type="dt" sz="half" idx="10"/>
          </p:nvPr>
        </p:nvSpPr>
        <p:spPr/>
        <p:txBody>
          <a:bodyPr/>
          <a:lstStyle/>
          <a:p>
            <a:fld id="{78CB9078-B9A4-45B2-8A71-F145BFE21F2D}" type="datetime1">
              <a:rPr lang="LID4096" noProof="0" smtClean="0"/>
              <a:t>08/13/2025</a:t>
            </a:fld>
            <a:endParaRPr lang="en-US" noProof="0"/>
          </a:p>
        </p:txBody>
      </p:sp>
      <p:sp>
        <p:nvSpPr>
          <p:cNvPr id="10" name="Bildplatzhalter 4">
            <a:extLst>
              <a:ext uri="{FF2B5EF4-FFF2-40B4-BE49-F238E27FC236}">
                <a16:creationId xmlns:a16="http://schemas.microsoft.com/office/drawing/2014/main" id="{8A00DEAD-5DE0-4EC4-9106-51A82A9A04E7}"/>
              </a:ext>
            </a:extLst>
          </p:cNvPr>
          <p:cNvSpPr>
            <a:spLocks noGrp="1"/>
          </p:cNvSpPr>
          <p:nvPr>
            <p:ph type="pic" sz="quarter" idx="13"/>
          </p:nvPr>
        </p:nvSpPr>
        <p:spPr>
          <a:xfrm>
            <a:off x="360000" y="1628775"/>
            <a:ext cx="5437187" cy="3168377"/>
          </a:xfrm>
          <a:solidFill>
            <a:schemeClr val="bg2"/>
          </a:solidFill>
        </p:spPr>
        <p:txBody>
          <a:bodyPr anchor="ctr"/>
          <a:lstStyle>
            <a:lvl1pPr marL="0" indent="0" algn="ctr">
              <a:buNone/>
              <a:defRPr sz="1600">
                <a:solidFill>
                  <a:schemeClr val="tx1"/>
                </a:solidFill>
              </a:defRPr>
            </a:lvl1pPr>
          </a:lstStyle>
          <a:p>
            <a:r>
              <a:rPr lang="de-DE" noProof="0"/>
              <a:t>Bild durch Klicken auf Symbol hinzufügen</a:t>
            </a:r>
            <a:endParaRPr lang="en-US" noProof="0"/>
          </a:p>
        </p:txBody>
      </p:sp>
      <p:sp>
        <p:nvSpPr>
          <p:cNvPr id="4" name="Textplatzhalter 3">
            <a:extLst>
              <a:ext uri="{FF2B5EF4-FFF2-40B4-BE49-F238E27FC236}">
                <a16:creationId xmlns:a16="http://schemas.microsoft.com/office/drawing/2014/main" id="{A1A390F4-CC78-4ED1-8D50-5D59AE8D05BE}"/>
              </a:ext>
            </a:extLst>
          </p:cNvPr>
          <p:cNvSpPr>
            <a:spLocks noGrp="1"/>
          </p:cNvSpPr>
          <p:nvPr>
            <p:ph type="body" sz="quarter" idx="14" hasCustomPrompt="1"/>
          </p:nvPr>
        </p:nvSpPr>
        <p:spPr>
          <a:xfrm>
            <a:off x="360000" y="4900254"/>
            <a:ext cx="5437187" cy="868722"/>
          </a:xfrm>
        </p:spPr>
        <p:txBody>
          <a:bodyPr/>
          <a:lstStyle>
            <a:lvl1pPr marL="0" indent="0">
              <a:spcAft>
                <a:spcPts val="0"/>
              </a:spcAft>
              <a:buNone/>
              <a:defRPr sz="1800"/>
            </a:lvl1pPr>
          </a:lstStyle>
          <a:p>
            <a:pPr lvl="0"/>
            <a:r>
              <a:rPr lang="en-US" noProof="0" dirty="0"/>
              <a:t>Caption</a:t>
            </a:r>
          </a:p>
        </p:txBody>
      </p:sp>
      <p:sp>
        <p:nvSpPr>
          <p:cNvPr id="11" name="Bildplatzhalter 4">
            <a:extLst>
              <a:ext uri="{FF2B5EF4-FFF2-40B4-BE49-F238E27FC236}">
                <a16:creationId xmlns:a16="http://schemas.microsoft.com/office/drawing/2014/main" id="{23A5E56D-954A-4968-9BC8-DFAC877CAA16}"/>
              </a:ext>
            </a:extLst>
          </p:cNvPr>
          <p:cNvSpPr>
            <a:spLocks noGrp="1"/>
          </p:cNvSpPr>
          <p:nvPr>
            <p:ph type="pic" sz="quarter" idx="15"/>
          </p:nvPr>
        </p:nvSpPr>
        <p:spPr>
          <a:xfrm>
            <a:off x="6383338" y="1628775"/>
            <a:ext cx="5437187" cy="3168377"/>
          </a:xfrm>
          <a:solidFill>
            <a:schemeClr val="bg2"/>
          </a:solidFill>
        </p:spPr>
        <p:txBody>
          <a:bodyPr anchor="ctr"/>
          <a:lstStyle>
            <a:lvl1pPr marL="0" indent="0" algn="ctr">
              <a:buNone/>
              <a:defRPr sz="1600">
                <a:solidFill>
                  <a:schemeClr val="tx1"/>
                </a:solidFill>
              </a:defRPr>
            </a:lvl1pPr>
          </a:lstStyle>
          <a:p>
            <a:r>
              <a:rPr lang="de-DE" noProof="0"/>
              <a:t>Bild durch Klicken auf Symbol hinzufügen</a:t>
            </a:r>
            <a:endParaRPr lang="en-US" noProof="0"/>
          </a:p>
        </p:txBody>
      </p:sp>
      <p:sp>
        <p:nvSpPr>
          <p:cNvPr id="12" name="Textplatzhalter 3">
            <a:extLst>
              <a:ext uri="{FF2B5EF4-FFF2-40B4-BE49-F238E27FC236}">
                <a16:creationId xmlns:a16="http://schemas.microsoft.com/office/drawing/2014/main" id="{1C326D2C-F758-4203-BE3D-8CDB8EB30941}"/>
              </a:ext>
            </a:extLst>
          </p:cNvPr>
          <p:cNvSpPr>
            <a:spLocks noGrp="1"/>
          </p:cNvSpPr>
          <p:nvPr>
            <p:ph type="body" sz="quarter" idx="16" hasCustomPrompt="1"/>
          </p:nvPr>
        </p:nvSpPr>
        <p:spPr>
          <a:xfrm>
            <a:off x="6383338" y="4900254"/>
            <a:ext cx="5437187" cy="868722"/>
          </a:xfrm>
        </p:spPr>
        <p:txBody>
          <a:bodyPr/>
          <a:lstStyle>
            <a:lvl1pPr marL="0" indent="0">
              <a:spcAft>
                <a:spcPts val="0"/>
              </a:spcAft>
              <a:buNone/>
              <a:defRPr sz="1800"/>
            </a:lvl1pPr>
          </a:lstStyle>
          <a:p>
            <a:pPr lvl="0"/>
            <a:r>
              <a:rPr lang="en-US" noProof="0" dirty="0"/>
              <a:t>Caption</a:t>
            </a:r>
          </a:p>
        </p:txBody>
      </p:sp>
      <p:sp>
        <p:nvSpPr>
          <p:cNvPr id="13" name="Textplatzhalter 10">
            <a:extLst>
              <a:ext uri="{FF2B5EF4-FFF2-40B4-BE49-F238E27FC236}">
                <a16:creationId xmlns:a16="http://schemas.microsoft.com/office/drawing/2014/main" id="{8D87DCD3-D230-4056-A20A-D9CBA549CE9C}"/>
              </a:ext>
            </a:extLst>
          </p:cNvPr>
          <p:cNvSpPr>
            <a:spLocks noGrp="1"/>
          </p:cNvSpPr>
          <p:nvPr>
            <p:ph type="body" sz="quarter" idx="17" hasCustomPrompt="1"/>
          </p:nvPr>
        </p:nvSpPr>
        <p:spPr>
          <a:xfrm>
            <a:off x="358774" y="938786"/>
            <a:ext cx="11449049" cy="509994"/>
          </a:xfrm>
        </p:spPr>
        <p:txBody>
          <a:bodyPr/>
          <a:lstStyle>
            <a:lvl1pPr marL="0" indent="0">
              <a:lnSpc>
                <a:spcPct val="114000"/>
              </a:lnSpc>
              <a:spcAft>
                <a:spcPts val="0"/>
              </a:spcAft>
              <a:buNone/>
              <a:defRPr sz="1800" b="1">
                <a:solidFill>
                  <a:schemeClr val="tx2"/>
                </a:solidFill>
              </a:defRPr>
            </a:lvl1pPr>
          </a:lstStyle>
          <a:p>
            <a:pPr lvl="0"/>
            <a:r>
              <a:rPr lang="en-US" noProof="0" dirty="0"/>
              <a:t>Subline</a:t>
            </a:r>
          </a:p>
        </p:txBody>
      </p:sp>
      <p:sp>
        <p:nvSpPr>
          <p:cNvPr id="3" name="Foliennummernplatzhalter 2">
            <a:extLst>
              <a:ext uri="{FF2B5EF4-FFF2-40B4-BE49-F238E27FC236}">
                <a16:creationId xmlns:a16="http://schemas.microsoft.com/office/drawing/2014/main" id="{2F566AD1-91A5-4D6F-BE6D-62150997CE1F}"/>
              </a:ext>
            </a:extLst>
          </p:cNvPr>
          <p:cNvSpPr>
            <a:spLocks noGrp="1"/>
          </p:cNvSpPr>
          <p:nvPr>
            <p:ph type="sldNum" sz="quarter" idx="18"/>
          </p:nvPr>
        </p:nvSpPr>
        <p:spPr/>
        <p:txBody>
          <a:bodyPr/>
          <a:lstStyle/>
          <a:p>
            <a:r>
              <a:rPr lang="en-US"/>
              <a:t>Page </a:t>
            </a:r>
            <a:fld id="{A52F4D17-1AD6-42D9-B93A-EB002C62F438}" type="slidenum">
              <a:rPr lang="en-US" smtClean="0"/>
              <a:pPr/>
              <a:t>‹#›</a:t>
            </a:fld>
            <a:endParaRPr lang="en-US" noProof="0" dirty="0"/>
          </a:p>
        </p:txBody>
      </p:sp>
    </p:spTree>
    <p:extLst>
      <p:ext uri="{BB962C8B-B14F-4D97-AF65-F5344CB8AC3E}">
        <p14:creationId xmlns:p14="http://schemas.microsoft.com/office/powerpoint/2010/main" val="370165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360000" y="324000"/>
            <a:ext cx="11449050" cy="1124780"/>
          </a:xfrm>
        </p:spPr>
        <p:txBody>
          <a:bodyPr/>
          <a:lstStyle>
            <a:lvl1pPr>
              <a:defRPr spc="0" baseline="0">
                <a:solidFill>
                  <a:schemeClr val="tx2"/>
                </a:solidFill>
              </a:defRPr>
            </a:lvl1pPr>
          </a:lstStyle>
          <a:p>
            <a:r>
              <a:rPr lang="de-DE" noProof="0" dirty="0"/>
              <a:t>Titelmasterformat durch Klicken bearbeiten</a:t>
            </a:r>
            <a:endParaRPr lang="en-US" noProof="0" dirty="0"/>
          </a:p>
        </p:txBody>
      </p:sp>
      <p:sp>
        <p:nvSpPr>
          <p:cNvPr id="6" name="Datumsplatzhalter 5">
            <a:extLst>
              <a:ext uri="{FF2B5EF4-FFF2-40B4-BE49-F238E27FC236}">
                <a16:creationId xmlns:a16="http://schemas.microsoft.com/office/drawing/2014/main" id="{4283517E-5B20-4272-8660-1A906CDE614E}"/>
              </a:ext>
            </a:extLst>
          </p:cNvPr>
          <p:cNvSpPr>
            <a:spLocks noGrp="1"/>
          </p:cNvSpPr>
          <p:nvPr>
            <p:ph type="dt" sz="half" idx="10"/>
          </p:nvPr>
        </p:nvSpPr>
        <p:spPr/>
        <p:txBody>
          <a:bodyPr/>
          <a:lstStyle/>
          <a:p>
            <a:fld id="{401E5834-2498-4BE6-A662-7778C7064423}" type="datetime1">
              <a:rPr lang="LID4096" noProof="0" smtClean="0"/>
              <a:t>08/13/2025</a:t>
            </a:fld>
            <a:endParaRPr lang="en-US" noProof="0"/>
          </a:p>
        </p:txBody>
      </p:sp>
      <p:sp>
        <p:nvSpPr>
          <p:cNvPr id="9" name="Textplatzhalter 10">
            <a:extLst>
              <a:ext uri="{FF2B5EF4-FFF2-40B4-BE49-F238E27FC236}">
                <a16:creationId xmlns:a16="http://schemas.microsoft.com/office/drawing/2014/main" id="{F63E2467-CDE8-4456-BDC8-2E6458C092A7}"/>
              </a:ext>
            </a:extLst>
          </p:cNvPr>
          <p:cNvSpPr>
            <a:spLocks noGrp="1"/>
          </p:cNvSpPr>
          <p:nvPr>
            <p:ph type="body" sz="quarter" idx="15" hasCustomPrompt="1"/>
          </p:nvPr>
        </p:nvSpPr>
        <p:spPr>
          <a:xfrm>
            <a:off x="358774" y="938786"/>
            <a:ext cx="11449049" cy="509994"/>
          </a:xfrm>
        </p:spPr>
        <p:txBody>
          <a:bodyPr/>
          <a:lstStyle>
            <a:lvl1pPr marL="0" indent="0">
              <a:lnSpc>
                <a:spcPct val="114000"/>
              </a:lnSpc>
              <a:spcAft>
                <a:spcPts val="0"/>
              </a:spcAft>
              <a:buNone/>
              <a:defRPr sz="1800" b="1">
                <a:solidFill>
                  <a:schemeClr val="tx2"/>
                </a:solidFill>
              </a:defRPr>
            </a:lvl1pPr>
          </a:lstStyle>
          <a:p>
            <a:pPr lvl="0"/>
            <a:r>
              <a:rPr lang="en-US" noProof="0" dirty="0"/>
              <a:t>Subline</a:t>
            </a:r>
          </a:p>
        </p:txBody>
      </p:sp>
      <p:sp>
        <p:nvSpPr>
          <p:cNvPr id="3" name="Foliennummernplatzhalter 2">
            <a:extLst>
              <a:ext uri="{FF2B5EF4-FFF2-40B4-BE49-F238E27FC236}">
                <a16:creationId xmlns:a16="http://schemas.microsoft.com/office/drawing/2014/main" id="{1C9A4D5F-2E35-47CB-9ECC-6BDDA4543523}"/>
              </a:ext>
            </a:extLst>
          </p:cNvPr>
          <p:cNvSpPr>
            <a:spLocks noGrp="1"/>
          </p:cNvSpPr>
          <p:nvPr>
            <p:ph type="sldNum" sz="quarter" idx="16"/>
          </p:nvPr>
        </p:nvSpPr>
        <p:spPr/>
        <p:txBody>
          <a:bodyPr/>
          <a:lstStyle/>
          <a:p>
            <a:r>
              <a:rPr lang="en-US"/>
              <a:t>Page </a:t>
            </a:r>
            <a:fld id="{A52F4D17-1AD6-42D9-B93A-EB002C62F438}" type="slidenum">
              <a:rPr lang="en-US" smtClean="0"/>
              <a:pPr/>
              <a:t>‹#›</a:t>
            </a:fld>
            <a:endParaRPr lang="en-US" noProof="0" dirty="0"/>
          </a:p>
        </p:txBody>
      </p:sp>
    </p:spTree>
    <p:extLst>
      <p:ext uri="{BB962C8B-B14F-4D97-AF65-F5344CB8AC3E}">
        <p14:creationId xmlns:p14="http://schemas.microsoft.com/office/powerpoint/2010/main" val="261187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1A9D9CA0-0D3A-430F-A273-E4F9DC8D4FCA}"/>
              </a:ext>
            </a:extLst>
          </p:cNvPr>
          <p:cNvSpPr>
            <a:spLocks noGrp="1"/>
          </p:cNvSpPr>
          <p:nvPr>
            <p:ph type="dt" sz="half" idx="10"/>
          </p:nvPr>
        </p:nvSpPr>
        <p:spPr/>
        <p:txBody>
          <a:bodyPr/>
          <a:lstStyle/>
          <a:p>
            <a:fld id="{77C3C923-5AA6-49D0-ABEC-26F52B5D8340}" type="datetime1">
              <a:rPr lang="LID4096" noProof="0" smtClean="0"/>
              <a:t>08/13/2025</a:t>
            </a:fld>
            <a:endParaRPr lang="en-US" noProof="0"/>
          </a:p>
        </p:txBody>
      </p:sp>
      <p:sp>
        <p:nvSpPr>
          <p:cNvPr id="2" name="Foliennummernplatzhalter 1">
            <a:extLst>
              <a:ext uri="{FF2B5EF4-FFF2-40B4-BE49-F238E27FC236}">
                <a16:creationId xmlns:a16="http://schemas.microsoft.com/office/drawing/2014/main" id="{FBEB74CF-3CEB-49F7-B847-0E316736F21A}"/>
              </a:ext>
            </a:extLst>
          </p:cNvPr>
          <p:cNvSpPr>
            <a:spLocks noGrp="1"/>
          </p:cNvSpPr>
          <p:nvPr>
            <p:ph type="sldNum" sz="quarter" idx="11"/>
          </p:nvPr>
        </p:nvSpPr>
        <p:spPr/>
        <p:txBody>
          <a:bodyPr/>
          <a:lstStyle/>
          <a:p>
            <a:r>
              <a:rPr lang="en-US"/>
              <a:t>Page </a:t>
            </a:r>
            <a:fld id="{A52F4D17-1AD6-42D9-B93A-EB002C62F438}" type="slidenum">
              <a:rPr lang="en-US" smtClean="0"/>
              <a:pPr/>
              <a:t>‹#›</a:t>
            </a:fld>
            <a:endParaRPr lang="en-US" noProof="0" dirty="0"/>
          </a:p>
        </p:txBody>
      </p:sp>
    </p:spTree>
    <p:extLst>
      <p:ext uri="{BB962C8B-B14F-4D97-AF65-F5344CB8AC3E}">
        <p14:creationId xmlns:p14="http://schemas.microsoft.com/office/powerpoint/2010/main" val="10631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1475" y="1563143"/>
            <a:ext cx="11449050" cy="4214255"/>
          </a:xfrm>
          <a:prstGeom prst="rect">
            <a:avLst/>
          </a:prstGeom>
        </p:spPr>
        <p:txBody>
          <a:bodyPr vert="horz" lIns="0" tIns="0" rIns="0" bIns="0" rtlCol="0" anchor="t" anchorCtr="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4" name="Date Placeholder 3"/>
          <p:cNvSpPr>
            <a:spLocks noGrp="1"/>
          </p:cNvSpPr>
          <p:nvPr>
            <p:ph type="dt" sz="half" idx="2"/>
          </p:nvPr>
        </p:nvSpPr>
        <p:spPr>
          <a:xfrm>
            <a:off x="3776105" y="6381328"/>
            <a:ext cx="1600508" cy="221109"/>
          </a:xfrm>
          <a:prstGeom prst="rect">
            <a:avLst/>
          </a:prstGeom>
        </p:spPr>
        <p:txBody>
          <a:bodyPr vert="horz" lIns="0" tIns="0" rIns="0" bIns="0" rtlCol="0" anchor="t" anchorCtr="0">
            <a:noAutofit/>
          </a:bodyPr>
          <a:lstStyle>
            <a:lvl1pPr algn="l">
              <a:defRPr sz="1200">
                <a:solidFill>
                  <a:schemeClr val="tx2"/>
                </a:solidFill>
              </a:defRPr>
            </a:lvl1pPr>
          </a:lstStyle>
          <a:p>
            <a:fld id="{5EB0264D-B9ED-456C-8562-3EB708650A5A}" type="datetime1">
              <a:rPr lang="LID4096" smtClean="0"/>
              <a:t>08/13/2025</a:t>
            </a:fld>
            <a:endParaRPr lang="en-US" dirty="0"/>
          </a:p>
        </p:txBody>
      </p:sp>
      <p:sp>
        <p:nvSpPr>
          <p:cNvPr id="6" name="Slide Number Placeholder 5"/>
          <p:cNvSpPr>
            <a:spLocks noGrp="1"/>
          </p:cNvSpPr>
          <p:nvPr>
            <p:ph type="sldNum" sz="quarter" idx="4"/>
          </p:nvPr>
        </p:nvSpPr>
        <p:spPr>
          <a:xfrm>
            <a:off x="5818290" y="6381328"/>
            <a:ext cx="720000" cy="221109"/>
          </a:xfrm>
          <a:prstGeom prst="rect">
            <a:avLst/>
          </a:prstGeom>
        </p:spPr>
        <p:txBody>
          <a:bodyPr vert="horz" lIns="0" tIns="0" rIns="0" bIns="0" rtlCol="0" anchor="t" anchorCtr="0">
            <a:noAutofit/>
          </a:bodyPr>
          <a:lstStyle>
            <a:lvl1pPr algn="l">
              <a:defRPr sz="1200">
                <a:solidFill>
                  <a:schemeClr val="tx2"/>
                </a:solidFill>
              </a:defRPr>
            </a:lvl1pPr>
          </a:lstStyle>
          <a:p>
            <a:r>
              <a:rPr lang="en-US" dirty="0"/>
              <a:t>Page </a:t>
            </a:r>
            <a:fld id="{A52F4D17-1AD6-42D9-B93A-EB002C62F438}" type="slidenum">
              <a:rPr lang="en-US" smtClean="0"/>
              <a:pPr/>
              <a:t>‹#›</a:t>
            </a:fld>
            <a:endParaRPr lang="en-US" dirty="0"/>
          </a:p>
        </p:txBody>
      </p:sp>
      <p:sp>
        <p:nvSpPr>
          <p:cNvPr id="2" name="Title Placeholder 1"/>
          <p:cNvSpPr>
            <a:spLocks noGrp="1"/>
          </p:cNvSpPr>
          <p:nvPr>
            <p:ph type="title"/>
          </p:nvPr>
        </p:nvSpPr>
        <p:spPr>
          <a:xfrm>
            <a:off x="371475" y="324000"/>
            <a:ext cx="11449050" cy="1124780"/>
          </a:xfrm>
          <a:prstGeom prst="rect">
            <a:avLst/>
          </a:prstGeom>
        </p:spPr>
        <p:txBody>
          <a:bodyPr vert="horz" lIns="0" tIns="0" rIns="0" bIns="0" rtlCol="0" anchor="t" anchorCtr="0">
            <a:noAutofit/>
          </a:bodyPr>
          <a:lstStyle/>
          <a:p>
            <a:r>
              <a:rPr lang="en-US" noProof="0"/>
              <a:t>Mastertitelformat bearbeiten</a:t>
            </a:r>
          </a:p>
        </p:txBody>
      </p:sp>
      <p:pic>
        <p:nvPicPr>
          <p:cNvPr id="13" name="Grafik 12">
            <a:extLst>
              <a:ext uri="{FF2B5EF4-FFF2-40B4-BE49-F238E27FC236}">
                <a16:creationId xmlns:a16="http://schemas.microsoft.com/office/drawing/2014/main" id="{F2C4F5F8-9F24-424C-8284-2E94052236C1}"/>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9938656" y="6005352"/>
            <a:ext cx="1881980" cy="548854"/>
          </a:xfrm>
          <a:prstGeom prst="rect">
            <a:avLst/>
          </a:prstGeom>
        </p:spPr>
      </p:pic>
      <p:pic>
        <p:nvPicPr>
          <p:cNvPr id="8" name="Grafik 7">
            <a:extLst>
              <a:ext uri="{FF2B5EF4-FFF2-40B4-BE49-F238E27FC236}">
                <a16:creationId xmlns:a16="http://schemas.microsoft.com/office/drawing/2014/main" id="{EF6C8115-8683-472F-BE9F-3E719023445D}"/>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372067" y="6424763"/>
            <a:ext cx="2303553" cy="91462"/>
          </a:xfrm>
          <a:prstGeom prst="rect">
            <a:avLst/>
          </a:prstGeom>
        </p:spPr>
      </p:pic>
    </p:spTree>
    <p:extLst>
      <p:ext uri="{BB962C8B-B14F-4D97-AF65-F5344CB8AC3E}">
        <p14:creationId xmlns:p14="http://schemas.microsoft.com/office/powerpoint/2010/main" val="3822747736"/>
      </p:ext>
    </p:extLst>
  </p:cSld>
  <p:clrMap bg1="lt1" tx1="dk1" bg2="lt2" tx2="dk2" accent1="accent1" accent2="accent2" accent3="accent3" accent4="accent4" accent5="accent5" accent6="accent6" hlink="hlink" folHlink="folHlink"/>
  <p:sldLayoutIdLst>
    <p:sldLayoutId id="2147483661" r:id="rId1"/>
    <p:sldLayoutId id="2147483669" r:id="rId2"/>
    <p:sldLayoutId id="2147483670" r:id="rId3"/>
    <p:sldLayoutId id="2147483671" r:id="rId4"/>
    <p:sldLayoutId id="2147483662" r:id="rId5"/>
    <p:sldLayoutId id="2147483672" r:id="rId6"/>
    <p:sldLayoutId id="2147483673" r:id="rId7"/>
    <p:sldLayoutId id="2147483666" r:id="rId8"/>
    <p:sldLayoutId id="2147483667" r:id="rId9"/>
  </p:sldLayoutIdLst>
  <p:hf hdr="0" ftr="0"/>
  <p:txStyles>
    <p:titleStyle>
      <a:lvl1pPr algn="l" defTabSz="914400" rtl="0" eaLnBrk="1" latinLnBrk="0" hangingPunct="1">
        <a:lnSpc>
          <a:spcPct val="114000"/>
        </a:lnSpc>
        <a:spcBef>
          <a:spcPct val="0"/>
        </a:spcBef>
        <a:buNone/>
        <a:defRPr sz="3200" b="1" kern="1200" cap="all" spc="100" baseline="0">
          <a:solidFill>
            <a:schemeClr val="accent1"/>
          </a:solidFill>
          <a:latin typeface="+mj-lt"/>
          <a:ea typeface="+mj-ea"/>
          <a:cs typeface="+mj-cs"/>
        </a:defRPr>
      </a:lvl1pPr>
    </p:titleStyle>
    <p:bodyStyle>
      <a:lvl1pPr marL="228600" indent="-228600" algn="l" defTabSz="914400" rtl="0" eaLnBrk="1" latinLnBrk="0" hangingPunct="1">
        <a:lnSpc>
          <a:spcPct val="114000"/>
        </a:lnSpc>
        <a:spcBef>
          <a:spcPts val="0"/>
        </a:spcBef>
        <a:spcAft>
          <a:spcPts val="600"/>
        </a:spcAft>
        <a:buFont typeface="Calibri" panose="020F0502020204030204" pitchFamily="34" charset="0"/>
        <a:buChar char="•"/>
        <a:defRPr sz="2200" kern="1200">
          <a:solidFill>
            <a:schemeClr val="tx1"/>
          </a:solidFill>
          <a:latin typeface="+mn-lt"/>
          <a:ea typeface="+mn-ea"/>
          <a:cs typeface="+mn-cs"/>
        </a:defRPr>
      </a:lvl1pPr>
      <a:lvl2pPr marL="450850" indent="-234950" algn="l" defTabSz="914400" rtl="0" eaLnBrk="1" latinLnBrk="0" hangingPunct="1">
        <a:lnSpc>
          <a:spcPct val="114000"/>
        </a:lnSpc>
        <a:spcBef>
          <a:spcPts val="0"/>
        </a:spcBef>
        <a:spcAft>
          <a:spcPts val="600"/>
        </a:spcAft>
        <a:buFont typeface="Calibri" panose="020F0502020204030204" pitchFamily="34" charset="0"/>
        <a:buChar char="•"/>
        <a:defRPr sz="2200" kern="1200">
          <a:solidFill>
            <a:schemeClr val="tx1"/>
          </a:solidFill>
          <a:latin typeface="+mn-lt"/>
          <a:ea typeface="+mn-ea"/>
          <a:cs typeface="+mn-cs"/>
        </a:defRPr>
      </a:lvl2pPr>
      <a:lvl3pPr marL="666750" indent="-215900" algn="l" defTabSz="914400" rtl="0" eaLnBrk="1" latinLnBrk="0" hangingPunct="1">
        <a:lnSpc>
          <a:spcPct val="114000"/>
        </a:lnSpc>
        <a:spcBef>
          <a:spcPts val="0"/>
        </a:spcBef>
        <a:spcAft>
          <a:spcPts val="600"/>
        </a:spcAft>
        <a:buFont typeface="Calibri" panose="020F0502020204030204" pitchFamily="34" charset="0"/>
        <a:buChar char="•"/>
        <a:defRPr sz="2200" kern="1200">
          <a:solidFill>
            <a:schemeClr val="tx1"/>
          </a:solidFill>
          <a:latin typeface="+mn-lt"/>
          <a:ea typeface="+mn-ea"/>
          <a:cs typeface="+mn-cs"/>
        </a:defRPr>
      </a:lvl3pPr>
      <a:lvl4pPr marL="895350" indent="-215900" algn="l" defTabSz="914400" rtl="0" eaLnBrk="1" latinLnBrk="0" hangingPunct="1">
        <a:lnSpc>
          <a:spcPct val="114000"/>
        </a:lnSpc>
        <a:spcBef>
          <a:spcPts val="0"/>
        </a:spcBef>
        <a:spcAft>
          <a:spcPts val="600"/>
        </a:spcAft>
        <a:buFont typeface="Calibri" panose="020F0502020204030204" pitchFamily="34" charset="0"/>
        <a:buChar char="•"/>
        <a:defRPr sz="2200" kern="1200">
          <a:solidFill>
            <a:schemeClr val="tx1"/>
          </a:solidFill>
          <a:latin typeface="+mn-lt"/>
          <a:ea typeface="+mn-ea"/>
          <a:cs typeface="+mn-cs"/>
        </a:defRPr>
      </a:lvl4pPr>
      <a:lvl5pPr marL="1117600" indent="-215900" algn="l" defTabSz="914400" rtl="0" eaLnBrk="1" latinLnBrk="0" hangingPunct="1">
        <a:lnSpc>
          <a:spcPct val="114000"/>
        </a:lnSpc>
        <a:spcBef>
          <a:spcPts val="0"/>
        </a:spcBef>
        <a:spcAft>
          <a:spcPts val="600"/>
        </a:spcAft>
        <a:buFont typeface="Calibri" panose="020F050202020403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26" userDrawn="1">
          <p15:clr>
            <a:srgbClr val="F26B43"/>
          </p15:clr>
        </p15:guide>
        <p15:guide id="2" pos="234" userDrawn="1">
          <p15:clr>
            <a:srgbClr val="F26B43"/>
          </p15:clr>
        </p15:guide>
        <p15:guide id="3" pos="7446" userDrawn="1">
          <p15:clr>
            <a:srgbClr val="F26B43"/>
          </p15:clr>
        </p15:guide>
        <p15:guide id="4" orient="horz" pos="278" userDrawn="1">
          <p15:clr>
            <a:srgbClr val="F26B43"/>
          </p15:clr>
        </p15:guide>
        <p15:guide id="6" pos="3659" userDrawn="1">
          <p15:clr>
            <a:srgbClr val="F26B43"/>
          </p15:clr>
        </p15:guide>
        <p15:guide id="7" pos="4021" userDrawn="1">
          <p15:clr>
            <a:srgbClr val="F26B43"/>
          </p15:clr>
        </p15:guide>
        <p15:guide id="8" orient="horz" pos="363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a:extLst>
              <a:ext uri="{FF2B5EF4-FFF2-40B4-BE49-F238E27FC236}">
                <a16:creationId xmlns:a16="http://schemas.microsoft.com/office/drawing/2014/main" id="{FEFFBE9B-CD90-40DF-A947-B2CFD616F58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6" r="26"/>
          <a:stretch>
            <a:fillRect/>
          </a:stretch>
        </p:blipFill>
        <p:spPr>
          <a:xfrm>
            <a:off x="315262" y="341313"/>
            <a:ext cx="11561476" cy="3087687"/>
          </a:xfrm>
        </p:spPr>
      </p:pic>
      <p:sp>
        <p:nvSpPr>
          <p:cNvPr id="2" name="Titel 1">
            <a:extLst>
              <a:ext uri="{FF2B5EF4-FFF2-40B4-BE49-F238E27FC236}">
                <a16:creationId xmlns:a16="http://schemas.microsoft.com/office/drawing/2014/main" id="{A5A64521-ED94-4240-8AD4-6C3D7A90E715}"/>
              </a:ext>
            </a:extLst>
          </p:cNvPr>
          <p:cNvSpPr>
            <a:spLocks noGrp="1"/>
          </p:cNvSpPr>
          <p:nvPr>
            <p:ph type="ctrTitle"/>
          </p:nvPr>
        </p:nvSpPr>
        <p:spPr>
          <a:xfrm>
            <a:off x="313364" y="3494823"/>
            <a:ext cx="11565274" cy="623404"/>
          </a:xfrm>
        </p:spPr>
        <p:txBody>
          <a:bodyPr/>
          <a:lstStyle/>
          <a:p>
            <a:pPr>
              <a:lnSpc>
                <a:spcPct val="113999"/>
              </a:lnSpc>
            </a:pPr>
            <a:r>
              <a:rPr lang="en-US" dirty="0"/>
              <a:t>Structural causal models and diffusion models</a:t>
            </a:r>
            <a:endParaRPr lang="en-US" b="0">
              <a:cs typeface="Arial"/>
            </a:endParaRPr>
          </a:p>
          <a:p>
            <a:pPr>
              <a:lnSpc>
                <a:spcPct val="113999"/>
              </a:lnSpc>
            </a:pPr>
            <a:endParaRPr lang="en-US" noProof="0" dirty="0">
              <a:cs typeface="Arial"/>
            </a:endParaRPr>
          </a:p>
        </p:txBody>
      </p:sp>
      <p:sp>
        <p:nvSpPr>
          <p:cNvPr id="3" name="Untertitel 2">
            <a:extLst>
              <a:ext uri="{FF2B5EF4-FFF2-40B4-BE49-F238E27FC236}">
                <a16:creationId xmlns:a16="http://schemas.microsoft.com/office/drawing/2014/main" id="{C693119F-69DD-4BF5-B78E-98C0144F5F54}"/>
              </a:ext>
            </a:extLst>
          </p:cNvPr>
          <p:cNvSpPr>
            <a:spLocks noGrp="1"/>
          </p:cNvSpPr>
          <p:nvPr>
            <p:ph type="subTitle" idx="1"/>
          </p:nvPr>
        </p:nvSpPr>
        <p:spPr>
          <a:xfrm>
            <a:off x="314157" y="4841053"/>
            <a:ext cx="10728325" cy="360000"/>
          </a:xfrm>
        </p:spPr>
        <p:txBody>
          <a:bodyPr/>
          <a:lstStyle/>
          <a:p>
            <a:pPr>
              <a:lnSpc>
                <a:spcPct val="113999"/>
              </a:lnSpc>
            </a:pPr>
            <a:r>
              <a:rPr lang="en-US" dirty="0"/>
              <a:t>13.08.2025 </a:t>
            </a:r>
            <a:r>
              <a:rPr lang="en-US" noProof="0" dirty="0"/>
              <a:t>I </a:t>
            </a:r>
            <a:r>
              <a:rPr lang="en-US" dirty="0" err="1"/>
              <a:t>lado</a:t>
            </a:r>
            <a:r>
              <a:rPr lang="en-US" dirty="0"/>
              <a:t> </a:t>
            </a:r>
            <a:r>
              <a:rPr lang="en-US" dirty="0" err="1"/>
              <a:t>turmanidze</a:t>
            </a:r>
            <a:endParaRPr lang="en-US" dirty="0">
              <a:cs typeface="Arial"/>
            </a:endParaRPr>
          </a:p>
          <a:p>
            <a:pPr>
              <a:lnSpc>
                <a:spcPct val="113999"/>
              </a:lnSpc>
            </a:pPr>
            <a:endParaRPr lang="en-US" noProof="0" dirty="0">
              <a:cs typeface="Arial"/>
            </a:endParaRPr>
          </a:p>
        </p:txBody>
      </p:sp>
      <p:sp>
        <p:nvSpPr>
          <p:cNvPr id="4" name="Textplatzhalter 3">
            <a:extLst>
              <a:ext uri="{FF2B5EF4-FFF2-40B4-BE49-F238E27FC236}">
                <a16:creationId xmlns:a16="http://schemas.microsoft.com/office/drawing/2014/main" id="{75FFF684-B650-40AA-89A0-80D31734A2EF}"/>
              </a:ext>
            </a:extLst>
          </p:cNvPr>
          <p:cNvSpPr>
            <a:spLocks noGrp="1"/>
          </p:cNvSpPr>
          <p:nvPr>
            <p:ph type="body" sz="quarter" idx="12"/>
          </p:nvPr>
        </p:nvSpPr>
        <p:spPr>
          <a:xfrm>
            <a:off x="314157" y="4118394"/>
            <a:ext cx="10728325" cy="727162"/>
          </a:xfrm>
        </p:spPr>
        <p:txBody>
          <a:bodyPr/>
          <a:lstStyle/>
          <a:p>
            <a:pPr>
              <a:lnSpc>
                <a:spcPct val="113999"/>
              </a:lnSpc>
            </a:pPr>
            <a:r>
              <a:rPr lang="en-US" dirty="0"/>
              <a:t>Workings of </a:t>
            </a:r>
            <a:r>
              <a:rPr lang="en-US" dirty="0" err="1"/>
              <a:t>causaldiffae</a:t>
            </a:r>
          </a:p>
        </p:txBody>
      </p:sp>
      <p:sp>
        <p:nvSpPr>
          <p:cNvPr id="11" name="Textplatzhalter 10">
            <a:extLst>
              <a:ext uri="{FF2B5EF4-FFF2-40B4-BE49-F238E27FC236}">
                <a16:creationId xmlns:a16="http://schemas.microsoft.com/office/drawing/2014/main" id="{A5F65145-80CE-4F50-8C39-4EEE42342892}"/>
              </a:ext>
            </a:extLst>
          </p:cNvPr>
          <p:cNvSpPr>
            <a:spLocks noGrp="1"/>
          </p:cNvSpPr>
          <p:nvPr>
            <p:ph type="body" sz="quarter" idx="14"/>
          </p:nvPr>
        </p:nvSpPr>
        <p:spPr/>
        <p:txBody>
          <a:bodyPr/>
          <a:lstStyle/>
          <a:p>
            <a:endParaRPr lang="de-DE"/>
          </a:p>
        </p:txBody>
      </p:sp>
    </p:spTree>
    <p:extLst>
      <p:ext uri="{BB962C8B-B14F-4D97-AF65-F5344CB8AC3E}">
        <p14:creationId xmlns:p14="http://schemas.microsoft.com/office/powerpoint/2010/main" val="1231316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62A6-8E21-9F4D-4D26-17CDD3A06C06}"/>
              </a:ext>
            </a:extLst>
          </p:cNvPr>
          <p:cNvSpPr>
            <a:spLocks noGrp="1"/>
          </p:cNvSpPr>
          <p:nvPr>
            <p:ph type="title"/>
          </p:nvPr>
        </p:nvSpPr>
        <p:spPr/>
        <p:txBody>
          <a:bodyPr/>
          <a:lstStyle/>
          <a:p>
            <a:r>
              <a:rPr lang="en-US" dirty="0" err="1">
                <a:cs typeface="Arial"/>
              </a:rPr>
              <a:t>Causaldiffae</a:t>
            </a:r>
            <a:endParaRPr lang="en-US" dirty="0" err="1"/>
          </a:p>
        </p:txBody>
      </p:sp>
      <p:sp>
        <p:nvSpPr>
          <p:cNvPr id="3" name="Date Placeholder 2">
            <a:extLst>
              <a:ext uri="{FF2B5EF4-FFF2-40B4-BE49-F238E27FC236}">
                <a16:creationId xmlns:a16="http://schemas.microsoft.com/office/drawing/2014/main" id="{4F6D7692-355D-CA34-A9FF-407BCC4BB881}"/>
              </a:ext>
            </a:extLst>
          </p:cNvPr>
          <p:cNvSpPr>
            <a:spLocks noGrp="1"/>
          </p:cNvSpPr>
          <p:nvPr>
            <p:ph type="dt" sz="half" idx="10"/>
          </p:nvPr>
        </p:nvSpPr>
        <p:spPr/>
        <p:txBody>
          <a:bodyPr/>
          <a:lstStyle/>
          <a:p>
            <a:fld id="{AFA99878-DF78-4ECD-BA60-9DE3176A0A8F}" type="datetime1">
              <a:rPr lang="LID4096" noProof="0" smtClean="0"/>
              <a:t>08/13/2025</a:t>
            </a:fld>
            <a:endParaRPr lang="en-US" noProof="0"/>
          </a:p>
        </p:txBody>
      </p:sp>
      <p:sp>
        <p:nvSpPr>
          <p:cNvPr id="5" name="Slide Number Placeholder 4">
            <a:extLst>
              <a:ext uri="{FF2B5EF4-FFF2-40B4-BE49-F238E27FC236}">
                <a16:creationId xmlns:a16="http://schemas.microsoft.com/office/drawing/2014/main" id="{8F88F789-E6B0-9954-3BC1-54673B5D52BA}"/>
              </a:ext>
            </a:extLst>
          </p:cNvPr>
          <p:cNvSpPr>
            <a:spLocks noGrp="1"/>
          </p:cNvSpPr>
          <p:nvPr>
            <p:ph type="sldNum" sz="quarter" idx="16"/>
          </p:nvPr>
        </p:nvSpPr>
        <p:spPr/>
        <p:txBody>
          <a:bodyPr/>
          <a:lstStyle/>
          <a:p>
            <a:r>
              <a:rPr lang="en-US"/>
              <a:t>Page </a:t>
            </a:r>
            <a:fld id="{A52F4D17-1AD6-42D9-B93A-EB002C62F438}" type="slidenum">
              <a:rPr lang="en-US" smtClean="0"/>
              <a:pPr/>
              <a:t>10</a:t>
            </a:fld>
            <a:endParaRPr lang="en-US" noProof="0" dirty="0"/>
          </a:p>
        </p:txBody>
      </p:sp>
      <p:pic>
        <p:nvPicPr>
          <p:cNvPr id="10" name="Picture 9" descr="A white sheet with black text&#10;&#10;AI-generated content may be incorrect.">
            <a:extLst>
              <a:ext uri="{FF2B5EF4-FFF2-40B4-BE49-F238E27FC236}">
                <a16:creationId xmlns:a16="http://schemas.microsoft.com/office/drawing/2014/main" id="{6BFEEBE7-574F-D17A-C30C-66F8D68E6DA7}"/>
              </a:ext>
            </a:extLst>
          </p:cNvPr>
          <p:cNvPicPr>
            <a:picLocks noChangeAspect="1"/>
          </p:cNvPicPr>
          <p:nvPr/>
        </p:nvPicPr>
        <p:blipFill>
          <a:blip r:embed="rId3"/>
          <a:stretch>
            <a:fillRect/>
          </a:stretch>
        </p:blipFill>
        <p:spPr>
          <a:xfrm>
            <a:off x="432633" y="3017168"/>
            <a:ext cx="6394693" cy="2646593"/>
          </a:xfrm>
          <a:prstGeom prst="rect">
            <a:avLst/>
          </a:prstGeom>
        </p:spPr>
      </p:pic>
      <p:pic>
        <p:nvPicPr>
          <p:cNvPr id="11" name="Picture 10" descr="A screenshot of a white sheet of paper&#10;&#10;AI-generated content may be incorrect.">
            <a:extLst>
              <a:ext uri="{FF2B5EF4-FFF2-40B4-BE49-F238E27FC236}">
                <a16:creationId xmlns:a16="http://schemas.microsoft.com/office/drawing/2014/main" id="{DD07FB28-22C4-FFCE-F610-1D1F210360C5}"/>
              </a:ext>
            </a:extLst>
          </p:cNvPr>
          <p:cNvPicPr>
            <a:picLocks noChangeAspect="1"/>
          </p:cNvPicPr>
          <p:nvPr/>
        </p:nvPicPr>
        <p:blipFill>
          <a:blip r:embed="rId4"/>
          <a:stretch>
            <a:fillRect/>
          </a:stretch>
        </p:blipFill>
        <p:spPr>
          <a:xfrm>
            <a:off x="5885767" y="1258683"/>
            <a:ext cx="5274174" cy="4409606"/>
          </a:xfrm>
          <a:prstGeom prst="rect">
            <a:avLst/>
          </a:prstGeom>
        </p:spPr>
      </p:pic>
      <p:pic>
        <p:nvPicPr>
          <p:cNvPr id="4" name="Picture 3" descr="A black text on a white background&#10;&#10;AI-generated content may be incorrect.">
            <a:extLst>
              <a:ext uri="{FF2B5EF4-FFF2-40B4-BE49-F238E27FC236}">
                <a16:creationId xmlns:a16="http://schemas.microsoft.com/office/drawing/2014/main" id="{C03D257D-FA40-A8B4-2B97-2A96FC34FA3B}"/>
              </a:ext>
            </a:extLst>
          </p:cNvPr>
          <p:cNvPicPr>
            <a:picLocks noChangeAspect="1"/>
          </p:cNvPicPr>
          <p:nvPr/>
        </p:nvPicPr>
        <p:blipFill>
          <a:blip r:embed="rId5"/>
          <a:stretch>
            <a:fillRect/>
          </a:stretch>
        </p:blipFill>
        <p:spPr>
          <a:xfrm>
            <a:off x="903006" y="1255130"/>
            <a:ext cx="3556925" cy="711361"/>
          </a:xfrm>
          <a:prstGeom prst="rect">
            <a:avLst/>
          </a:prstGeom>
        </p:spPr>
      </p:pic>
      <p:pic>
        <p:nvPicPr>
          <p:cNvPr id="6" name="Picture 5" descr="A close-up of a number&#10;&#10;AI-generated content may be incorrect.">
            <a:extLst>
              <a:ext uri="{FF2B5EF4-FFF2-40B4-BE49-F238E27FC236}">
                <a16:creationId xmlns:a16="http://schemas.microsoft.com/office/drawing/2014/main" id="{AF63B312-5F04-9258-D714-831085C712E0}"/>
              </a:ext>
            </a:extLst>
          </p:cNvPr>
          <p:cNvPicPr>
            <a:picLocks noChangeAspect="1"/>
          </p:cNvPicPr>
          <p:nvPr/>
        </p:nvPicPr>
        <p:blipFill>
          <a:blip r:embed="rId6"/>
          <a:stretch>
            <a:fillRect/>
          </a:stretch>
        </p:blipFill>
        <p:spPr>
          <a:xfrm>
            <a:off x="175489" y="1964983"/>
            <a:ext cx="5745022" cy="892818"/>
          </a:xfrm>
          <a:prstGeom prst="rect">
            <a:avLst/>
          </a:prstGeom>
        </p:spPr>
      </p:pic>
    </p:spTree>
    <p:extLst>
      <p:ext uri="{BB962C8B-B14F-4D97-AF65-F5344CB8AC3E}">
        <p14:creationId xmlns:p14="http://schemas.microsoft.com/office/powerpoint/2010/main" val="247595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44F7-3A6C-2752-CC2B-3B0504703B36}"/>
              </a:ext>
            </a:extLst>
          </p:cNvPr>
          <p:cNvSpPr>
            <a:spLocks noGrp="1"/>
          </p:cNvSpPr>
          <p:nvPr>
            <p:ph type="title"/>
          </p:nvPr>
        </p:nvSpPr>
        <p:spPr/>
        <p:txBody>
          <a:bodyPr/>
          <a:lstStyle/>
          <a:p>
            <a:pPr>
              <a:lnSpc>
                <a:spcPct val="113999"/>
              </a:lnSpc>
            </a:pPr>
            <a:r>
              <a:rPr lang="en-US" dirty="0">
                <a:cs typeface="Arial"/>
              </a:rPr>
              <a:t>Source Code</a:t>
            </a:r>
            <a:endParaRPr lang="en-US" dirty="0"/>
          </a:p>
        </p:txBody>
      </p:sp>
      <p:sp>
        <p:nvSpPr>
          <p:cNvPr id="3" name="Date Placeholder 2">
            <a:extLst>
              <a:ext uri="{FF2B5EF4-FFF2-40B4-BE49-F238E27FC236}">
                <a16:creationId xmlns:a16="http://schemas.microsoft.com/office/drawing/2014/main" id="{56B6D599-2BA6-24B1-2D0B-B75DA084FFE1}"/>
              </a:ext>
            </a:extLst>
          </p:cNvPr>
          <p:cNvSpPr>
            <a:spLocks noGrp="1"/>
          </p:cNvSpPr>
          <p:nvPr>
            <p:ph type="dt" sz="half" idx="10"/>
          </p:nvPr>
        </p:nvSpPr>
        <p:spPr/>
        <p:txBody>
          <a:bodyPr/>
          <a:lstStyle/>
          <a:p>
            <a:fld id="{8D78C8AD-FCBD-4FED-A7E7-6489EA08E130}" type="datetime1">
              <a:rPr lang="LID4096" noProof="0" smtClean="0"/>
              <a:t>08/13/2025</a:t>
            </a:fld>
            <a:endParaRPr lang="en-US" noProof="0"/>
          </a:p>
        </p:txBody>
      </p:sp>
      <p:sp>
        <p:nvSpPr>
          <p:cNvPr id="9" name="Slide Number Placeholder 8">
            <a:extLst>
              <a:ext uri="{FF2B5EF4-FFF2-40B4-BE49-F238E27FC236}">
                <a16:creationId xmlns:a16="http://schemas.microsoft.com/office/drawing/2014/main" id="{4F94CCB0-F653-6DA6-4414-CEFF506554C4}"/>
              </a:ext>
            </a:extLst>
          </p:cNvPr>
          <p:cNvSpPr>
            <a:spLocks noGrp="1"/>
          </p:cNvSpPr>
          <p:nvPr>
            <p:ph type="sldNum" sz="quarter" idx="18"/>
          </p:nvPr>
        </p:nvSpPr>
        <p:spPr/>
        <p:txBody>
          <a:bodyPr/>
          <a:lstStyle/>
          <a:p>
            <a:r>
              <a:rPr lang="en-US"/>
              <a:t>Page </a:t>
            </a:r>
            <a:fld id="{A52F4D17-1AD6-42D9-B93A-EB002C62F438}" type="slidenum">
              <a:rPr lang="en-US" smtClean="0"/>
              <a:pPr/>
              <a:t>11</a:t>
            </a:fld>
            <a:endParaRPr lang="en-US" noProof="0" dirty="0"/>
          </a:p>
        </p:txBody>
      </p:sp>
      <p:pic>
        <p:nvPicPr>
          <p:cNvPr id="7" name="Picture 6" descr="A screenshot of a computer&#10;&#10;AI-generated content may be incorrect.">
            <a:extLst>
              <a:ext uri="{FF2B5EF4-FFF2-40B4-BE49-F238E27FC236}">
                <a16:creationId xmlns:a16="http://schemas.microsoft.com/office/drawing/2014/main" id="{86EC8A5E-C50A-DB1C-F72F-7CA450569DC8}"/>
              </a:ext>
            </a:extLst>
          </p:cNvPr>
          <p:cNvPicPr>
            <a:picLocks noChangeAspect="1"/>
          </p:cNvPicPr>
          <p:nvPr/>
        </p:nvPicPr>
        <p:blipFill>
          <a:blip r:embed="rId3"/>
          <a:stretch>
            <a:fillRect/>
          </a:stretch>
        </p:blipFill>
        <p:spPr>
          <a:xfrm>
            <a:off x="247404" y="1428360"/>
            <a:ext cx="5290609" cy="2963458"/>
          </a:xfrm>
          <a:prstGeom prst="rect">
            <a:avLst/>
          </a:prstGeom>
        </p:spPr>
      </p:pic>
      <p:sp>
        <p:nvSpPr>
          <p:cNvPr id="8" name="TextBox 7">
            <a:extLst>
              <a:ext uri="{FF2B5EF4-FFF2-40B4-BE49-F238E27FC236}">
                <a16:creationId xmlns:a16="http://schemas.microsoft.com/office/drawing/2014/main" id="{D1035296-E453-C452-8865-5AD9CD2193B8}"/>
              </a:ext>
            </a:extLst>
          </p:cNvPr>
          <p:cNvSpPr txBox="1"/>
          <p:nvPr/>
        </p:nvSpPr>
        <p:spPr>
          <a:xfrm>
            <a:off x="243389" y="4512572"/>
            <a:ext cx="6041825" cy="5601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5000"/>
              </a:lnSpc>
            </a:pPr>
            <a:r>
              <a:rPr lang="en-US" sz="1600" dirty="0">
                <a:latin typeface="Bell MT"/>
                <a:cs typeface="Arial"/>
              </a:rPr>
              <a:t>Source code of </a:t>
            </a:r>
            <a:r>
              <a:rPr lang="en-US" sz="1600" err="1">
                <a:latin typeface="Bell MT"/>
                <a:cs typeface="Arial"/>
              </a:rPr>
              <a:t>CausalDiffAE</a:t>
            </a:r>
            <a:r>
              <a:rPr lang="en-US" sz="1600" dirty="0">
                <a:latin typeface="Bell MT"/>
                <a:cs typeface="Arial"/>
              </a:rPr>
              <a:t> paper (not working):</a:t>
            </a:r>
          </a:p>
          <a:p>
            <a:pPr>
              <a:lnSpc>
                <a:spcPct val="95000"/>
              </a:lnSpc>
            </a:pPr>
            <a:r>
              <a:rPr lang="en-US" sz="1600" dirty="0">
                <a:solidFill>
                  <a:schemeClr val="tx2">
                    <a:lumMod val="40000"/>
                    <a:lumOff val="60000"/>
                  </a:schemeClr>
                </a:solidFill>
                <a:latin typeface="Bell MT"/>
                <a:ea typeface="+mn-lt"/>
                <a:cs typeface="+mn-lt"/>
              </a:rPr>
              <a:t>https://github.com/Akomand/CausalDiffAE.git</a:t>
            </a:r>
            <a:endParaRPr lang="en-US" sz="1600">
              <a:solidFill>
                <a:schemeClr val="tx2">
                  <a:lumMod val="40000"/>
                  <a:lumOff val="60000"/>
                </a:schemeClr>
              </a:solidFill>
              <a:latin typeface="Bell MT"/>
              <a:cs typeface="Arial"/>
            </a:endParaRPr>
          </a:p>
        </p:txBody>
      </p:sp>
      <p:pic>
        <p:nvPicPr>
          <p:cNvPr id="10" name="Picture 9" descr="A screenshot of a computer&#10;&#10;AI-generated content may be incorrect.">
            <a:extLst>
              <a:ext uri="{FF2B5EF4-FFF2-40B4-BE49-F238E27FC236}">
                <a16:creationId xmlns:a16="http://schemas.microsoft.com/office/drawing/2014/main" id="{0FF30A4D-7C80-0C20-55C7-B771D4156B85}"/>
              </a:ext>
            </a:extLst>
          </p:cNvPr>
          <p:cNvPicPr>
            <a:picLocks noChangeAspect="1"/>
          </p:cNvPicPr>
          <p:nvPr/>
        </p:nvPicPr>
        <p:blipFill>
          <a:blip r:embed="rId4"/>
          <a:stretch>
            <a:fillRect/>
          </a:stretch>
        </p:blipFill>
        <p:spPr>
          <a:xfrm>
            <a:off x="6530146" y="889000"/>
            <a:ext cx="5280627" cy="3503085"/>
          </a:xfrm>
          <a:prstGeom prst="rect">
            <a:avLst/>
          </a:prstGeom>
        </p:spPr>
      </p:pic>
      <p:sp>
        <p:nvSpPr>
          <p:cNvPr id="11" name="TextBox 10">
            <a:extLst>
              <a:ext uri="{FF2B5EF4-FFF2-40B4-BE49-F238E27FC236}">
                <a16:creationId xmlns:a16="http://schemas.microsoft.com/office/drawing/2014/main" id="{811A779D-3B74-E4F6-8345-A4AAAB4827CC}"/>
              </a:ext>
            </a:extLst>
          </p:cNvPr>
          <p:cNvSpPr txBox="1"/>
          <p:nvPr/>
        </p:nvSpPr>
        <p:spPr>
          <a:xfrm>
            <a:off x="6286471" y="4512571"/>
            <a:ext cx="7163659" cy="5601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5000"/>
              </a:lnSpc>
            </a:pPr>
            <a:r>
              <a:rPr lang="en-US" sz="1600" dirty="0">
                <a:latin typeface="Bell MT"/>
                <a:cs typeface="Arial"/>
              </a:rPr>
              <a:t>Source code of my fork (working only for </a:t>
            </a:r>
            <a:r>
              <a:rPr lang="en-US" sz="1600" err="1">
                <a:latin typeface="Bell MT"/>
                <a:cs typeface="Arial"/>
              </a:rPr>
              <a:t>MorphoMNIST</a:t>
            </a:r>
            <a:r>
              <a:rPr lang="en-US" sz="1600" dirty="0">
                <a:latin typeface="Bell MT"/>
                <a:cs typeface="Arial"/>
              </a:rPr>
              <a:t>):</a:t>
            </a:r>
          </a:p>
          <a:p>
            <a:pPr>
              <a:lnSpc>
                <a:spcPct val="95000"/>
              </a:lnSpc>
            </a:pPr>
            <a:r>
              <a:rPr lang="en-US" sz="1600" dirty="0">
                <a:solidFill>
                  <a:schemeClr val="tx2">
                    <a:lumMod val="40000"/>
                    <a:lumOff val="60000"/>
                  </a:schemeClr>
                </a:solidFill>
                <a:latin typeface="Bell MT"/>
                <a:ea typeface="+mn-lt"/>
                <a:cs typeface="+mn-lt"/>
              </a:rPr>
              <a:t>https://github.com/Stochastic-Batman/CausalDiffAE_FZJ.git</a:t>
            </a:r>
          </a:p>
        </p:txBody>
      </p:sp>
      <p:sp>
        <p:nvSpPr>
          <p:cNvPr id="12" name="Arrow: Striped Right 11">
            <a:extLst>
              <a:ext uri="{FF2B5EF4-FFF2-40B4-BE49-F238E27FC236}">
                <a16:creationId xmlns:a16="http://schemas.microsoft.com/office/drawing/2014/main" id="{9BB63D7C-4E9F-FB1A-9F31-726617703861}"/>
              </a:ext>
            </a:extLst>
          </p:cNvPr>
          <p:cNvSpPr/>
          <p:nvPr/>
        </p:nvSpPr>
        <p:spPr>
          <a:xfrm>
            <a:off x="5649129" y="2636350"/>
            <a:ext cx="734992" cy="442299"/>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US" sz="2400" dirty="0" err="1"/>
          </a:p>
        </p:txBody>
      </p:sp>
    </p:spTree>
    <p:extLst>
      <p:ext uri="{BB962C8B-B14F-4D97-AF65-F5344CB8AC3E}">
        <p14:creationId xmlns:p14="http://schemas.microsoft.com/office/powerpoint/2010/main" val="3373586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5160-D200-419A-ACD8-A777EEE56545}"/>
              </a:ext>
            </a:extLst>
          </p:cNvPr>
          <p:cNvSpPr>
            <a:spLocks noGrp="1"/>
          </p:cNvSpPr>
          <p:nvPr>
            <p:ph type="title"/>
          </p:nvPr>
        </p:nvSpPr>
        <p:spPr/>
        <p:txBody>
          <a:bodyPr/>
          <a:lstStyle/>
          <a:p>
            <a:r>
              <a:rPr lang="en-US" dirty="0" err="1">
                <a:cs typeface="Arial"/>
              </a:rPr>
              <a:t>WHy</a:t>
            </a:r>
            <a:r>
              <a:rPr lang="en-US" dirty="0">
                <a:cs typeface="Arial"/>
              </a:rPr>
              <a:t> fork it?</a:t>
            </a:r>
            <a:endParaRPr lang="en-US" dirty="0"/>
          </a:p>
        </p:txBody>
      </p:sp>
      <p:sp>
        <p:nvSpPr>
          <p:cNvPr id="3" name="Date Placeholder 2">
            <a:extLst>
              <a:ext uri="{FF2B5EF4-FFF2-40B4-BE49-F238E27FC236}">
                <a16:creationId xmlns:a16="http://schemas.microsoft.com/office/drawing/2014/main" id="{E2C20ED8-C36F-7A64-FC45-8BABF963A445}"/>
              </a:ext>
            </a:extLst>
          </p:cNvPr>
          <p:cNvSpPr>
            <a:spLocks noGrp="1"/>
          </p:cNvSpPr>
          <p:nvPr>
            <p:ph type="dt" sz="half" idx="10"/>
          </p:nvPr>
        </p:nvSpPr>
        <p:spPr/>
        <p:txBody>
          <a:bodyPr/>
          <a:lstStyle/>
          <a:p>
            <a:fld id="{20FB339E-25BF-483F-92BA-8A9F41323E04}" type="datetime1">
              <a:rPr lang="LID4096" noProof="0" smtClean="0"/>
              <a:t>08/13/2025</a:t>
            </a:fld>
            <a:endParaRPr lang="en-US" noProof="0"/>
          </a:p>
        </p:txBody>
      </p:sp>
      <p:sp>
        <p:nvSpPr>
          <p:cNvPr id="7" name="Text Placeholder 6">
            <a:extLst>
              <a:ext uri="{FF2B5EF4-FFF2-40B4-BE49-F238E27FC236}">
                <a16:creationId xmlns:a16="http://schemas.microsoft.com/office/drawing/2014/main" id="{663E7066-7552-0C03-F859-C871B10C2F73}"/>
              </a:ext>
            </a:extLst>
          </p:cNvPr>
          <p:cNvSpPr>
            <a:spLocks noGrp="1"/>
          </p:cNvSpPr>
          <p:nvPr>
            <p:ph type="body" sz="quarter" idx="16"/>
          </p:nvPr>
        </p:nvSpPr>
        <p:spPr>
          <a:xfrm>
            <a:off x="324860" y="1222478"/>
            <a:ext cx="6214717" cy="4411527"/>
          </a:xfrm>
        </p:spPr>
        <p:txBody>
          <a:bodyPr/>
          <a:lstStyle/>
          <a:p>
            <a:pPr>
              <a:lnSpc>
                <a:spcPct val="113999"/>
              </a:lnSpc>
            </a:pPr>
            <a:r>
              <a:rPr lang="en-US" dirty="0">
                <a:latin typeface="Bell MT"/>
                <a:ea typeface="+mn-lt"/>
                <a:cs typeface="+mn-lt"/>
              </a:rPr>
              <a:t>The original source code from the author has:</a:t>
            </a:r>
            <a:endParaRPr lang="en-US" dirty="0">
              <a:latin typeface="Bell MT"/>
            </a:endParaRPr>
          </a:p>
          <a:p>
            <a:pPr marL="285750" indent="-285750">
              <a:lnSpc>
                <a:spcPct val="113999"/>
              </a:lnSpc>
              <a:buFont typeface="Wingdings" panose="020F0502020204030204" pitchFamily="34" charset="0"/>
              <a:buChar char="Ø"/>
            </a:pPr>
            <a:r>
              <a:rPr lang="en-US" dirty="0">
                <a:latin typeface="Bell MT"/>
                <a:cs typeface="Arial"/>
              </a:rPr>
              <a:t>No instructions regarding data generation</a:t>
            </a:r>
          </a:p>
          <a:p>
            <a:pPr marL="285750" indent="-285750">
              <a:lnSpc>
                <a:spcPct val="113999"/>
              </a:lnSpc>
              <a:buFont typeface="Wingdings" panose="020F0502020204030204" pitchFamily="34" charset="0"/>
              <a:buChar char="Ø"/>
            </a:pPr>
            <a:r>
              <a:rPr lang="en-US" dirty="0">
                <a:latin typeface="Bell MT"/>
                <a:cs typeface="Arial"/>
              </a:rPr>
              <a:t>LOTS of bugs</a:t>
            </a:r>
            <a:endParaRPr lang="en-US" dirty="0"/>
          </a:p>
          <a:p>
            <a:pPr marL="285750" indent="-285750">
              <a:lnSpc>
                <a:spcPct val="113999"/>
              </a:lnSpc>
              <a:buFont typeface="Wingdings" panose="020F0502020204030204" pitchFamily="34" charset="0"/>
              <a:buChar char="Ø"/>
            </a:pPr>
            <a:r>
              <a:rPr lang="en-US" dirty="0">
                <a:latin typeface="Bell MT"/>
                <a:ea typeface="+mn-lt"/>
                <a:cs typeface="+mn-lt"/>
              </a:rPr>
              <a:t>Redundant code</a:t>
            </a:r>
            <a:endParaRPr lang="en-US">
              <a:latin typeface="Bell MT"/>
              <a:cs typeface="Arial"/>
            </a:endParaRPr>
          </a:p>
          <a:p>
            <a:pPr marL="285750" indent="-285750">
              <a:lnSpc>
                <a:spcPct val="113999"/>
              </a:lnSpc>
              <a:buFont typeface="Wingdings" panose="020F0502020204030204" pitchFamily="34" charset="0"/>
              <a:buChar char="Ø"/>
            </a:pPr>
            <a:r>
              <a:rPr lang="en-US" dirty="0">
                <a:latin typeface="Bell MT"/>
                <a:ea typeface="+mn-lt"/>
                <a:cs typeface="+mn-lt"/>
              </a:rPr>
              <a:t>A minimal README.md that is more confusing than if you were to figure out how the code is supposed to work on your own</a:t>
            </a:r>
            <a:endParaRPr lang="en-US">
              <a:latin typeface="Bell MT"/>
              <a:cs typeface="Arial"/>
            </a:endParaRPr>
          </a:p>
          <a:p>
            <a:pPr marL="285750" indent="-285750">
              <a:lnSpc>
                <a:spcPct val="113999"/>
              </a:lnSpc>
              <a:buFont typeface="Wingdings" panose="020F0502020204030204" pitchFamily="34" charset="0"/>
              <a:buChar char="Ø"/>
            </a:pPr>
            <a:r>
              <a:rPr lang="en-US" dirty="0">
                <a:latin typeface="Bell MT"/>
                <a:ea typeface="+mn-lt"/>
                <a:cs typeface="+mn-lt"/>
              </a:rPr>
              <a:t>It uses other repositories for appropriate data generation, but there is no mention of that; you have to figure it out on your own</a:t>
            </a:r>
            <a:endParaRPr lang="en-US">
              <a:latin typeface="Bell MT"/>
              <a:cs typeface="Arial"/>
            </a:endParaRPr>
          </a:p>
          <a:p>
            <a:pPr>
              <a:lnSpc>
                <a:spcPct val="113999"/>
              </a:lnSpc>
            </a:pPr>
            <a:endParaRPr lang="en-US" dirty="0">
              <a:latin typeface="Bell MT"/>
            </a:endParaRPr>
          </a:p>
          <a:p>
            <a:pPr>
              <a:lnSpc>
                <a:spcPct val="113999"/>
              </a:lnSpc>
            </a:pPr>
            <a:r>
              <a:rPr lang="en-US" dirty="0">
                <a:latin typeface="Bell MT"/>
                <a:ea typeface="+mn-lt"/>
                <a:cs typeface="+mn-lt"/>
              </a:rPr>
              <a:t>At one point in time, I thought it was better to just write the entire code from scratch... But Dr. Cao recommended trying to fix it, and it worked more and more, bit by bit.</a:t>
            </a:r>
            <a:endParaRPr lang="en-US">
              <a:latin typeface="Bell MT"/>
            </a:endParaRPr>
          </a:p>
        </p:txBody>
      </p:sp>
      <p:sp>
        <p:nvSpPr>
          <p:cNvPr id="9" name="Slide Number Placeholder 8">
            <a:extLst>
              <a:ext uri="{FF2B5EF4-FFF2-40B4-BE49-F238E27FC236}">
                <a16:creationId xmlns:a16="http://schemas.microsoft.com/office/drawing/2014/main" id="{4B8F823D-9694-3520-F08A-99274B03E8C8}"/>
              </a:ext>
            </a:extLst>
          </p:cNvPr>
          <p:cNvSpPr>
            <a:spLocks noGrp="1"/>
          </p:cNvSpPr>
          <p:nvPr>
            <p:ph type="sldNum" sz="quarter" idx="18"/>
          </p:nvPr>
        </p:nvSpPr>
        <p:spPr/>
        <p:txBody>
          <a:bodyPr/>
          <a:lstStyle/>
          <a:p>
            <a:r>
              <a:rPr lang="en-US"/>
              <a:t>Page </a:t>
            </a:r>
            <a:fld id="{A52F4D17-1AD6-42D9-B93A-EB002C62F438}" type="slidenum">
              <a:rPr lang="en-US" smtClean="0"/>
              <a:pPr/>
              <a:t>12</a:t>
            </a:fld>
            <a:endParaRPr lang="en-US" noProof="0" dirty="0"/>
          </a:p>
        </p:txBody>
      </p:sp>
      <p:pic>
        <p:nvPicPr>
          <p:cNvPr id="16" name="Picture 15" descr="A screenshot of a computer program&#10;&#10;AI-generated content may be incorrect.">
            <a:extLst>
              <a:ext uri="{FF2B5EF4-FFF2-40B4-BE49-F238E27FC236}">
                <a16:creationId xmlns:a16="http://schemas.microsoft.com/office/drawing/2014/main" id="{F0F6F7E0-39A5-C41F-19AE-83E7E1D644B5}"/>
              </a:ext>
            </a:extLst>
          </p:cNvPr>
          <p:cNvPicPr>
            <a:picLocks noChangeAspect="1"/>
          </p:cNvPicPr>
          <p:nvPr/>
        </p:nvPicPr>
        <p:blipFill>
          <a:blip r:embed="rId3"/>
          <a:stretch>
            <a:fillRect/>
          </a:stretch>
        </p:blipFill>
        <p:spPr>
          <a:xfrm>
            <a:off x="6825160" y="889000"/>
            <a:ext cx="4775264" cy="4953001"/>
          </a:xfrm>
          <a:prstGeom prst="rect">
            <a:avLst/>
          </a:prstGeom>
        </p:spPr>
      </p:pic>
    </p:spTree>
    <p:extLst>
      <p:ext uri="{BB962C8B-B14F-4D97-AF65-F5344CB8AC3E}">
        <p14:creationId xmlns:p14="http://schemas.microsoft.com/office/powerpoint/2010/main" val="786116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CF80-43D9-9D25-5B7D-A419F522BCD7}"/>
              </a:ext>
            </a:extLst>
          </p:cNvPr>
          <p:cNvSpPr>
            <a:spLocks noGrp="1"/>
          </p:cNvSpPr>
          <p:nvPr>
            <p:ph type="title"/>
          </p:nvPr>
        </p:nvSpPr>
        <p:spPr/>
        <p:txBody>
          <a:bodyPr/>
          <a:lstStyle/>
          <a:p>
            <a:r>
              <a:rPr lang="en-US" dirty="0">
                <a:cs typeface="Arial"/>
              </a:rPr>
              <a:t>Why use my fork?</a:t>
            </a:r>
            <a:endParaRPr lang="en-US" dirty="0"/>
          </a:p>
        </p:txBody>
      </p:sp>
      <p:sp>
        <p:nvSpPr>
          <p:cNvPr id="3" name="Date Placeholder 2">
            <a:extLst>
              <a:ext uri="{FF2B5EF4-FFF2-40B4-BE49-F238E27FC236}">
                <a16:creationId xmlns:a16="http://schemas.microsoft.com/office/drawing/2014/main" id="{AFB5C956-BFA0-F7C7-9B6A-46C33FE40E64}"/>
              </a:ext>
            </a:extLst>
          </p:cNvPr>
          <p:cNvSpPr>
            <a:spLocks noGrp="1"/>
          </p:cNvSpPr>
          <p:nvPr>
            <p:ph type="dt" sz="half" idx="10"/>
          </p:nvPr>
        </p:nvSpPr>
        <p:spPr/>
        <p:txBody>
          <a:bodyPr/>
          <a:lstStyle/>
          <a:p>
            <a:fld id="{B5F9541C-9C09-4434-A586-9E53E45AD559}" type="datetime1">
              <a:rPr lang="LID4096" noProof="0" smtClean="0"/>
              <a:t>08/13/2025</a:t>
            </a:fld>
            <a:endParaRPr lang="en-US" noProof="0"/>
          </a:p>
        </p:txBody>
      </p:sp>
      <p:sp>
        <p:nvSpPr>
          <p:cNvPr id="5" name="Text Placeholder 4">
            <a:extLst>
              <a:ext uri="{FF2B5EF4-FFF2-40B4-BE49-F238E27FC236}">
                <a16:creationId xmlns:a16="http://schemas.microsoft.com/office/drawing/2014/main" id="{1AB5AE96-5D08-F2BA-8968-E7AFDEEE90FE}"/>
              </a:ext>
            </a:extLst>
          </p:cNvPr>
          <p:cNvSpPr>
            <a:spLocks noGrp="1"/>
          </p:cNvSpPr>
          <p:nvPr>
            <p:ph type="body" sz="quarter" idx="14"/>
          </p:nvPr>
        </p:nvSpPr>
        <p:spPr>
          <a:xfrm>
            <a:off x="236431" y="1377957"/>
            <a:ext cx="5848288" cy="4646972"/>
          </a:xfrm>
        </p:spPr>
        <p:txBody>
          <a:bodyPr/>
          <a:lstStyle/>
          <a:p>
            <a:pPr marL="285750" indent="-285750">
              <a:buFont typeface="Wingdings" panose="020F0502020204030204" pitchFamily="34" charset="0"/>
              <a:buChar char="Ø"/>
            </a:pPr>
            <a:r>
              <a:rPr lang="en-US" dirty="0">
                <a:latin typeface="Bell MT"/>
                <a:ea typeface="+mn-lt"/>
                <a:cs typeface="+mn-lt"/>
              </a:rPr>
              <a:t>Clear README.md that transitions from original source code to working code (for </a:t>
            </a:r>
            <a:r>
              <a:rPr lang="en-US" err="1">
                <a:latin typeface="Bell MT"/>
                <a:ea typeface="+mn-lt"/>
                <a:cs typeface="+mn-lt"/>
              </a:rPr>
              <a:t>MorphoMNIST</a:t>
            </a:r>
            <a:r>
              <a:rPr lang="en-US" dirty="0">
                <a:latin typeface="Bell MT"/>
                <a:ea typeface="+mn-lt"/>
                <a:cs typeface="+mn-lt"/>
              </a:rPr>
              <a:t>).</a:t>
            </a:r>
            <a:endParaRPr lang="en-US">
              <a:latin typeface="Bell MT"/>
              <a:cs typeface="Arial"/>
            </a:endParaRPr>
          </a:p>
          <a:p>
            <a:pPr marL="285750" indent="-285750">
              <a:lnSpc>
                <a:spcPct val="113999"/>
              </a:lnSpc>
              <a:buFont typeface="Wingdings" panose="020F0502020204030204" pitchFamily="34" charset="0"/>
              <a:buChar char="Ø"/>
            </a:pPr>
            <a:r>
              <a:rPr lang="en-US" dirty="0">
                <a:latin typeface="Bell MT"/>
                <a:ea typeface="+mn-lt"/>
                <a:cs typeface="+mn-lt"/>
              </a:rPr>
              <a:t>Detailed walkthrough of every step, including data generation, code replacements, and parameter correction.</a:t>
            </a:r>
            <a:endParaRPr lang="en-US">
              <a:latin typeface="Bell MT"/>
              <a:cs typeface="Arial"/>
            </a:endParaRPr>
          </a:p>
          <a:p>
            <a:pPr marL="285750" indent="-285750">
              <a:lnSpc>
                <a:spcPct val="113999"/>
              </a:lnSpc>
              <a:buFont typeface="Wingdings" panose="020F0502020204030204" pitchFamily="34" charset="0"/>
              <a:buChar char="Ø"/>
            </a:pPr>
            <a:r>
              <a:rPr lang="en-US" dirty="0">
                <a:latin typeface="Bell MT"/>
                <a:ea typeface="+mn-lt"/>
                <a:cs typeface="+mn-lt"/>
              </a:rPr>
              <a:t>Except for data generation, if you clone the fork, you have everything already available.</a:t>
            </a:r>
          </a:p>
          <a:p>
            <a:pPr marL="285750" indent="-285750">
              <a:lnSpc>
                <a:spcPct val="113999"/>
              </a:lnSpc>
              <a:buFont typeface="Wingdings" panose="020F0502020204030204" pitchFamily="34" charset="0"/>
              <a:buChar char="Ø"/>
            </a:pPr>
            <a:r>
              <a:rPr lang="en-US" dirty="0">
                <a:latin typeface="Bell MT"/>
                <a:ea typeface="+mn-lt"/>
                <a:cs typeface="+mn-lt"/>
              </a:rPr>
              <a:t>Additional logging statements that are not included in README.md (as they are not crucial but desirable).</a:t>
            </a:r>
          </a:p>
          <a:p>
            <a:pPr marL="285750" indent="-285750">
              <a:lnSpc>
                <a:spcPct val="113999"/>
              </a:lnSpc>
              <a:buFont typeface="Wingdings" panose="020F0502020204030204" pitchFamily="34" charset="0"/>
              <a:buChar char="Ø"/>
            </a:pPr>
            <a:r>
              <a:rPr lang="en-US" dirty="0">
                <a:latin typeface="Bell MT"/>
                <a:ea typeface="+mn-lt"/>
                <a:cs typeface="+mn-lt"/>
              </a:rPr>
              <a:t>A little too long README.md, but it is what it's supposed to be.</a:t>
            </a:r>
          </a:p>
        </p:txBody>
      </p:sp>
      <p:sp>
        <p:nvSpPr>
          <p:cNvPr id="9" name="Slide Number Placeholder 8">
            <a:extLst>
              <a:ext uri="{FF2B5EF4-FFF2-40B4-BE49-F238E27FC236}">
                <a16:creationId xmlns:a16="http://schemas.microsoft.com/office/drawing/2014/main" id="{D81A4B5E-853D-2B4C-DE3C-5F09C55189BC}"/>
              </a:ext>
            </a:extLst>
          </p:cNvPr>
          <p:cNvSpPr>
            <a:spLocks noGrp="1"/>
          </p:cNvSpPr>
          <p:nvPr>
            <p:ph type="sldNum" sz="quarter" idx="18"/>
          </p:nvPr>
        </p:nvSpPr>
        <p:spPr/>
        <p:txBody>
          <a:bodyPr/>
          <a:lstStyle/>
          <a:p>
            <a:r>
              <a:rPr lang="en-US"/>
              <a:t>Page </a:t>
            </a:r>
            <a:fld id="{A52F4D17-1AD6-42D9-B93A-EB002C62F438}" type="slidenum">
              <a:rPr lang="en-US" smtClean="0"/>
              <a:pPr/>
              <a:t>13</a:t>
            </a:fld>
            <a:endParaRPr lang="en-US" noProof="0" dirty="0"/>
          </a:p>
        </p:txBody>
      </p:sp>
      <p:pic>
        <p:nvPicPr>
          <p:cNvPr id="6" name="Picture 5" descr="A screenshot of a computer&#10;&#10;AI-generated content may be incorrect.">
            <a:extLst>
              <a:ext uri="{FF2B5EF4-FFF2-40B4-BE49-F238E27FC236}">
                <a16:creationId xmlns:a16="http://schemas.microsoft.com/office/drawing/2014/main" id="{BB8F2148-C99C-0985-99FF-2E69E7DA43BA}"/>
              </a:ext>
            </a:extLst>
          </p:cNvPr>
          <p:cNvPicPr>
            <a:picLocks noChangeAspect="1"/>
          </p:cNvPicPr>
          <p:nvPr/>
        </p:nvPicPr>
        <p:blipFill>
          <a:blip r:embed="rId3"/>
          <a:stretch>
            <a:fillRect/>
          </a:stretch>
        </p:blipFill>
        <p:spPr>
          <a:xfrm>
            <a:off x="6077777" y="503206"/>
            <a:ext cx="5708314" cy="5247737"/>
          </a:xfrm>
          <a:prstGeom prst="rect">
            <a:avLst/>
          </a:prstGeom>
        </p:spPr>
      </p:pic>
    </p:spTree>
    <p:extLst>
      <p:ext uri="{BB962C8B-B14F-4D97-AF65-F5344CB8AC3E}">
        <p14:creationId xmlns:p14="http://schemas.microsoft.com/office/powerpoint/2010/main" val="344886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841E-4D7E-FDD1-2D0E-3971ADA0AF71}"/>
              </a:ext>
            </a:extLst>
          </p:cNvPr>
          <p:cNvSpPr>
            <a:spLocks noGrp="1"/>
          </p:cNvSpPr>
          <p:nvPr>
            <p:ph type="title"/>
          </p:nvPr>
        </p:nvSpPr>
        <p:spPr/>
        <p:txBody>
          <a:bodyPr/>
          <a:lstStyle/>
          <a:p>
            <a:r>
              <a:rPr lang="en-US" dirty="0">
                <a:cs typeface="Arial"/>
              </a:rPr>
              <a:t>Experiments</a:t>
            </a:r>
            <a:endParaRPr lang="en-US" dirty="0"/>
          </a:p>
        </p:txBody>
      </p:sp>
      <p:sp>
        <p:nvSpPr>
          <p:cNvPr id="3" name="Date Placeholder 2">
            <a:extLst>
              <a:ext uri="{FF2B5EF4-FFF2-40B4-BE49-F238E27FC236}">
                <a16:creationId xmlns:a16="http://schemas.microsoft.com/office/drawing/2014/main" id="{DD4405C4-044F-41BE-530D-2F6CF92F366F}"/>
              </a:ext>
            </a:extLst>
          </p:cNvPr>
          <p:cNvSpPr>
            <a:spLocks noGrp="1"/>
          </p:cNvSpPr>
          <p:nvPr>
            <p:ph type="dt" sz="half" idx="10"/>
          </p:nvPr>
        </p:nvSpPr>
        <p:spPr/>
        <p:txBody>
          <a:bodyPr/>
          <a:lstStyle/>
          <a:p>
            <a:fld id="{0D5F7E4C-A7E2-4DC4-946A-8E80E6B259EB}" type="datetime1">
              <a:rPr lang="LID4096" noProof="0" smtClean="0"/>
              <a:t>08/13/2025</a:t>
            </a:fld>
            <a:endParaRPr lang="en-US" noProof="0"/>
          </a:p>
        </p:txBody>
      </p:sp>
      <p:sp>
        <p:nvSpPr>
          <p:cNvPr id="5" name="Text Placeholder 4">
            <a:extLst>
              <a:ext uri="{FF2B5EF4-FFF2-40B4-BE49-F238E27FC236}">
                <a16:creationId xmlns:a16="http://schemas.microsoft.com/office/drawing/2014/main" id="{94116135-2106-6562-30C2-96B41CE9D623}"/>
              </a:ext>
            </a:extLst>
          </p:cNvPr>
          <p:cNvSpPr>
            <a:spLocks noGrp="1"/>
          </p:cNvSpPr>
          <p:nvPr>
            <p:ph type="body" sz="quarter" idx="14"/>
          </p:nvPr>
        </p:nvSpPr>
        <p:spPr>
          <a:xfrm>
            <a:off x="360000" y="4900254"/>
            <a:ext cx="10958092" cy="868722"/>
          </a:xfrm>
        </p:spPr>
        <p:txBody>
          <a:bodyPr/>
          <a:lstStyle/>
          <a:p>
            <a:pPr>
              <a:lnSpc>
                <a:spcPct val="113999"/>
              </a:lnSpc>
            </a:pPr>
            <a:r>
              <a:rPr lang="en-US" dirty="0">
                <a:latin typeface="Bell MT"/>
                <a:ea typeface="+mn-lt"/>
                <a:cs typeface="+mn-lt"/>
              </a:rPr>
              <a:t>The higher the disentanglement score, the better; the same goes for completeness. However, since we only have thickness and intensity, a score of 0.53 is acceptable.</a:t>
            </a:r>
          </a:p>
        </p:txBody>
      </p:sp>
      <p:sp>
        <p:nvSpPr>
          <p:cNvPr id="8" name="Text Placeholder 7">
            <a:extLst>
              <a:ext uri="{FF2B5EF4-FFF2-40B4-BE49-F238E27FC236}">
                <a16:creationId xmlns:a16="http://schemas.microsoft.com/office/drawing/2014/main" id="{5124146A-A956-F94A-5179-83FC66155AF4}"/>
              </a:ext>
            </a:extLst>
          </p:cNvPr>
          <p:cNvSpPr>
            <a:spLocks noGrp="1"/>
          </p:cNvSpPr>
          <p:nvPr>
            <p:ph type="body" sz="quarter" idx="17"/>
          </p:nvPr>
        </p:nvSpPr>
        <p:spPr/>
        <p:txBody>
          <a:bodyPr/>
          <a:lstStyle/>
          <a:p>
            <a:pPr>
              <a:lnSpc>
                <a:spcPct val="113999"/>
              </a:lnSpc>
            </a:pPr>
            <a:r>
              <a:rPr lang="en-US" dirty="0">
                <a:cs typeface="Arial"/>
              </a:rPr>
              <a:t>Expectation and metrics</a:t>
            </a:r>
            <a:endParaRPr lang="en-US" dirty="0"/>
          </a:p>
        </p:txBody>
      </p:sp>
      <p:sp>
        <p:nvSpPr>
          <p:cNvPr id="9" name="Slide Number Placeholder 8">
            <a:extLst>
              <a:ext uri="{FF2B5EF4-FFF2-40B4-BE49-F238E27FC236}">
                <a16:creationId xmlns:a16="http://schemas.microsoft.com/office/drawing/2014/main" id="{17179646-2C17-9793-C59A-3FD6617A40F6}"/>
              </a:ext>
            </a:extLst>
          </p:cNvPr>
          <p:cNvSpPr>
            <a:spLocks noGrp="1"/>
          </p:cNvSpPr>
          <p:nvPr>
            <p:ph type="sldNum" sz="quarter" idx="18"/>
          </p:nvPr>
        </p:nvSpPr>
        <p:spPr/>
        <p:txBody>
          <a:bodyPr/>
          <a:lstStyle/>
          <a:p>
            <a:r>
              <a:rPr lang="en-US"/>
              <a:t>Page </a:t>
            </a:r>
            <a:fld id="{A52F4D17-1AD6-42D9-B93A-EB002C62F438}" type="slidenum">
              <a:rPr lang="en-US" smtClean="0"/>
              <a:pPr/>
              <a:t>14</a:t>
            </a:fld>
            <a:endParaRPr lang="en-US" noProof="0" dirty="0"/>
          </a:p>
        </p:txBody>
      </p:sp>
      <p:pic>
        <p:nvPicPr>
          <p:cNvPr id="13" name="Picture 12" descr="A math equations on a white background&#10;&#10;AI-generated content may be incorrect.">
            <a:extLst>
              <a:ext uri="{FF2B5EF4-FFF2-40B4-BE49-F238E27FC236}">
                <a16:creationId xmlns:a16="http://schemas.microsoft.com/office/drawing/2014/main" id="{0B8B81F6-43A8-F41A-1DAA-77123F8556E2}"/>
              </a:ext>
            </a:extLst>
          </p:cNvPr>
          <p:cNvPicPr>
            <a:picLocks noChangeAspect="1"/>
          </p:cNvPicPr>
          <p:nvPr/>
        </p:nvPicPr>
        <p:blipFill>
          <a:blip r:embed="rId3"/>
          <a:stretch>
            <a:fillRect/>
          </a:stretch>
        </p:blipFill>
        <p:spPr>
          <a:xfrm>
            <a:off x="259422" y="2543534"/>
            <a:ext cx="6360723" cy="1562459"/>
          </a:xfrm>
          <a:prstGeom prst="rect">
            <a:avLst/>
          </a:prstGeom>
        </p:spPr>
      </p:pic>
      <p:pic>
        <p:nvPicPr>
          <p:cNvPr id="14" name="Picture 13" descr="A white rectangular sign with black text&#10;&#10;AI-generated content may be incorrect.">
            <a:extLst>
              <a:ext uri="{FF2B5EF4-FFF2-40B4-BE49-F238E27FC236}">
                <a16:creationId xmlns:a16="http://schemas.microsoft.com/office/drawing/2014/main" id="{8DB1861C-3F16-A810-CBA3-806457AF4960}"/>
              </a:ext>
            </a:extLst>
          </p:cNvPr>
          <p:cNvPicPr>
            <a:picLocks noChangeAspect="1"/>
          </p:cNvPicPr>
          <p:nvPr/>
        </p:nvPicPr>
        <p:blipFill>
          <a:blip r:embed="rId4"/>
          <a:stretch>
            <a:fillRect/>
          </a:stretch>
        </p:blipFill>
        <p:spPr>
          <a:xfrm>
            <a:off x="7635455" y="2542635"/>
            <a:ext cx="3678448" cy="1564257"/>
          </a:xfrm>
          <a:prstGeom prst="rect">
            <a:avLst/>
          </a:prstGeom>
        </p:spPr>
      </p:pic>
    </p:spTree>
    <p:extLst>
      <p:ext uri="{BB962C8B-B14F-4D97-AF65-F5344CB8AC3E}">
        <p14:creationId xmlns:p14="http://schemas.microsoft.com/office/powerpoint/2010/main" val="202362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7F6E-2E46-93C8-410E-5824022252C4}"/>
              </a:ext>
            </a:extLst>
          </p:cNvPr>
          <p:cNvSpPr>
            <a:spLocks noGrp="1"/>
          </p:cNvSpPr>
          <p:nvPr>
            <p:ph type="title"/>
          </p:nvPr>
        </p:nvSpPr>
        <p:spPr/>
        <p:txBody>
          <a:bodyPr/>
          <a:lstStyle/>
          <a:p>
            <a:r>
              <a:rPr lang="en-US" dirty="0">
                <a:cs typeface="Arial"/>
              </a:rPr>
              <a:t>Experiment run for...</a:t>
            </a:r>
            <a:endParaRPr lang="en-US" dirty="0"/>
          </a:p>
        </p:txBody>
      </p:sp>
      <p:sp>
        <p:nvSpPr>
          <p:cNvPr id="3" name="Date Placeholder 2">
            <a:extLst>
              <a:ext uri="{FF2B5EF4-FFF2-40B4-BE49-F238E27FC236}">
                <a16:creationId xmlns:a16="http://schemas.microsoft.com/office/drawing/2014/main" id="{7154F521-7A4A-0B2B-3CFF-2CAE1B201255}"/>
              </a:ext>
            </a:extLst>
          </p:cNvPr>
          <p:cNvSpPr>
            <a:spLocks noGrp="1"/>
          </p:cNvSpPr>
          <p:nvPr>
            <p:ph type="dt" sz="half" idx="10"/>
          </p:nvPr>
        </p:nvSpPr>
        <p:spPr/>
        <p:txBody>
          <a:bodyPr/>
          <a:lstStyle/>
          <a:p>
            <a:fld id="{16A29C6D-956D-48A4-A686-F262CB70DE5D}" type="datetime1">
              <a:rPr lang="LID4096" noProof="0" smtClean="0"/>
              <a:t>08/13/2025</a:t>
            </a:fld>
            <a:endParaRPr lang="en-US" noProof="0"/>
          </a:p>
        </p:txBody>
      </p:sp>
      <p:sp>
        <p:nvSpPr>
          <p:cNvPr id="8" name="Text Placeholder 7">
            <a:extLst>
              <a:ext uri="{FF2B5EF4-FFF2-40B4-BE49-F238E27FC236}">
                <a16:creationId xmlns:a16="http://schemas.microsoft.com/office/drawing/2014/main" id="{17BFFC98-22DC-57A0-0F79-395EABCB9A49}"/>
              </a:ext>
            </a:extLst>
          </p:cNvPr>
          <p:cNvSpPr>
            <a:spLocks noGrp="1"/>
          </p:cNvSpPr>
          <p:nvPr>
            <p:ph type="body" sz="quarter" idx="17"/>
          </p:nvPr>
        </p:nvSpPr>
        <p:spPr/>
        <p:txBody>
          <a:bodyPr/>
          <a:lstStyle/>
          <a:p>
            <a:r>
              <a:rPr lang="en-US" dirty="0">
                <a:latin typeface="Arial"/>
                <a:cs typeface="Arial"/>
              </a:rPr>
              <a:t>W = 0</a:t>
            </a:r>
          </a:p>
        </p:txBody>
      </p:sp>
      <p:sp>
        <p:nvSpPr>
          <p:cNvPr id="9" name="Slide Number Placeholder 8">
            <a:extLst>
              <a:ext uri="{FF2B5EF4-FFF2-40B4-BE49-F238E27FC236}">
                <a16:creationId xmlns:a16="http://schemas.microsoft.com/office/drawing/2014/main" id="{532C9FCA-2151-64AC-1F3E-74B9193A08D0}"/>
              </a:ext>
            </a:extLst>
          </p:cNvPr>
          <p:cNvSpPr>
            <a:spLocks noGrp="1"/>
          </p:cNvSpPr>
          <p:nvPr>
            <p:ph type="sldNum" sz="quarter" idx="18"/>
          </p:nvPr>
        </p:nvSpPr>
        <p:spPr/>
        <p:txBody>
          <a:bodyPr/>
          <a:lstStyle/>
          <a:p>
            <a:r>
              <a:rPr lang="en-US"/>
              <a:t>Page </a:t>
            </a:r>
            <a:fld id="{A52F4D17-1AD6-42D9-B93A-EB002C62F438}" type="slidenum">
              <a:rPr lang="en-US" smtClean="0"/>
              <a:pPr/>
              <a:t>15</a:t>
            </a:fld>
            <a:endParaRPr lang="en-US" noProof="0" dirty="0"/>
          </a:p>
        </p:txBody>
      </p:sp>
      <p:pic>
        <p:nvPicPr>
          <p:cNvPr id="10" name="Picture 9" descr="A black and white text with numbers&#10;&#10;AI-generated content may be incorrect.">
            <a:extLst>
              <a:ext uri="{FF2B5EF4-FFF2-40B4-BE49-F238E27FC236}">
                <a16:creationId xmlns:a16="http://schemas.microsoft.com/office/drawing/2014/main" id="{0D2DB0E3-4A02-305D-A33D-2F0440F4CEC6}"/>
              </a:ext>
            </a:extLst>
          </p:cNvPr>
          <p:cNvPicPr>
            <a:picLocks noChangeAspect="1"/>
          </p:cNvPicPr>
          <p:nvPr/>
        </p:nvPicPr>
        <p:blipFill>
          <a:blip r:embed="rId3"/>
          <a:stretch>
            <a:fillRect/>
          </a:stretch>
        </p:blipFill>
        <p:spPr>
          <a:xfrm>
            <a:off x="-9896" y="1952476"/>
            <a:ext cx="12192000" cy="3388477"/>
          </a:xfrm>
          <a:prstGeom prst="rect">
            <a:avLst/>
          </a:prstGeom>
        </p:spPr>
      </p:pic>
      <p:pic>
        <p:nvPicPr>
          <p:cNvPr id="12" name="Picture 11">
            <a:extLst>
              <a:ext uri="{FF2B5EF4-FFF2-40B4-BE49-F238E27FC236}">
                <a16:creationId xmlns:a16="http://schemas.microsoft.com/office/drawing/2014/main" id="{5A6FC348-D984-F8BD-EFDC-C5E0C9343963}"/>
              </a:ext>
            </a:extLst>
          </p:cNvPr>
          <p:cNvPicPr>
            <a:picLocks noChangeAspect="1"/>
          </p:cNvPicPr>
          <p:nvPr/>
        </p:nvPicPr>
        <p:blipFill>
          <a:blip r:embed="rId4"/>
          <a:stretch>
            <a:fillRect/>
          </a:stretch>
        </p:blipFill>
        <p:spPr>
          <a:xfrm>
            <a:off x="3185802" y="1262000"/>
            <a:ext cx="5266213" cy="464624"/>
          </a:xfrm>
          <a:prstGeom prst="rect">
            <a:avLst/>
          </a:prstGeom>
        </p:spPr>
      </p:pic>
    </p:spTree>
    <p:extLst>
      <p:ext uri="{BB962C8B-B14F-4D97-AF65-F5344CB8AC3E}">
        <p14:creationId xmlns:p14="http://schemas.microsoft.com/office/powerpoint/2010/main" val="2308559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E8C69-65A0-1ED7-C4FA-FA40F8F230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9C5FC-AE94-7ED8-9A42-0F372604C48B}"/>
              </a:ext>
            </a:extLst>
          </p:cNvPr>
          <p:cNvSpPr>
            <a:spLocks noGrp="1"/>
          </p:cNvSpPr>
          <p:nvPr>
            <p:ph type="title"/>
          </p:nvPr>
        </p:nvSpPr>
        <p:spPr/>
        <p:txBody>
          <a:bodyPr/>
          <a:lstStyle/>
          <a:p>
            <a:r>
              <a:rPr lang="en-US" dirty="0">
                <a:cs typeface="Arial"/>
              </a:rPr>
              <a:t>Experiment run for...</a:t>
            </a:r>
            <a:endParaRPr lang="en-US" dirty="0"/>
          </a:p>
        </p:txBody>
      </p:sp>
      <p:sp>
        <p:nvSpPr>
          <p:cNvPr id="3" name="Date Placeholder 2">
            <a:extLst>
              <a:ext uri="{FF2B5EF4-FFF2-40B4-BE49-F238E27FC236}">
                <a16:creationId xmlns:a16="http://schemas.microsoft.com/office/drawing/2014/main" id="{8D1D9914-6ECF-4BAF-E043-383830FDD524}"/>
              </a:ext>
            </a:extLst>
          </p:cNvPr>
          <p:cNvSpPr>
            <a:spLocks noGrp="1"/>
          </p:cNvSpPr>
          <p:nvPr>
            <p:ph type="dt" sz="half" idx="10"/>
          </p:nvPr>
        </p:nvSpPr>
        <p:spPr/>
        <p:txBody>
          <a:bodyPr/>
          <a:lstStyle/>
          <a:p>
            <a:fld id="{4CF1196F-1649-44A2-9FEE-3207361F5CCD}" type="datetime1">
              <a:rPr lang="LID4096" noProof="0" smtClean="0"/>
              <a:t>08/13/2025</a:t>
            </a:fld>
            <a:endParaRPr lang="en-US" noProof="0"/>
          </a:p>
        </p:txBody>
      </p:sp>
      <p:sp>
        <p:nvSpPr>
          <p:cNvPr id="8" name="Text Placeholder 7">
            <a:extLst>
              <a:ext uri="{FF2B5EF4-FFF2-40B4-BE49-F238E27FC236}">
                <a16:creationId xmlns:a16="http://schemas.microsoft.com/office/drawing/2014/main" id="{2E9F3386-006B-AFBB-C1F8-788181B603C5}"/>
              </a:ext>
            </a:extLst>
          </p:cNvPr>
          <p:cNvSpPr>
            <a:spLocks noGrp="1"/>
          </p:cNvSpPr>
          <p:nvPr>
            <p:ph type="body" sz="quarter" idx="17"/>
          </p:nvPr>
        </p:nvSpPr>
        <p:spPr/>
        <p:txBody>
          <a:bodyPr/>
          <a:lstStyle/>
          <a:p>
            <a:r>
              <a:rPr lang="en-US" dirty="0">
                <a:cs typeface="Arial"/>
              </a:rPr>
              <a:t>W = 0.5</a:t>
            </a:r>
          </a:p>
        </p:txBody>
      </p:sp>
      <p:sp>
        <p:nvSpPr>
          <p:cNvPr id="9" name="Slide Number Placeholder 8">
            <a:extLst>
              <a:ext uri="{FF2B5EF4-FFF2-40B4-BE49-F238E27FC236}">
                <a16:creationId xmlns:a16="http://schemas.microsoft.com/office/drawing/2014/main" id="{C893467D-81AF-C2E1-75DE-BF6998C74247}"/>
              </a:ext>
            </a:extLst>
          </p:cNvPr>
          <p:cNvSpPr>
            <a:spLocks noGrp="1"/>
          </p:cNvSpPr>
          <p:nvPr>
            <p:ph type="sldNum" sz="quarter" idx="18"/>
          </p:nvPr>
        </p:nvSpPr>
        <p:spPr/>
        <p:txBody>
          <a:bodyPr/>
          <a:lstStyle/>
          <a:p>
            <a:r>
              <a:rPr lang="en-US"/>
              <a:t>Page </a:t>
            </a:r>
            <a:fld id="{A52F4D17-1AD6-42D9-B93A-EB002C62F438}" type="slidenum">
              <a:rPr lang="en-US" smtClean="0"/>
              <a:pPr/>
              <a:t>16</a:t>
            </a:fld>
            <a:endParaRPr lang="en-US" noProof="0" dirty="0"/>
          </a:p>
        </p:txBody>
      </p:sp>
      <p:pic>
        <p:nvPicPr>
          <p:cNvPr id="5" name="Picture 4" descr="A black and white background with numbers&#10;&#10;AI-generated content may be incorrect.">
            <a:extLst>
              <a:ext uri="{FF2B5EF4-FFF2-40B4-BE49-F238E27FC236}">
                <a16:creationId xmlns:a16="http://schemas.microsoft.com/office/drawing/2014/main" id="{2CA9A58C-DDE3-3A86-82EC-20B0E4EE18ED}"/>
              </a:ext>
            </a:extLst>
          </p:cNvPr>
          <p:cNvPicPr>
            <a:picLocks noChangeAspect="1"/>
          </p:cNvPicPr>
          <p:nvPr/>
        </p:nvPicPr>
        <p:blipFill>
          <a:blip r:embed="rId3"/>
          <a:stretch>
            <a:fillRect/>
          </a:stretch>
        </p:blipFill>
        <p:spPr>
          <a:xfrm>
            <a:off x="0" y="2012595"/>
            <a:ext cx="12192000" cy="2832809"/>
          </a:xfrm>
          <a:prstGeom prst="rect">
            <a:avLst/>
          </a:prstGeom>
        </p:spPr>
      </p:pic>
    </p:spTree>
    <p:extLst>
      <p:ext uri="{BB962C8B-B14F-4D97-AF65-F5344CB8AC3E}">
        <p14:creationId xmlns:p14="http://schemas.microsoft.com/office/powerpoint/2010/main" val="121188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18755-C30D-22BA-A184-DD98EEBC9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FF666E-5EF0-1C19-00A1-DFFD1AD43DF5}"/>
              </a:ext>
            </a:extLst>
          </p:cNvPr>
          <p:cNvSpPr>
            <a:spLocks noGrp="1"/>
          </p:cNvSpPr>
          <p:nvPr>
            <p:ph type="title"/>
          </p:nvPr>
        </p:nvSpPr>
        <p:spPr/>
        <p:txBody>
          <a:bodyPr/>
          <a:lstStyle/>
          <a:p>
            <a:r>
              <a:rPr lang="en-US" dirty="0">
                <a:cs typeface="Arial"/>
              </a:rPr>
              <a:t>Experiment run for...</a:t>
            </a:r>
            <a:endParaRPr lang="en-US" dirty="0"/>
          </a:p>
        </p:txBody>
      </p:sp>
      <p:sp>
        <p:nvSpPr>
          <p:cNvPr id="3" name="Date Placeholder 2">
            <a:extLst>
              <a:ext uri="{FF2B5EF4-FFF2-40B4-BE49-F238E27FC236}">
                <a16:creationId xmlns:a16="http://schemas.microsoft.com/office/drawing/2014/main" id="{18A2D947-D959-481F-FB57-5EE5C207C8A5}"/>
              </a:ext>
            </a:extLst>
          </p:cNvPr>
          <p:cNvSpPr>
            <a:spLocks noGrp="1"/>
          </p:cNvSpPr>
          <p:nvPr>
            <p:ph type="dt" sz="half" idx="10"/>
          </p:nvPr>
        </p:nvSpPr>
        <p:spPr/>
        <p:txBody>
          <a:bodyPr/>
          <a:lstStyle/>
          <a:p>
            <a:fld id="{45E67C17-EB92-4C5F-87C0-12A09EBDF355}" type="datetime1">
              <a:rPr lang="LID4096" noProof="0" smtClean="0"/>
              <a:t>08/13/2025</a:t>
            </a:fld>
            <a:endParaRPr lang="en-US" noProof="0"/>
          </a:p>
        </p:txBody>
      </p:sp>
      <p:sp>
        <p:nvSpPr>
          <p:cNvPr id="8" name="Text Placeholder 7">
            <a:extLst>
              <a:ext uri="{FF2B5EF4-FFF2-40B4-BE49-F238E27FC236}">
                <a16:creationId xmlns:a16="http://schemas.microsoft.com/office/drawing/2014/main" id="{4780C8A6-4EBC-66C6-0325-A3704E620863}"/>
              </a:ext>
            </a:extLst>
          </p:cNvPr>
          <p:cNvSpPr>
            <a:spLocks noGrp="1"/>
          </p:cNvSpPr>
          <p:nvPr>
            <p:ph type="body" sz="quarter" idx="17"/>
          </p:nvPr>
        </p:nvSpPr>
        <p:spPr/>
        <p:txBody>
          <a:bodyPr/>
          <a:lstStyle/>
          <a:p>
            <a:r>
              <a:rPr lang="en-US" dirty="0">
                <a:cs typeface="Arial"/>
              </a:rPr>
              <a:t>W = 1</a:t>
            </a:r>
          </a:p>
        </p:txBody>
      </p:sp>
      <p:sp>
        <p:nvSpPr>
          <p:cNvPr id="9" name="Slide Number Placeholder 8">
            <a:extLst>
              <a:ext uri="{FF2B5EF4-FFF2-40B4-BE49-F238E27FC236}">
                <a16:creationId xmlns:a16="http://schemas.microsoft.com/office/drawing/2014/main" id="{12EC9FE2-AD1C-8723-2214-4661BB45549E}"/>
              </a:ext>
            </a:extLst>
          </p:cNvPr>
          <p:cNvSpPr>
            <a:spLocks noGrp="1"/>
          </p:cNvSpPr>
          <p:nvPr>
            <p:ph type="sldNum" sz="quarter" idx="18"/>
          </p:nvPr>
        </p:nvSpPr>
        <p:spPr/>
        <p:txBody>
          <a:bodyPr/>
          <a:lstStyle/>
          <a:p>
            <a:r>
              <a:rPr lang="en-US"/>
              <a:t>Page </a:t>
            </a:r>
            <a:fld id="{A52F4D17-1AD6-42D9-B93A-EB002C62F438}" type="slidenum">
              <a:rPr lang="en-US" smtClean="0"/>
              <a:pPr/>
              <a:t>17</a:t>
            </a:fld>
            <a:endParaRPr lang="en-US" noProof="0" dirty="0"/>
          </a:p>
        </p:txBody>
      </p:sp>
      <p:pic>
        <p:nvPicPr>
          <p:cNvPr id="4" name="Picture 3" descr="A black and white text&#10;&#10;AI-generated content may be incorrect.">
            <a:extLst>
              <a:ext uri="{FF2B5EF4-FFF2-40B4-BE49-F238E27FC236}">
                <a16:creationId xmlns:a16="http://schemas.microsoft.com/office/drawing/2014/main" id="{1E6629F5-9C18-371B-0069-FC663FDDFBDA}"/>
              </a:ext>
            </a:extLst>
          </p:cNvPr>
          <p:cNvPicPr>
            <a:picLocks noChangeAspect="1"/>
          </p:cNvPicPr>
          <p:nvPr/>
        </p:nvPicPr>
        <p:blipFill>
          <a:blip r:embed="rId3"/>
          <a:stretch>
            <a:fillRect/>
          </a:stretch>
        </p:blipFill>
        <p:spPr>
          <a:xfrm>
            <a:off x="0" y="1991627"/>
            <a:ext cx="12192000" cy="2874745"/>
          </a:xfrm>
          <a:prstGeom prst="rect">
            <a:avLst/>
          </a:prstGeom>
        </p:spPr>
      </p:pic>
      <p:sp>
        <p:nvSpPr>
          <p:cNvPr id="6" name="TextBox 5">
            <a:extLst>
              <a:ext uri="{FF2B5EF4-FFF2-40B4-BE49-F238E27FC236}">
                <a16:creationId xmlns:a16="http://schemas.microsoft.com/office/drawing/2014/main" id="{128E2A5B-E966-4C72-A085-55FC5F08C07E}"/>
              </a:ext>
            </a:extLst>
          </p:cNvPr>
          <p:cNvSpPr txBox="1"/>
          <p:nvPr/>
        </p:nvSpPr>
        <p:spPr>
          <a:xfrm>
            <a:off x="1797379" y="5244317"/>
            <a:ext cx="8585171" cy="388183"/>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nSpc>
                <a:spcPct val="95000"/>
              </a:lnSpc>
            </a:pPr>
            <a:r>
              <a:rPr lang="en-US" sz="2000" dirty="0">
                <a:solidFill>
                  <a:srgbClr val="FF0000"/>
                </a:solidFill>
                <a:latin typeface="Bell MT"/>
                <a:ea typeface="+mn-lt"/>
                <a:cs typeface="+mn-lt"/>
              </a:rPr>
              <a:t>w = 1 results in degeneration as latents exceed the training distribution support!</a:t>
            </a:r>
            <a:endParaRPr lang="en-US" sz="2000">
              <a:latin typeface="Bell MT"/>
            </a:endParaRPr>
          </a:p>
        </p:txBody>
      </p:sp>
    </p:spTree>
    <p:extLst>
      <p:ext uri="{BB962C8B-B14F-4D97-AF65-F5344CB8AC3E}">
        <p14:creationId xmlns:p14="http://schemas.microsoft.com/office/powerpoint/2010/main" val="2245259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54EC-91D7-2D11-9E91-5937482E83D3}"/>
              </a:ext>
            </a:extLst>
          </p:cNvPr>
          <p:cNvSpPr>
            <a:spLocks noGrp="1"/>
          </p:cNvSpPr>
          <p:nvPr>
            <p:ph type="title"/>
          </p:nvPr>
        </p:nvSpPr>
        <p:spPr/>
        <p:txBody>
          <a:bodyPr/>
          <a:lstStyle/>
          <a:p>
            <a:r>
              <a:rPr lang="en-US" dirty="0">
                <a:cs typeface="Arial"/>
              </a:rPr>
              <a:t>Key observations and conclusion</a:t>
            </a:r>
            <a:endParaRPr lang="en-US" dirty="0"/>
          </a:p>
        </p:txBody>
      </p:sp>
      <p:sp>
        <p:nvSpPr>
          <p:cNvPr id="3" name="Date Placeholder 2">
            <a:extLst>
              <a:ext uri="{FF2B5EF4-FFF2-40B4-BE49-F238E27FC236}">
                <a16:creationId xmlns:a16="http://schemas.microsoft.com/office/drawing/2014/main" id="{6E23D505-5299-1941-75B6-4B769702CA30}"/>
              </a:ext>
            </a:extLst>
          </p:cNvPr>
          <p:cNvSpPr>
            <a:spLocks noGrp="1"/>
          </p:cNvSpPr>
          <p:nvPr>
            <p:ph type="dt" sz="half" idx="10"/>
          </p:nvPr>
        </p:nvSpPr>
        <p:spPr/>
        <p:txBody>
          <a:bodyPr/>
          <a:lstStyle/>
          <a:p>
            <a:fld id="{202400AA-5026-45B8-9ACD-75086F71ED81}" type="datetime1">
              <a:rPr lang="LID4096" noProof="0" smtClean="0"/>
              <a:t>08/13/2025</a:t>
            </a:fld>
            <a:endParaRPr lang="en-US" noProof="0"/>
          </a:p>
        </p:txBody>
      </p:sp>
      <p:sp>
        <p:nvSpPr>
          <p:cNvPr id="9" name="Slide Number Placeholder 8">
            <a:extLst>
              <a:ext uri="{FF2B5EF4-FFF2-40B4-BE49-F238E27FC236}">
                <a16:creationId xmlns:a16="http://schemas.microsoft.com/office/drawing/2014/main" id="{A21F3AF6-8196-E878-C73A-E236C10DAA31}"/>
              </a:ext>
            </a:extLst>
          </p:cNvPr>
          <p:cNvSpPr>
            <a:spLocks noGrp="1"/>
          </p:cNvSpPr>
          <p:nvPr>
            <p:ph type="sldNum" sz="quarter" idx="18"/>
          </p:nvPr>
        </p:nvSpPr>
        <p:spPr/>
        <p:txBody>
          <a:bodyPr/>
          <a:lstStyle/>
          <a:p>
            <a:r>
              <a:rPr lang="en-US"/>
              <a:t>Page </a:t>
            </a:r>
            <a:fld id="{A52F4D17-1AD6-42D9-B93A-EB002C62F438}" type="slidenum">
              <a:rPr lang="en-US" smtClean="0"/>
              <a:pPr/>
              <a:t>18</a:t>
            </a:fld>
            <a:endParaRPr lang="en-US" noProof="0" dirty="0"/>
          </a:p>
        </p:txBody>
      </p:sp>
      <p:pic>
        <p:nvPicPr>
          <p:cNvPr id="10" name="Picture 9" descr="A screenshot of a computer&#10;&#10;AI-generated content may be incorrect.">
            <a:extLst>
              <a:ext uri="{FF2B5EF4-FFF2-40B4-BE49-F238E27FC236}">
                <a16:creationId xmlns:a16="http://schemas.microsoft.com/office/drawing/2014/main" id="{6BB0CBA3-8260-7664-9828-7B39CC9C4EDB}"/>
              </a:ext>
            </a:extLst>
          </p:cNvPr>
          <p:cNvPicPr>
            <a:picLocks noChangeAspect="1"/>
          </p:cNvPicPr>
          <p:nvPr/>
        </p:nvPicPr>
        <p:blipFill>
          <a:blip r:embed="rId3"/>
          <a:stretch>
            <a:fillRect/>
          </a:stretch>
        </p:blipFill>
        <p:spPr>
          <a:xfrm>
            <a:off x="2404753" y="1439770"/>
            <a:ext cx="7382494" cy="1811215"/>
          </a:xfrm>
          <a:prstGeom prst="rect">
            <a:avLst/>
          </a:prstGeom>
        </p:spPr>
      </p:pic>
      <p:pic>
        <p:nvPicPr>
          <p:cNvPr id="11" name="Picture 10" descr="A math equation with black text&#10;&#10;AI-generated content may be incorrect.">
            <a:extLst>
              <a:ext uri="{FF2B5EF4-FFF2-40B4-BE49-F238E27FC236}">
                <a16:creationId xmlns:a16="http://schemas.microsoft.com/office/drawing/2014/main" id="{4FCF5AA9-6F93-DEF8-E507-CFD39591A055}"/>
              </a:ext>
            </a:extLst>
          </p:cNvPr>
          <p:cNvPicPr>
            <a:picLocks noChangeAspect="1"/>
          </p:cNvPicPr>
          <p:nvPr/>
        </p:nvPicPr>
        <p:blipFill>
          <a:blip r:embed="rId4"/>
          <a:stretch>
            <a:fillRect/>
          </a:stretch>
        </p:blipFill>
        <p:spPr>
          <a:xfrm>
            <a:off x="2404754" y="3667298"/>
            <a:ext cx="7333013" cy="2066703"/>
          </a:xfrm>
          <a:prstGeom prst="rect">
            <a:avLst/>
          </a:prstGeom>
        </p:spPr>
      </p:pic>
    </p:spTree>
    <p:extLst>
      <p:ext uri="{BB962C8B-B14F-4D97-AF65-F5344CB8AC3E}">
        <p14:creationId xmlns:p14="http://schemas.microsoft.com/office/powerpoint/2010/main" val="403153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6619C-3393-4C40-A047-6B5873621800}"/>
              </a:ext>
            </a:extLst>
          </p:cNvPr>
          <p:cNvSpPr>
            <a:spLocks noGrp="1"/>
          </p:cNvSpPr>
          <p:nvPr>
            <p:ph type="title"/>
          </p:nvPr>
        </p:nvSpPr>
        <p:spPr/>
        <p:txBody>
          <a:bodyPr/>
          <a:lstStyle/>
          <a:p>
            <a:pPr>
              <a:lnSpc>
                <a:spcPct val="113999"/>
              </a:lnSpc>
            </a:pPr>
            <a:r>
              <a:rPr lang="en-US" b="0" dirty="0"/>
              <a:t>Structural Causal Models and Diffusion Models</a:t>
            </a:r>
            <a:endParaRPr lang="en-US" b="0">
              <a:cs typeface="Arial"/>
            </a:endParaRPr>
          </a:p>
        </p:txBody>
      </p:sp>
      <p:sp>
        <p:nvSpPr>
          <p:cNvPr id="7" name="Inhaltsplatzhalter 6">
            <a:extLst>
              <a:ext uri="{FF2B5EF4-FFF2-40B4-BE49-F238E27FC236}">
                <a16:creationId xmlns:a16="http://schemas.microsoft.com/office/drawing/2014/main" id="{58513E1D-3637-42BF-9008-6BCCB1FCB55E}"/>
              </a:ext>
            </a:extLst>
          </p:cNvPr>
          <p:cNvSpPr>
            <a:spLocks noGrp="1"/>
          </p:cNvSpPr>
          <p:nvPr>
            <p:ph idx="1"/>
          </p:nvPr>
        </p:nvSpPr>
        <p:spPr/>
        <p:txBody>
          <a:bodyPr/>
          <a:lstStyle/>
          <a:p>
            <a:pPr>
              <a:lnSpc>
                <a:spcPct val="113999"/>
              </a:lnSpc>
              <a:buNone/>
            </a:pPr>
            <a:r>
              <a:rPr lang="en-US" dirty="0">
                <a:latin typeface="Bell MT"/>
              </a:rPr>
              <a:t>Why Combine Structural Causal Models and Diffusion Models?</a:t>
            </a:r>
          </a:p>
          <a:p>
            <a:pPr>
              <a:lnSpc>
                <a:spcPct val="113999"/>
              </a:lnSpc>
              <a:buFont typeface="Wingdings"/>
              <a:buChar char="Ø"/>
            </a:pPr>
            <a:r>
              <a:rPr lang="en-US" b="1" dirty="0">
                <a:latin typeface="Bell MT"/>
                <a:ea typeface="+mn-lt"/>
                <a:cs typeface="+mn-lt"/>
              </a:rPr>
              <a:t>Interpretability:</a:t>
            </a:r>
            <a:r>
              <a:rPr lang="en-US" dirty="0">
                <a:latin typeface="Bell MT"/>
                <a:ea typeface="+mn-lt"/>
                <a:cs typeface="+mn-lt"/>
              </a:rPr>
              <a:t> Integrating structural causal models (SCMs) with diffusion models aligns generative factors with meaningful</a:t>
            </a:r>
            <a:r>
              <a:rPr lang="en-US" noProof="0" dirty="0">
                <a:latin typeface="Bell MT"/>
                <a:ea typeface="+mn-lt"/>
                <a:cs typeface="+mn-lt"/>
              </a:rPr>
              <a:t>, </a:t>
            </a:r>
            <a:r>
              <a:rPr lang="en-US" dirty="0">
                <a:latin typeface="Bell MT"/>
                <a:ea typeface="+mn-lt"/>
                <a:cs typeface="+mn-lt"/>
              </a:rPr>
              <a:t>causal variables</a:t>
            </a:r>
            <a:r>
              <a:rPr lang="en-US" noProof="0" dirty="0">
                <a:latin typeface="Bell MT"/>
                <a:ea typeface="+mn-lt"/>
                <a:cs typeface="+mn-lt"/>
              </a:rPr>
              <a:t>, </a:t>
            </a:r>
            <a:r>
              <a:rPr lang="en-US" dirty="0">
                <a:latin typeface="Bell MT"/>
                <a:ea typeface="+mn-lt"/>
                <a:cs typeface="+mn-lt"/>
              </a:rPr>
              <a:t>making model behavior more transparent and controllable. This is vital in domains like physics</a:t>
            </a:r>
            <a:r>
              <a:rPr lang="en-US" noProof="0" dirty="0">
                <a:latin typeface="Bell MT"/>
                <a:ea typeface="+mn-lt"/>
                <a:cs typeface="+mn-lt"/>
              </a:rPr>
              <a:t>, </a:t>
            </a:r>
            <a:r>
              <a:rPr lang="en-US" dirty="0">
                <a:latin typeface="Bell MT"/>
                <a:ea typeface="+mn-lt"/>
                <a:cs typeface="+mn-lt"/>
              </a:rPr>
              <a:t>where understanding the effect of each variable is crucial</a:t>
            </a:r>
            <a:r>
              <a:rPr lang="en-US" noProof="0" dirty="0">
                <a:latin typeface="Bell MT"/>
                <a:ea typeface="+mn-lt"/>
                <a:cs typeface="+mn-lt"/>
              </a:rPr>
              <a:t>.</a:t>
            </a:r>
            <a:endParaRPr lang="en-US" dirty="0">
              <a:latin typeface="Bell MT"/>
              <a:ea typeface="+mn-lt"/>
              <a:cs typeface="+mn-lt"/>
            </a:endParaRPr>
          </a:p>
          <a:p>
            <a:pPr>
              <a:lnSpc>
                <a:spcPct val="113999"/>
              </a:lnSpc>
              <a:buFont typeface="Wingdings"/>
              <a:buChar char="Ø"/>
            </a:pPr>
            <a:r>
              <a:rPr lang="en-US" b="1" dirty="0">
                <a:latin typeface="Bell MT"/>
                <a:ea typeface="+mn-lt"/>
                <a:cs typeface="+mn-lt"/>
              </a:rPr>
              <a:t>Interventions with Limited Data:</a:t>
            </a:r>
            <a:r>
              <a:rPr lang="en-US" dirty="0">
                <a:latin typeface="Bell MT"/>
                <a:ea typeface="+mn-lt"/>
                <a:cs typeface="+mn-lt"/>
              </a:rPr>
              <a:t> SCMs enable explicit interventions, allowing users to generate and analyze counterfactual scenarios</a:t>
            </a:r>
            <a:r>
              <a:rPr lang="en-US" noProof="0" dirty="0">
                <a:latin typeface="Bell MT"/>
                <a:ea typeface="+mn-lt"/>
                <a:cs typeface="+mn-lt"/>
              </a:rPr>
              <a:t>.</a:t>
            </a:r>
            <a:r>
              <a:rPr lang="en-US" dirty="0">
                <a:latin typeface="Bell MT"/>
                <a:ea typeface="+mn-lt"/>
                <a:cs typeface="+mn-lt"/>
              </a:rPr>
              <a:t> In fields with scarce data, such as experimental sciences, this means researchers can simulate the impact of changes or rare events</a:t>
            </a:r>
            <a:r>
              <a:rPr lang="en-US" noProof="0" dirty="0">
                <a:latin typeface="Bell MT"/>
                <a:ea typeface="+mn-lt"/>
                <a:cs typeface="+mn-lt"/>
              </a:rPr>
              <a:t>, </a:t>
            </a:r>
            <a:r>
              <a:rPr lang="en-US" dirty="0">
                <a:latin typeface="Bell MT"/>
                <a:ea typeface="+mn-lt"/>
                <a:cs typeface="+mn-lt"/>
              </a:rPr>
              <a:t>improving robustness and insight even when real-world data is limited</a:t>
            </a:r>
            <a:r>
              <a:rPr lang="en-US" noProof="0" dirty="0">
                <a:latin typeface="Bell MT"/>
                <a:ea typeface="+mn-lt"/>
                <a:cs typeface="+mn-lt"/>
              </a:rPr>
              <a:t>.</a:t>
            </a:r>
            <a:endParaRPr lang="en-US" dirty="0">
              <a:latin typeface="Bell MT"/>
              <a:ea typeface="+mn-lt"/>
              <a:cs typeface="+mn-lt"/>
            </a:endParaRPr>
          </a:p>
          <a:p>
            <a:pPr marL="0" indent="0">
              <a:lnSpc>
                <a:spcPct val="113999"/>
              </a:lnSpc>
              <a:buNone/>
            </a:pPr>
            <a:endParaRPr lang="en-US" dirty="0">
              <a:latin typeface="Bell MT"/>
              <a:cs typeface="Arial"/>
            </a:endParaRPr>
          </a:p>
        </p:txBody>
      </p:sp>
      <p:sp>
        <p:nvSpPr>
          <p:cNvPr id="8" name="Textplatzhalter 7">
            <a:extLst>
              <a:ext uri="{FF2B5EF4-FFF2-40B4-BE49-F238E27FC236}">
                <a16:creationId xmlns:a16="http://schemas.microsoft.com/office/drawing/2014/main" id="{CCC45F7D-E3E4-4EF0-9BD2-EAD57B3FDCD1}"/>
              </a:ext>
            </a:extLst>
          </p:cNvPr>
          <p:cNvSpPr>
            <a:spLocks noGrp="1"/>
          </p:cNvSpPr>
          <p:nvPr>
            <p:ph type="body" sz="quarter" idx="15"/>
          </p:nvPr>
        </p:nvSpPr>
        <p:spPr/>
        <p:txBody>
          <a:bodyPr/>
          <a:lstStyle/>
          <a:p>
            <a:pPr>
              <a:lnSpc>
                <a:spcPct val="113999"/>
              </a:lnSpc>
            </a:pPr>
            <a:r>
              <a:rPr lang="en-US" dirty="0">
                <a:cs typeface="Arial"/>
              </a:rPr>
              <a:t>Unlikely Alliance</a:t>
            </a:r>
            <a:endParaRPr lang="en-US" dirty="0"/>
          </a:p>
        </p:txBody>
      </p:sp>
      <p:sp>
        <p:nvSpPr>
          <p:cNvPr id="3" name="Datumsplatzhalter 2">
            <a:extLst>
              <a:ext uri="{FF2B5EF4-FFF2-40B4-BE49-F238E27FC236}">
                <a16:creationId xmlns:a16="http://schemas.microsoft.com/office/drawing/2014/main" id="{E9BBE13A-652D-45D5-B3D8-82A75A19F727}"/>
              </a:ext>
            </a:extLst>
          </p:cNvPr>
          <p:cNvSpPr>
            <a:spLocks noGrp="1"/>
          </p:cNvSpPr>
          <p:nvPr>
            <p:ph type="dt" sz="half" idx="13"/>
          </p:nvPr>
        </p:nvSpPr>
        <p:spPr/>
        <p:txBody>
          <a:bodyPr/>
          <a:lstStyle/>
          <a:p>
            <a:fld id="{F1CC9D31-D7F7-4448-90C0-017A571B2874}" type="datetime1">
              <a:rPr lang="LID4096" noProof="0" smtClean="0"/>
              <a:t>08/13/2025</a:t>
            </a:fld>
            <a:endParaRPr lang="en-US" noProof="0" dirty="0"/>
          </a:p>
        </p:txBody>
      </p:sp>
      <p:sp>
        <p:nvSpPr>
          <p:cNvPr id="4" name="Foliennummernplatzhalter 3">
            <a:extLst>
              <a:ext uri="{FF2B5EF4-FFF2-40B4-BE49-F238E27FC236}">
                <a16:creationId xmlns:a16="http://schemas.microsoft.com/office/drawing/2014/main" id="{5DC516BF-C995-4C15-B38E-5F4B775E169F}"/>
              </a:ext>
            </a:extLst>
          </p:cNvPr>
          <p:cNvSpPr>
            <a:spLocks noGrp="1"/>
          </p:cNvSpPr>
          <p:nvPr>
            <p:ph type="sldNum" sz="quarter" idx="16"/>
          </p:nvPr>
        </p:nvSpPr>
        <p:spPr/>
        <p:txBody>
          <a:bodyPr/>
          <a:lstStyle/>
          <a:p>
            <a:r>
              <a:rPr lang="en-US"/>
              <a:t>Page </a:t>
            </a:r>
            <a:fld id="{A52F4D17-1AD6-42D9-B93A-EB002C62F438}" type="slidenum">
              <a:rPr lang="en-US" smtClean="0"/>
              <a:pPr/>
              <a:t>2</a:t>
            </a:fld>
            <a:endParaRPr lang="en-US" noProof="0" dirty="0"/>
          </a:p>
        </p:txBody>
      </p:sp>
    </p:spTree>
    <p:extLst>
      <p:ext uri="{BB962C8B-B14F-4D97-AF65-F5344CB8AC3E}">
        <p14:creationId xmlns:p14="http://schemas.microsoft.com/office/powerpoint/2010/main" val="2673382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6619C-3393-4C40-A047-6B5873621800}"/>
              </a:ext>
            </a:extLst>
          </p:cNvPr>
          <p:cNvSpPr>
            <a:spLocks noGrp="1"/>
          </p:cNvSpPr>
          <p:nvPr>
            <p:ph type="title"/>
          </p:nvPr>
        </p:nvSpPr>
        <p:spPr/>
        <p:txBody>
          <a:bodyPr/>
          <a:lstStyle/>
          <a:p>
            <a:r>
              <a:rPr lang="en-US" dirty="0"/>
              <a:t>Structural Causal Models</a:t>
            </a:r>
            <a:endParaRPr lang="en-US" noProof="0" dirty="0"/>
          </a:p>
        </p:txBody>
      </p:sp>
      <p:sp>
        <p:nvSpPr>
          <p:cNvPr id="8" name="Textplatzhalter 7">
            <a:extLst>
              <a:ext uri="{FF2B5EF4-FFF2-40B4-BE49-F238E27FC236}">
                <a16:creationId xmlns:a16="http://schemas.microsoft.com/office/drawing/2014/main" id="{CCC45F7D-E3E4-4EF0-9BD2-EAD57B3FDCD1}"/>
              </a:ext>
            </a:extLst>
          </p:cNvPr>
          <p:cNvSpPr>
            <a:spLocks noGrp="1"/>
          </p:cNvSpPr>
          <p:nvPr>
            <p:ph type="body" sz="quarter" idx="15"/>
          </p:nvPr>
        </p:nvSpPr>
        <p:spPr/>
        <p:txBody>
          <a:bodyPr/>
          <a:lstStyle/>
          <a:p>
            <a:r>
              <a:rPr lang="en-US" dirty="0"/>
              <a:t>SCMs for short</a:t>
            </a:r>
            <a:endParaRPr lang="en-US" noProof="0" dirty="0"/>
          </a:p>
        </p:txBody>
      </p:sp>
      <p:sp>
        <p:nvSpPr>
          <p:cNvPr id="5" name="Datumsplatzhalter 4">
            <a:extLst>
              <a:ext uri="{FF2B5EF4-FFF2-40B4-BE49-F238E27FC236}">
                <a16:creationId xmlns:a16="http://schemas.microsoft.com/office/drawing/2014/main" id="{342D5A37-1728-41D4-8894-3EA4C523D548}"/>
              </a:ext>
            </a:extLst>
          </p:cNvPr>
          <p:cNvSpPr>
            <a:spLocks noGrp="1"/>
          </p:cNvSpPr>
          <p:nvPr>
            <p:ph type="dt" sz="half" idx="13"/>
          </p:nvPr>
        </p:nvSpPr>
        <p:spPr/>
        <p:txBody>
          <a:bodyPr/>
          <a:lstStyle/>
          <a:p>
            <a:fld id="{6A81B6D7-7C99-4CC9-8D78-538BFF507D8E}" type="datetime1">
              <a:rPr lang="LID4096" noProof="0" smtClean="0"/>
              <a:t>08/13/2025</a:t>
            </a:fld>
            <a:endParaRPr lang="en-US" noProof="0"/>
          </a:p>
        </p:txBody>
      </p:sp>
      <p:sp>
        <p:nvSpPr>
          <p:cNvPr id="6" name="Foliennummernplatzhalter 5">
            <a:extLst>
              <a:ext uri="{FF2B5EF4-FFF2-40B4-BE49-F238E27FC236}">
                <a16:creationId xmlns:a16="http://schemas.microsoft.com/office/drawing/2014/main" id="{6BD38EBB-D369-4CDF-B688-B980DAF8B92D}"/>
              </a:ext>
            </a:extLst>
          </p:cNvPr>
          <p:cNvSpPr>
            <a:spLocks noGrp="1"/>
          </p:cNvSpPr>
          <p:nvPr>
            <p:ph type="sldNum" sz="quarter" idx="16"/>
          </p:nvPr>
        </p:nvSpPr>
        <p:spPr/>
        <p:txBody>
          <a:bodyPr/>
          <a:lstStyle/>
          <a:p>
            <a:r>
              <a:rPr lang="en-US"/>
              <a:t>Page </a:t>
            </a:r>
            <a:fld id="{A52F4D17-1AD6-42D9-B93A-EB002C62F438}" type="slidenum">
              <a:rPr lang="en-US" smtClean="0"/>
              <a:pPr/>
              <a:t>3</a:t>
            </a:fld>
            <a:endParaRPr lang="en-US" noProof="0" dirty="0"/>
          </a:p>
        </p:txBody>
      </p:sp>
      <p:sp>
        <p:nvSpPr>
          <p:cNvPr id="4" name="Content Placeholder 3">
            <a:extLst>
              <a:ext uri="{FF2B5EF4-FFF2-40B4-BE49-F238E27FC236}">
                <a16:creationId xmlns:a16="http://schemas.microsoft.com/office/drawing/2014/main" id="{00352629-E032-8704-4B58-14E8F2868466}"/>
              </a:ext>
            </a:extLst>
          </p:cNvPr>
          <p:cNvSpPr>
            <a:spLocks noGrp="1"/>
          </p:cNvSpPr>
          <p:nvPr>
            <p:ph idx="1"/>
          </p:nvPr>
        </p:nvSpPr>
        <p:spPr/>
        <p:txBody>
          <a:bodyPr/>
          <a:lstStyle/>
          <a:p>
            <a:pPr marL="285750" indent="-285750">
              <a:lnSpc>
                <a:spcPct val="113999"/>
              </a:lnSpc>
              <a:buFont typeface="Wingdings" panose="020F0502020204030204" pitchFamily="34" charset="0"/>
              <a:buChar char="Ø"/>
            </a:pPr>
            <a:r>
              <a:rPr lang="en-US" dirty="0">
                <a:latin typeface="Bell MT"/>
                <a:cs typeface="Arial"/>
              </a:rPr>
              <a:t>Traditional machine learning models often identify correlations between variables, but they do not inherently provide insights into whether one variable causes change in another.</a:t>
            </a:r>
            <a:r>
              <a:rPr lang="en-US" dirty="0">
                <a:latin typeface="Bell MT"/>
                <a:ea typeface="+mn-lt"/>
                <a:cs typeface="+mn-lt"/>
              </a:rPr>
              <a:t> </a:t>
            </a:r>
            <a:endParaRPr lang="en-US">
              <a:latin typeface="Bell MT"/>
              <a:cs typeface="Arial"/>
            </a:endParaRPr>
          </a:p>
          <a:p>
            <a:pPr marL="285750" indent="-285750">
              <a:lnSpc>
                <a:spcPct val="113999"/>
              </a:lnSpc>
              <a:buFont typeface="Wingdings" panose="020F0502020204030204" pitchFamily="34" charset="0"/>
              <a:buChar char="Ø"/>
            </a:pPr>
            <a:r>
              <a:rPr lang="en-US" dirty="0">
                <a:latin typeface="Bell MT"/>
                <a:ea typeface="+mn-lt"/>
                <a:cs typeface="+mn-lt"/>
              </a:rPr>
              <a:t>By representing the variables involved within a directed acyclic graph (DAG), one can identify potential confounders and assess the direct effects of the medication on recovery. </a:t>
            </a:r>
          </a:p>
          <a:p>
            <a:pPr marL="285750" indent="-285750">
              <a:lnSpc>
                <a:spcPct val="113999"/>
              </a:lnSpc>
              <a:buFont typeface="Wingdings" panose="020F0502020204030204" pitchFamily="34" charset="0"/>
              <a:buChar char="Ø"/>
            </a:pPr>
            <a:r>
              <a:rPr lang="en-US" dirty="0">
                <a:latin typeface="Bell MT"/>
                <a:ea typeface="+mn-lt"/>
                <a:cs typeface="+mn-lt"/>
              </a:rPr>
              <a:t>That is exactly what SCMs do.</a:t>
            </a:r>
          </a:p>
          <a:p>
            <a:pPr marL="285750" indent="-285750">
              <a:lnSpc>
                <a:spcPct val="113999"/>
              </a:lnSpc>
              <a:buFont typeface="Wingdings" panose="020F0502020204030204" pitchFamily="34" charset="0"/>
              <a:buChar char="Ø"/>
            </a:pPr>
            <a:r>
              <a:rPr lang="en-US" dirty="0">
                <a:latin typeface="Bell MT"/>
                <a:ea typeface="+mn-lt"/>
                <a:cs typeface="+mn-lt"/>
              </a:rPr>
              <a:t>SCMs enable the analysis of counterfactual scenarios, which can answer questions of the form "What would have happened if...?".</a:t>
            </a:r>
            <a:endParaRPr lang="en-US">
              <a:latin typeface="Bell MT"/>
              <a:cs typeface="Arial"/>
            </a:endParaRPr>
          </a:p>
        </p:txBody>
      </p:sp>
      <p:pic>
        <p:nvPicPr>
          <p:cNvPr id="9" name="Picture 8" descr="Yongduo Sui et al.&#10;Deconfounded Training for Graph Neural Networks&#10;December 2021">
            <a:extLst>
              <a:ext uri="{FF2B5EF4-FFF2-40B4-BE49-F238E27FC236}">
                <a16:creationId xmlns:a16="http://schemas.microsoft.com/office/drawing/2014/main" id="{6CA7485F-C62F-3001-79C0-9C576F9A23B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4189703" y="3725141"/>
            <a:ext cx="5523632" cy="2123210"/>
          </a:xfrm>
          <a:prstGeom prst="rect">
            <a:avLst/>
          </a:prstGeom>
        </p:spPr>
      </p:pic>
      <p:sp>
        <p:nvSpPr>
          <p:cNvPr id="10" name="TextBox 9">
            <a:extLst>
              <a:ext uri="{FF2B5EF4-FFF2-40B4-BE49-F238E27FC236}">
                <a16:creationId xmlns:a16="http://schemas.microsoft.com/office/drawing/2014/main" id="{F1340542-9593-E1D8-0E1B-AF519A0CB87C}"/>
              </a:ext>
            </a:extLst>
          </p:cNvPr>
          <p:cNvSpPr txBox="1"/>
          <p:nvPr/>
        </p:nvSpPr>
        <p:spPr>
          <a:xfrm>
            <a:off x="4114800" y="5846618"/>
            <a:ext cx="5676554" cy="26161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100" dirty="0" err="1">
                <a:ea typeface="+mn-lt"/>
                <a:cs typeface="+mn-lt"/>
              </a:rPr>
              <a:t>Yongduo</a:t>
            </a:r>
            <a:r>
              <a:rPr lang="en-US" sz="1100" dirty="0">
                <a:ea typeface="+mn-lt"/>
                <a:cs typeface="+mn-lt"/>
              </a:rPr>
              <a:t> Sui et al. </a:t>
            </a:r>
            <a:r>
              <a:rPr lang="en-US" sz="1100" i="1" dirty="0" err="1">
                <a:ea typeface="+mn-lt"/>
                <a:cs typeface="+mn-lt"/>
              </a:rPr>
              <a:t>Deconfounded</a:t>
            </a:r>
            <a:r>
              <a:rPr lang="en-US" sz="1100" i="1" dirty="0">
                <a:ea typeface="+mn-lt"/>
                <a:cs typeface="+mn-lt"/>
              </a:rPr>
              <a:t> Training for Graph Neural Networks</a:t>
            </a:r>
            <a:r>
              <a:rPr lang="en-US" sz="1100" dirty="0">
                <a:ea typeface="+mn-lt"/>
                <a:cs typeface="+mn-lt"/>
              </a:rPr>
              <a:t>. December 2021.</a:t>
            </a:r>
            <a:endParaRPr lang="en-US" sz="1100" dirty="0">
              <a:cs typeface="Arial"/>
            </a:endParaRPr>
          </a:p>
        </p:txBody>
      </p:sp>
    </p:spTree>
    <p:extLst>
      <p:ext uri="{BB962C8B-B14F-4D97-AF65-F5344CB8AC3E}">
        <p14:creationId xmlns:p14="http://schemas.microsoft.com/office/powerpoint/2010/main" val="295698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34428-EF86-B9DC-18F2-15663B85190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F544E9F-14F6-6C96-B1D0-12A2AFD4030A}"/>
              </a:ext>
            </a:extLst>
          </p:cNvPr>
          <p:cNvSpPr>
            <a:spLocks noGrp="1"/>
          </p:cNvSpPr>
          <p:nvPr>
            <p:ph type="title"/>
          </p:nvPr>
        </p:nvSpPr>
        <p:spPr>
          <a:xfrm>
            <a:off x="360000" y="324000"/>
            <a:ext cx="11449050" cy="1124780"/>
          </a:xfrm>
        </p:spPr>
        <p:txBody>
          <a:bodyPr/>
          <a:lstStyle/>
          <a:p>
            <a:pPr>
              <a:lnSpc>
                <a:spcPct val="113999"/>
              </a:lnSpc>
            </a:pPr>
            <a:r>
              <a:rPr lang="de-DE" dirty="0" err="1"/>
              <a:t>Structural</a:t>
            </a:r>
            <a:r>
              <a:rPr lang="de-DE" dirty="0"/>
              <a:t> </a:t>
            </a:r>
            <a:r>
              <a:rPr lang="de-DE" dirty="0" err="1"/>
              <a:t>causal</a:t>
            </a:r>
            <a:r>
              <a:rPr lang="de-DE" dirty="0"/>
              <a:t> </a:t>
            </a:r>
            <a:r>
              <a:rPr lang="de-DE" dirty="0" err="1"/>
              <a:t>models</a:t>
            </a:r>
            <a:endParaRPr lang="en-US" dirty="0" err="1"/>
          </a:p>
        </p:txBody>
      </p:sp>
      <p:sp>
        <p:nvSpPr>
          <p:cNvPr id="3" name="Datumsplatzhalter 2">
            <a:extLst>
              <a:ext uri="{FF2B5EF4-FFF2-40B4-BE49-F238E27FC236}">
                <a16:creationId xmlns:a16="http://schemas.microsoft.com/office/drawing/2014/main" id="{B02418E2-DBA3-94C2-75E4-E09CE9DC317E}"/>
              </a:ext>
            </a:extLst>
          </p:cNvPr>
          <p:cNvSpPr>
            <a:spLocks noGrp="1"/>
          </p:cNvSpPr>
          <p:nvPr>
            <p:ph type="dt" sz="half" idx="10"/>
          </p:nvPr>
        </p:nvSpPr>
        <p:spPr>
          <a:xfrm>
            <a:off x="3776105" y="6381328"/>
            <a:ext cx="1600508" cy="221109"/>
          </a:xfrm>
        </p:spPr>
        <p:txBody>
          <a:bodyPr/>
          <a:lstStyle/>
          <a:p>
            <a:fld id="{AD00D834-B68A-4B81-9095-E74E038B7332}" type="datetime1">
              <a:rPr lang="LID4096" smtClean="0"/>
              <a:t>08/13/2025</a:t>
            </a:fld>
            <a:endParaRPr lang="de-DE" dirty="0"/>
          </a:p>
        </p:txBody>
      </p:sp>
      <p:sp>
        <p:nvSpPr>
          <p:cNvPr id="4" name="Foliennummernplatzhalter 3">
            <a:extLst>
              <a:ext uri="{FF2B5EF4-FFF2-40B4-BE49-F238E27FC236}">
                <a16:creationId xmlns:a16="http://schemas.microsoft.com/office/drawing/2014/main" id="{F6CDEFD7-02E7-ADE7-6A66-4DCB09FC4D78}"/>
              </a:ext>
            </a:extLst>
          </p:cNvPr>
          <p:cNvSpPr>
            <a:spLocks noGrp="1"/>
          </p:cNvSpPr>
          <p:nvPr>
            <p:ph type="sldNum" sz="quarter" idx="11"/>
          </p:nvPr>
        </p:nvSpPr>
        <p:spPr>
          <a:xfrm>
            <a:off x="5818290" y="6381328"/>
            <a:ext cx="720000" cy="221109"/>
          </a:xfrm>
          <a:prstGeom prst="rect">
            <a:avLst/>
          </a:prstGeom>
        </p:spPr>
        <p:txBody>
          <a:bodyPr vert="horz" lIns="0" tIns="0" rIns="0" bIns="0" rtlCol="0" anchor="t" anchorCtr="0">
            <a:noAutofit/>
          </a:bodyP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Page 4</a:t>
            </a:r>
          </a:p>
        </p:txBody>
      </p:sp>
      <p:sp>
        <p:nvSpPr>
          <p:cNvPr id="5" name="Textplatzhalter 4">
            <a:extLst>
              <a:ext uri="{FF2B5EF4-FFF2-40B4-BE49-F238E27FC236}">
                <a16:creationId xmlns:a16="http://schemas.microsoft.com/office/drawing/2014/main" id="{04545B46-2294-1C14-FFA6-F0CE7C0A7B72}"/>
              </a:ext>
            </a:extLst>
          </p:cNvPr>
          <p:cNvSpPr>
            <a:spLocks noGrp="1"/>
          </p:cNvSpPr>
          <p:nvPr>
            <p:ph type="body" sz="quarter" idx="15"/>
          </p:nvPr>
        </p:nvSpPr>
        <p:spPr>
          <a:xfrm>
            <a:off x="358774" y="938786"/>
            <a:ext cx="11449049" cy="336813"/>
          </a:xfrm>
        </p:spPr>
        <p:txBody>
          <a:bodyPr/>
          <a:lstStyle/>
          <a:p>
            <a:pPr>
              <a:lnSpc>
                <a:spcPct val="113999"/>
              </a:lnSpc>
            </a:pPr>
            <a:r>
              <a:rPr lang="de-DE" dirty="0" err="1">
                <a:cs typeface="Arial"/>
              </a:rPr>
              <a:t>Buildup</a:t>
            </a:r>
            <a:r>
              <a:rPr lang="de-DE" dirty="0">
                <a:cs typeface="Arial"/>
              </a:rPr>
              <a:t> </a:t>
            </a:r>
            <a:r>
              <a:rPr lang="de-DE" dirty="0" err="1">
                <a:cs typeface="Arial"/>
              </a:rPr>
              <a:t>to</a:t>
            </a:r>
            <a:r>
              <a:rPr lang="de-DE" dirty="0">
                <a:cs typeface="Arial"/>
              </a:rPr>
              <a:t> SCMs</a:t>
            </a:r>
            <a:endParaRPr lang="en-US" dirty="0"/>
          </a:p>
        </p:txBody>
      </p:sp>
      <p:pic>
        <p:nvPicPr>
          <p:cNvPr id="7" name="Picture 6" descr="A screenshot of a math problem&#10;&#10;AI-generated content may be incorrect.">
            <a:extLst>
              <a:ext uri="{FF2B5EF4-FFF2-40B4-BE49-F238E27FC236}">
                <a16:creationId xmlns:a16="http://schemas.microsoft.com/office/drawing/2014/main" id="{B4D0E09D-FFA5-9F0B-81AD-80608349BF9B}"/>
              </a:ext>
            </a:extLst>
          </p:cNvPr>
          <p:cNvPicPr>
            <a:picLocks noChangeAspect="1"/>
          </p:cNvPicPr>
          <p:nvPr/>
        </p:nvPicPr>
        <p:blipFill>
          <a:blip r:embed="rId3"/>
          <a:stretch>
            <a:fillRect/>
          </a:stretch>
        </p:blipFill>
        <p:spPr>
          <a:xfrm>
            <a:off x="5672277" y="997527"/>
            <a:ext cx="5107719" cy="4869873"/>
          </a:xfrm>
          <a:prstGeom prst="rect">
            <a:avLst/>
          </a:prstGeom>
        </p:spPr>
      </p:pic>
      <p:pic>
        <p:nvPicPr>
          <p:cNvPr id="9" name="Picture 8" descr="A black text on a white background&#10;&#10;AI-generated content may be incorrect.">
            <a:extLst>
              <a:ext uri="{FF2B5EF4-FFF2-40B4-BE49-F238E27FC236}">
                <a16:creationId xmlns:a16="http://schemas.microsoft.com/office/drawing/2014/main" id="{9B324913-D325-4396-EE27-2415BD51798D}"/>
              </a:ext>
            </a:extLst>
          </p:cNvPr>
          <p:cNvPicPr>
            <a:picLocks noChangeAspect="1"/>
          </p:cNvPicPr>
          <p:nvPr/>
        </p:nvPicPr>
        <p:blipFill>
          <a:blip r:embed="rId4"/>
          <a:stretch>
            <a:fillRect/>
          </a:stretch>
        </p:blipFill>
        <p:spPr>
          <a:xfrm>
            <a:off x="646834" y="1985530"/>
            <a:ext cx="4296642" cy="1452996"/>
          </a:xfrm>
          <a:prstGeom prst="rect">
            <a:avLst/>
          </a:prstGeom>
        </p:spPr>
      </p:pic>
    </p:spTree>
    <p:extLst>
      <p:ext uri="{BB962C8B-B14F-4D97-AF65-F5344CB8AC3E}">
        <p14:creationId xmlns:p14="http://schemas.microsoft.com/office/powerpoint/2010/main" val="218256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FA130-835E-F05A-8BCB-53E058056D3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6EC7EE6-B932-18A4-242D-887252EB49B7}"/>
              </a:ext>
            </a:extLst>
          </p:cNvPr>
          <p:cNvSpPr>
            <a:spLocks noGrp="1"/>
          </p:cNvSpPr>
          <p:nvPr>
            <p:ph type="title"/>
          </p:nvPr>
        </p:nvSpPr>
        <p:spPr>
          <a:xfrm>
            <a:off x="360000" y="324000"/>
            <a:ext cx="11449050" cy="1124780"/>
          </a:xfrm>
        </p:spPr>
        <p:txBody>
          <a:bodyPr/>
          <a:lstStyle/>
          <a:p>
            <a:pPr>
              <a:lnSpc>
                <a:spcPct val="113999"/>
              </a:lnSpc>
            </a:pPr>
            <a:r>
              <a:rPr lang="de-DE" dirty="0" err="1"/>
              <a:t>Structural</a:t>
            </a:r>
            <a:r>
              <a:rPr lang="de-DE" dirty="0"/>
              <a:t> </a:t>
            </a:r>
            <a:r>
              <a:rPr lang="de-DE" dirty="0" err="1"/>
              <a:t>causal</a:t>
            </a:r>
            <a:r>
              <a:rPr lang="de-DE" dirty="0"/>
              <a:t> </a:t>
            </a:r>
            <a:r>
              <a:rPr lang="de-DE" dirty="0" err="1"/>
              <a:t>models</a:t>
            </a:r>
            <a:endParaRPr lang="en-US" dirty="0" err="1"/>
          </a:p>
        </p:txBody>
      </p:sp>
      <p:sp>
        <p:nvSpPr>
          <p:cNvPr id="3" name="Datumsplatzhalter 2">
            <a:extLst>
              <a:ext uri="{FF2B5EF4-FFF2-40B4-BE49-F238E27FC236}">
                <a16:creationId xmlns:a16="http://schemas.microsoft.com/office/drawing/2014/main" id="{C4A2253D-032C-57D3-455E-504D54020C4B}"/>
              </a:ext>
            </a:extLst>
          </p:cNvPr>
          <p:cNvSpPr>
            <a:spLocks noGrp="1"/>
          </p:cNvSpPr>
          <p:nvPr>
            <p:ph type="dt" sz="half" idx="10"/>
          </p:nvPr>
        </p:nvSpPr>
        <p:spPr>
          <a:xfrm>
            <a:off x="3776105" y="6381328"/>
            <a:ext cx="1600508" cy="221109"/>
          </a:xfrm>
        </p:spPr>
        <p:txBody>
          <a:bodyPr/>
          <a:lstStyle/>
          <a:p>
            <a:fld id="{7B4770D8-1007-4F12-81C3-D1E86BBC953E}" type="datetime1">
              <a:rPr lang="LID4096" smtClean="0"/>
              <a:t>08/13/2025</a:t>
            </a:fld>
            <a:endParaRPr lang="de-DE" dirty="0"/>
          </a:p>
        </p:txBody>
      </p:sp>
      <p:sp>
        <p:nvSpPr>
          <p:cNvPr id="4" name="Foliennummernplatzhalter 3">
            <a:extLst>
              <a:ext uri="{FF2B5EF4-FFF2-40B4-BE49-F238E27FC236}">
                <a16:creationId xmlns:a16="http://schemas.microsoft.com/office/drawing/2014/main" id="{6D6283F7-E3E3-4C93-200A-B80F4A4B0E74}"/>
              </a:ext>
            </a:extLst>
          </p:cNvPr>
          <p:cNvSpPr>
            <a:spLocks noGrp="1"/>
          </p:cNvSpPr>
          <p:nvPr>
            <p:ph type="sldNum" sz="quarter" idx="11"/>
          </p:nvPr>
        </p:nvSpPr>
        <p:spPr>
          <a:xfrm>
            <a:off x="5818290" y="6381328"/>
            <a:ext cx="720000" cy="221109"/>
          </a:xfrm>
          <a:prstGeom prst="rect">
            <a:avLst/>
          </a:prstGeom>
        </p:spPr>
        <p:txBody>
          <a:bodyPr vert="horz" lIns="0" tIns="0" rIns="0" bIns="0" rtlCol="0" anchor="t" anchorCtr="0">
            <a:noAutofit/>
          </a:bodyP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Page 5</a:t>
            </a:r>
            <a:endParaRPr lang="en-US" dirty="0"/>
          </a:p>
        </p:txBody>
      </p:sp>
      <p:sp>
        <p:nvSpPr>
          <p:cNvPr id="5" name="Textplatzhalter 4">
            <a:extLst>
              <a:ext uri="{FF2B5EF4-FFF2-40B4-BE49-F238E27FC236}">
                <a16:creationId xmlns:a16="http://schemas.microsoft.com/office/drawing/2014/main" id="{F046D830-917C-22D9-A3D3-7CF9A644A45F}"/>
              </a:ext>
            </a:extLst>
          </p:cNvPr>
          <p:cNvSpPr>
            <a:spLocks noGrp="1"/>
          </p:cNvSpPr>
          <p:nvPr>
            <p:ph type="body" sz="quarter" idx="15"/>
          </p:nvPr>
        </p:nvSpPr>
        <p:spPr>
          <a:xfrm>
            <a:off x="358774" y="938786"/>
            <a:ext cx="11449049" cy="336813"/>
          </a:xfrm>
        </p:spPr>
        <p:txBody>
          <a:bodyPr/>
          <a:lstStyle/>
          <a:p>
            <a:pPr>
              <a:lnSpc>
                <a:spcPct val="113999"/>
              </a:lnSpc>
            </a:pPr>
            <a:r>
              <a:rPr lang="de-DE" dirty="0">
                <a:cs typeface="Arial"/>
              </a:rPr>
              <a:t>Formal </a:t>
            </a:r>
            <a:r>
              <a:rPr lang="de-DE" dirty="0" err="1">
                <a:cs typeface="Arial"/>
              </a:rPr>
              <a:t>definition</a:t>
            </a:r>
            <a:r>
              <a:rPr lang="de-DE" dirty="0">
                <a:cs typeface="Arial"/>
              </a:rPr>
              <a:t> </a:t>
            </a:r>
            <a:r>
              <a:rPr lang="de-DE" dirty="0" err="1">
                <a:cs typeface="Arial"/>
              </a:rPr>
              <a:t>of</a:t>
            </a:r>
            <a:r>
              <a:rPr lang="de-DE" dirty="0">
                <a:cs typeface="Arial"/>
              </a:rPr>
              <a:t> SCMs and </a:t>
            </a:r>
            <a:r>
              <a:rPr lang="de-DE" dirty="0" err="1">
                <a:cs typeface="Arial"/>
              </a:rPr>
              <a:t>interventions</a:t>
            </a:r>
            <a:endParaRPr lang="en-US" dirty="0" err="1"/>
          </a:p>
        </p:txBody>
      </p:sp>
      <p:pic>
        <p:nvPicPr>
          <p:cNvPr id="8" name="Picture 7" descr="A math equations on a white background&#10;&#10;AI-generated content may be incorrect.">
            <a:extLst>
              <a:ext uri="{FF2B5EF4-FFF2-40B4-BE49-F238E27FC236}">
                <a16:creationId xmlns:a16="http://schemas.microsoft.com/office/drawing/2014/main" id="{40A0AE4A-EDD5-463E-A57D-249AF6CD9B9F}"/>
              </a:ext>
            </a:extLst>
          </p:cNvPr>
          <p:cNvPicPr>
            <a:picLocks noChangeAspect="1"/>
          </p:cNvPicPr>
          <p:nvPr/>
        </p:nvPicPr>
        <p:blipFill>
          <a:blip r:embed="rId3"/>
          <a:stretch>
            <a:fillRect/>
          </a:stretch>
        </p:blipFill>
        <p:spPr>
          <a:xfrm>
            <a:off x="356719" y="1277196"/>
            <a:ext cx="5158771" cy="2210250"/>
          </a:xfrm>
          <a:prstGeom prst="rect">
            <a:avLst/>
          </a:prstGeom>
        </p:spPr>
      </p:pic>
      <p:pic>
        <p:nvPicPr>
          <p:cNvPr id="11" name="Picture 10" descr="A white background with black text&#10;&#10;AI-generated content may be incorrect.">
            <a:extLst>
              <a:ext uri="{FF2B5EF4-FFF2-40B4-BE49-F238E27FC236}">
                <a16:creationId xmlns:a16="http://schemas.microsoft.com/office/drawing/2014/main" id="{B49164AC-322A-C02F-02DF-39D9A5DDD826}"/>
              </a:ext>
            </a:extLst>
          </p:cNvPr>
          <p:cNvPicPr>
            <a:picLocks noChangeAspect="1"/>
          </p:cNvPicPr>
          <p:nvPr/>
        </p:nvPicPr>
        <p:blipFill>
          <a:blip r:embed="rId4"/>
          <a:stretch>
            <a:fillRect/>
          </a:stretch>
        </p:blipFill>
        <p:spPr>
          <a:xfrm>
            <a:off x="5667584" y="1274506"/>
            <a:ext cx="5620016" cy="2208720"/>
          </a:xfrm>
          <a:prstGeom prst="rect">
            <a:avLst/>
          </a:prstGeom>
        </p:spPr>
      </p:pic>
      <p:pic>
        <p:nvPicPr>
          <p:cNvPr id="6" name="Picture 5" descr="A diagram of a diagram&#10;&#10;AI-generated content may be incorrect.">
            <a:extLst>
              <a:ext uri="{FF2B5EF4-FFF2-40B4-BE49-F238E27FC236}">
                <a16:creationId xmlns:a16="http://schemas.microsoft.com/office/drawing/2014/main" id="{C592525A-6AA3-66A1-3407-8CABBC46067A}"/>
              </a:ext>
            </a:extLst>
          </p:cNvPr>
          <p:cNvPicPr>
            <a:picLocks noChangeAspect="1"/>
          </p:cNvPicPr>
          <p:nvPr/>
        </p:nvPicPr>
        <p:blipFill>
          <a:blip r:embed="rId5"/>
          <a:stretch>
            <a:fillRect/>
          </a:stretch>
        </p:blipFill>
        <p:spPr>
          <a:xfrm>
            <a:off x="2929412" y="4005695"/>
            <a:ext cx="2249055" cy="1732973"/>
          </a:xfrm>
          <a:prstGeom prst="rect">
            <a:avLst/>
          </a:prstGeom>
        </p:spPr>
      </p:pic>
      <p:pic>
        <p:nvPicPr>
          <p:cNvPr id="13" name="Picture 12" descr="A group of black letters&#10;&#10;AI-generated content may be incorrect.">
            <a:extLst>
              <a:ext uri="{FF2B5EF4-FFF2-40B4-BE49-F238E27FC236}">
                <a16:creationId xmlns:a16="http://schemas.microsoft.com/office/drawing/2014/main" id="{2B41B606-0747-845F-7209-A743D63568A4}"/>
              </a:ext>
            </a:extLst>
          </p:cNvPr>
          <p:cNvPicPr>
            <a:picLocks noChangeAspect="1"/>
          </p:cNvPicPr>
          <p:nvPr/>
        </p:nvPicPr>
        <p:blipFill>
          <a:blip r:embed="rId6"/>
          <a:stretch>
            <a:fillRect/>
          </a:stretch>
        </p:blipFill>
        <p:spPr>
          <a:xfrm>
            <a:off x="538843" y="4008664"/>
            <a:ext cx="2394857" cy="1834244"/>
          </a:xfrm>
          <a:prstGeom prst="rect">
            <a:avLst/>
          </a:prstGeom>
        </p:spPr>
      </p:pic>
      <p:pic>
        <p:nvPicPr>
          <p:cNvPr id="14" name="Picture 13" descr="A diagram of a network&#10;&#10;AI-generated content may be incorrect.">
            <a:extLst>
              <a:ext uri="{FF2B5EF4-FFF2-40B4-BE49-F238E27FC236}">
                <a16:creationId xmlns:a16="http://schemas.microsoft.com/office/drawing/2014/main" id="{76DD32F5-D9D0-C685-D5D9-D5314B691FFB}"/>
              </a:ext>
            </a:extLst>
          </p:cNvPr>
          <p:cNvPicPr>
            <a:picLocks noChangeAspect="1"/>
          </p:cNvPicPr>
          <p:nvPr/>
        </p:nvPicPr>
        <p:blipFill>
          <a:blip r:embed="rId7"/>
          <a:stretch>
            <a:fillRect/>
          </a:stretch>
        </p:blipFill>
        <p:spPr>
          <a:xfrm>
            <a:off x="7968343" y="3811361"/>
            <a:ext cx="2797629" cy="1924052"/>
          </a:xfrm>
          <a:prstGeom prst="rect">
            <a:avLst/>
          </a:prstGeom>
        </p:spPr>
      </p:pic>
      <p:pic>
        <p:nvPicPr>
          <p:cNvPr id="15" name="Picture 14" descr="A black text with a white background&#10;&#10;AI-generated content may be incorrect.">
            <a:extLst>
              <a:ext uri="{FF2B5EF4-FFF2-40B4-BE49-F238E27FC236}">
                <a16:creationId xmlns:a16="http://schemas.microsoft.com/office/drawing/2014/main" id="{38F4A004-AC71-B6DA-38E4-6D9CB0F4DFF8}"/>
              </a:ext>
            </a:extLst>
          </p:cNvPr>
          <p:cNvPicPr>
            <a:picLocks noChangeAspect="1"/>
          </p:cNvPicPr>
          <p:nvPr/>
        </p:nvPicPr>
        <p:blipFill>
          <a:blip r:embed="rId8"/>
          <a:stretch>
            <a:fillRect/>
          </a:stretch>
        </p:blipFill>
        <p:spPr>
          <a:xfrm>
            <a:off x="6391956" y="4467225"/>
            <a:ext cx="1378405" cy="536123"/>
          </a:xfrm>
          <a:prstGeom prst="rect">
            <a:avLst/>
          </a:prstGeom>
        </p:spPr>
      </p:pic>
      <p:sp>
        <p:nvSpPr>
          <p:cNvPr id="16" name="Arrow: Right 15">
            <a:extLst>
              <a:ext uri="{FF2B5EF4-FFF2-40B4-BE49-F238E27FC236}">
                <a16:creationId xmlns:a16="http://schemas.microsoft.com/office/drawing/2014/main" id="{9DD63F26-4436-4E11-A777-81F6B5D72E17}"/>
              </a:ext>
            </a:extLst>
          </p:cNvPr>
          <p:cNvSpPr/>
          <p:nvPr/>
        </p:nvSpPr>
        <p:spPr>
          <a:xfrm>
            <a:off x="5029853" y="4536513"/>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US" sz="2400" dirty="0" err="1"/>
          </a:p>
        </p:txBody>
      </p:sp>
    </p:spTree>
    <p:extLst>
      <p:ext uri="{BB962C8B-B14F-4D97-AF65-F5344CB8AC3E}">
        <p14:creationId xmlns:p14="http://schemas.microsoft.com/office/powerpoint/2010/main" val="155917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70D89-23A7-4699-76FF-DC1C91C55AF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21C734D-3A41-848B-1CC2-CF232BF97E65}"/>
              </a:ext>
            </a:extLst>
          </p:cNvPr>
          <p:cNvSpPr>
            <a:spLocks noGrp="1"/>
          </p:cNvSpPr>
          <p:nvPr>
            <p:ph type="title"/>
          </p:nvPr>
        </p:nvSpPr>
        <p:spPr>
          <a:xfrm>
            <a:off x="360000" y="324000"/>
            <a:ext cx="11449050" cy="1124780"/>
          </a:xfrm>
        </p:spPr>
        <p:txBody>
          <a:bodyPr/>
          <a:lstStyle/>
          <a:p>
            <a:pPr>
              <a:lnSpc>
                <a:spcPct val="113999"/>
              </a:lnSpc>
            </a:pPr>
            <a:r>
              <a:rPr lang="de-DE" dirty="0"/>
              <a:t>Diffusion</a:t>
            </a:r>
            <a:endParaRPr lang="en-US" dirty="0"/>
          </a:p>
        </p:txBody>
      </p:sp>
      <p:sp>
        <p:nvSpPr>
          <p:cNvPr id="3" name="Datumsplatzhalter 2">
            <a:extLst>
              <a:ext uri="{FF2B5EF4-FFF2-40B4-BE49-F238E27FC236}">
                <a16:creationId xmlns:a16="http://schemas.microsoft.com/office/drawing/2014/main" id="{974FCCCC-775F-B174-DFDE-8A32077C1BAB}"/>
              </a:ext>
            </a:extLst>
          </p:cNvPr>
          <p:cNvSpPr>
            <a:spLocks noGrp="1"/>
          </p:cNvSpPr>
          <p:nvPr>
            <p:ph type="dt" sz="half" idx="10"/>
          </p:nvPr>
        </p:nvSpPr>
        <p:spPr>
          <a:xfrm>
            <a:off x="3776105" y="6381328"/>
            <a:ext cx="1600508" cy="221109"/>
          </a:xfrm>
        </p:spPr>
        <p:txBody>
          <a:bodyPr/>
          <a:lstStyle/>
          <a:p>
            <a:fld id="{3941E903-5062-4576-8D68-5229C4896162}" type="datetime1">
              <a:rPr lang="LID4096" smtClean="0"/>
              <a:t>08/13/2025</a:t>
            </a:fld>
            <a:endParaRPr lang="de-DE" dirty="0"/>
          </a:p>
        </p:txBody>
      </p:sp>
      <p:sp>
        <p:nvSpPr>
          <p:cNvPr id="4" name="Foliennummernplatzhalter 3">
            <a:extLst>
              <a:ext uri="{FF2B5EF4-FFF2-40B4-BE49-F238E27FC236}">
                <a16:creationId xmlns:a16="http://schemas.microsoft.com/office/drawing/2014/main" id="{F1DF14FA-5419-F5A1-E41B-0179B63C1A89}"/>
              </a:ext>
            </a:extLst>
          </p:cNvPr>
          <p:cNvSpPr>
            <a:spLocks noGrp="1"/>
          </p:cNvSpPr>
          <p:nvPr>
            <p:ph type="sldNum" sz="quarter" idx="11"/>
          </p:nvPr>
        </p:nvSpPr>
        <p:spPr>
          <a:xfrm>
            <a:off x="5818290" y="6381328"/>
            <a:ext cx="720000" cy="221109"/>
          </a:xfrm>
          <a:prstGeom prst="rect">
            <a:avLst/>
          </a:prstGeom>
        </p:spPr>
        <p:txBody>
          <a:bodyPr vert="horz" lIns="0" tIns="0" rIns="0" bIns="0" rtlCol="0" anchor="t" anchorCtr="0">
            <a:noAutofit/>
          </a:bodyP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Page </a:t>
            </a:r>
            <a:fld id="{A52F4D17-1AD6-42D9-B93A-EB002C62F438}" type="slidenum">
              <a:rPr lang="de-DE" dirty="0" smtClean="0"/>
              <a:pPr/>
              <a:t>6</a:t>
            </a:fld>
            <a:endParaRPr lang="de-DE" dirty="0"/>
          </a:p>
        </p:txBody>
      </p:sp>
      <p:sp>
        <p:nvSpPr>
          <p:cNvPr id="5" name="Textplatzhalter 4">
            <a:extLst>
              <a:ext uri="{FF2B5EF4-FFF2-40B4-BE49-F238E27FC236}">
                <a16:creationId xmlns:a16="http://schemas.microsoft.com/office/drawing/2014/main" id="{9DD3B5F8-3D37-40FD-9AB5-8D5F3157114C}"/>
              </a:ext>
            </a:extLst>
          </p:cNvPr>
          <p:cNvSpPr>
            <a:spLocks noGrp="1"/>
          </p:cNvSpPr>
          <p:nvPr>
            <p:ph type="body" sz="quarter" idx="15"/>
          </p:nvPr>
        </p:nvSpPr>
        <p:spPr>
          <a:xfrm>
            <a:off x="358774" y="938786"/>
            <a:ext cx="11449049" cy="336813"/>
          </a:xfrm>
        </p:spPr>
        <p:txBody>
          <a:bodyPr/>
          <a:lstStyle/>
          <a:p>
            <a:pPr>
              <a:lnSpc>
                <a:spcPct val="113999"/>
              </a:lnSpc>
            </a:pPr>
            <a:r>
              <a:rPr lang="de-DE" err="1">
                <a:cs typeface="Arial"/>
              </a:rPr>
              <a:t>Powering</a:t>
            </a:r>
            <a:r>
              <a:rPr lang="de-DE" dirty="0">
                <a:cs typeface="Arial"/>
              </a:rPr>
              <a:t> </a:t>
            </a:r>
            <a:r>
              <a:rPr lang="de-DE" err="1">
                <a:cs typeface="Arial"/>
              </a:rPr>
              <a:t>most</a:t>
            </a:r>
            <a:r>
              <a:rPr lang="de-DE" dirty="0">
                <a:cs typeface="Arial"/>
              </a:rPr>
              <a:t> </a:t>
            </a:r>
            <a:r>
              <a:rPr lang="de-DE" err="1">
                <a:cs typeface="Arial"/>
              </a:rPr>
              <a:t>of</a:t>
            </a:r>
            <a:r>
              <a:rPr lang="de-DE" dirty="0">
                <a:cs typeface="Arial"/>
              </a:rPr>
              <a:t> </a:t>
            </a:r>
            <a:r>
              <a:rPr lang="de-DE" err="1">
                <a:cs typeface="Arial"/>
              </a:rPr>
              <a:t>today's</a:t>
            </a:r>
            <a:r>
              <a:rPr lang="de-DE" dirty="0">
                <a:cs typeface="Arial"/>
              </a:rPr>
              <a:t> </a:t>
            </a:r>
            <a:r>
              <a:rPr lang="de-DE" err="1">
                <a:cs typeface="Arial"/>
              </a:rPr>
              <a:t>image</a:t>
            </a:r>
            <a:r>
              <a:rPr lang="de-DE">
                <a:cs typeface="Arial"/>
              </a:rPr>
              <a:t> generation</a:t>
            </a:r>
            <a:endParaRPr lang="en-US"/>
          </a:p>
        </p:txBody>
      </p:sp>
      <p:sp>
        <p:nvSpPr>
          <p:cNvPr id="8" name="TextBox 7">
            <a:extLst>
              <a:ext uri="{FF2B5EF4-FFF2-40B4-BE49-F238E27FC236}">
                <a16:creationId xmlns:a16="http://schemas.microsoft.com/office/drawing/2014/main" id="{C7DDF6BD-EF89-D145-68D1-763BDD86142A}"/>
              </a:ext>
            </a:extLst>
          </p:cNvPr>
          <p:cNvSpPr txBox="1"/>
          <p:nvPr/>
        </p:nvSpPr>
        <p:spPr>
          <a:xfrm>
            <a:off x="291060" y="1448594"/>
            <a:ext cx="1166061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a:buChar char="Ø"/>
            </a:pPr>
            <a:r>
              <a:rPr lang="en-US" sz="1600" dirty="0">
                <a:latin typeface="Bell MT"/>
                <a:ea typeface="+mn-lt"/>
                <a:cs typeface="+mn-lt"/>
              </a:rPr>
              <a:t>Construct a chain of transformations instead of the single-step process used in the Variational Autoencoder (VAE). Analogous to the encoder and decoder architecture of VAEs, diffusion models involve forward and reverse processes(q and p, respectively). </a:t>
            </a:r>
          </a:p>
          <a:p>
            <a:pPr marL="171450" indent="-171450">
              <a:buFont typeface="Wingdings"/>
              <a:buChar char="Ø"/>
            </a:pPr>
            <a:r>
              <a:rPr lang="en-US" sz="1600" dirty="0">
                <a:latin typeface="Bell MT"/>
                <a:ea typeface="+mn-lt"/>
                <a:cs typeface="+mn-lt"/>
              </a:rPr>
              <a:t>Instead of relying on a single encoder to map data to a latent space and a single decoder to reconstruct the data, diffusion models use a sequence of T+1 steps, where each step incrementally adds or removes noise. </a:t>
            </a:r>
          </a:p>
          <a:p>
            <a:pPr marL="171450" indent="-171450">
              <a:buFont typeface="Wingdings"/>
              <a:buChar char="Ø"/>
            </a:pPr>
            <a:r>
              <a:rPr lang="en-US" sz="1600" dirty="0">
                <a:latin typeface="Bell MT"/>
                <a:ea typeface="+mn-lt"/>
                <a:cs typeface="+mn-lt"/>
              </a:rPr>
              <a:t>At each step, the transition distribution depends only on the immediate previous state, allowing the overall generation process to be decomposed into many simpler sub-tasks.</a:t>
            </a:r>
            <a:endParaRPr lang="en-US" sz="1600">
              <a:latin typeface="Bell MT"/>
              <a:cs typeface="Arial"/>
            </a:endParaRPr>
          </a:p>
        </p:txBody>
      </p:sp>
      <p:pic>
        <p:nvPicPr>
          <p:cNvPr id="9" name="Picture 8" descr="Ho et al. Denoising Diffusion Probabilistic Models, 2020.">
            <a:extLst>
              <a:ext uri="{FF2B5EF4-FFF2-40B4-BE49-F238E27FC236}">
                <a16:creationId xmlns:a16="http://schemas.microsoft.com/office/drawing/2014/main" id="{2AD02B4C-BD95-BA8E-0641-3C5F24AC09CE}"/>
              </a:ext>
            </a:extLst>
          </p:cNvPr>
          <p:cNvPicPr>
            <a:picLocks noChangeAspect="1"/>
          </p:cNvPicPr>
          <p:nvPr/>
        </p:nvPicPr>
        <p:blipFill>
          <a:blip r:embed="rId3"/>
          <a:stretch>
            <a:fillRect/>
          </a:stretch>
        </p:blipFill>
        <p:spPr>
          <a:xfrm>
            <a:off x="852054" y="3647271"/>
            <a:ext cx="10203873" cy="1710913"/>
          </a:xfrm>
          <a:prstGeom prst="rect">
            <a:avLst/>
          </a:prstGeom>
        </p:spPr>
      </p:pic>
      <p:sp>
        <p:nvSpPr>
          <p:cNvPr id="10" name="TextBox 9">
            <a:extLst>
              <a:ext uri="{FF2B5EF4-FFF2-40B4-BE49-F238E27FC236}">
                <a16:creationId xmlns:a16="http://schemas.microsoft.com/office/drawing/2014/main" id="{2B775150-C44F-A56F-8B01-746E5F92AF51}"/>
              </a:ext>
            </a:extLst>
          </p:cNvPr>
          <p:cNvSpPr txBox="1"/>
          <p:nvPr/>
        </p:nvSpPr>
        <p:spPr>
          <a:xfrm>
            <a:off x="4107872" y="5354781"/>
            <a:ext cx="3690434" cy="253146"/>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nSpc>
                <a:spcPct val="95000"/>
              </a:lnSpc>
            </a:pPr>
            <a:r>
              <a:rPr lang="en-US" sz="1100" dirty="0">
                <a:ea typeface="+mn-lt"/>
                <a:cs typeface="+mn-lt"/>
              </a:rPr>
              <a:t>Ho et al. </a:t>
            </a:r>
            <a:r>
              <a:rPr lang="en-US" sz="1100" i="1" dirty="0">
                <a:ea typeface="+mn-lt"/>
                <a:cs typeface="+mn-lt"/>
              </a:rPr>
              <a:t>Denoising Diffusion Probabilistic Models</a:t>
            </a:r>
            <a:r>
              <a:rPr lang="en-US" sz="1100" dirty="0">
                <a:ea typeface="+mn-lt"/>
                <a:cs typeface="+mn-lt"/>
              </a:rPr>
              <a:t>, 2020.</a:t>
            </a:r>
            <a:endParaRPr lang="en-US" sz="1100" dirty="0">
              <a:cs typeface="Arial"/>
            </a:endParaRPr>
          </a:p>
        </p:txBody>
      </p:sp>
    </p:spTree>
    <p:extLst>
      <p:ext uri="{BB962C8B-B14F-4D97-AF65-F5344CB8AC3E}">
        <p14:creationId xmlns:p14="http://schemas.microsoft.com/office/powerpoint/2010/main" val="29471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F788-02AA-C435-6A0C-60067163AEA1}"/>
              </a:ext>
            </a:extLst>
          </p:cNvPr>
          <p:cNvSpPr>
            <a:spLocks noGrp="1"/>
          </p:cNvSpPr>
          <p:nvPr>
            <p:ph type="title"/>
          </p:nvPr>
        </p:nvSpPr>
        <p:spPr/>
        <p:txBody>
          <a:bodyPr/>
          <a:lstStyle/>
          <a:p>
            <a:r>
              <a:rPr lang="en-US" dirty="0">
                <a:cs typeface="Arial"/>
              </a:rPr>
              <a:t>DENOISING DIFFUSION PROBABILISTIC MODELS</a:t>
            </a:r>
            <a:endParaRPr lang="en-US" dirty="0"/>
          </a:p>
        </p:txBody>
      </p:sp>
      <p:sp>
        <p:nvSpPr>
          <p:cNvPr id="3" name="Date Placeholder 2">
            <a:extLst>
              <a:ext uri="{FF2B5EF4-FFF2-40B4-BE49-F238E27FC236}">
                <a16:creationId xmlns:a16="http://schemas.microsoft.com/office/drawing/2014/main" id="{3F85C3EB-516B-1A5D-9646-ECAE8EE3561A}"/>
              </a:ext>
            </a:extLst>
          </p:cNvPr>
          <p:cNvSpPr>
            <a:spLocks noGrp="1"/>
          </p:cNvSpPr>
          <p:nvPr>
            <p:ph type="dt" sz="half" idx="10"/>
          </p:nvPr>
        </p:nvSpPr>
        <p:spPr/>
        <p:txBody>
          <a:bodyPr/>
          <a:lstStyle/>
          <a:p>
            <a:fld id="{2DE3F9FD-9DD7-4902-8C2D-F2071151D983}" type="datetime1">
              <a:rPr lang="LID4096" noProof="0" smtClean="0"/>
              <a:t>08/13/2025</a:t>
            </a:fld>
            <a:endParaRPr lang="en-US" noProof="0"/>
          </a:p>
        </p:txBody>
      </p:sp>
      <p:sp>
        <p:nvSpPr>
          <p:cNvPr id="4" name="Text Placeholder 3">
            <a:extLst>
              <a:ext uri="{FF2B5EF4-FFF2-40B4-BE49-F238E27FC236}">
                <a16:creationId xmlns:a16="http://schemas.microsoft.com/office/drawing/2014/main" id="{7CC2D61E-2A69-E88F-E6EC-E24BA23936A5}"/>
              </a:ext>
            </a:extLst>
          </p:cNvPr>
          <p:cNvSpPr>
            <a:spLocks noGrp="1"/>
          </p:cNvSpPr>
          <p:nvPr>
            <p:ph type="body" sz="quarter" idx="15"/>
          </p:nvPr>
        </p:nvSpPr>
        <p:spPr>
          <a:xfrm>
            <a:off x="358774" y="938786"/>
            <a:ext cx="11449049" cy="397568"/>
          </a:xfrm>
        </p:spPr>
        <p:txBody>
          <a:bodyPr/>
          <a:lstStyle/>
          <a:p>
            <a:pPr>
              <a:lnSpc>
                <a:spcPct val="113999"/>
              </a:lnSpc>
            </a:pPr>
            <a:r>
              <a:rPr lang="en-US">
                <a:cs typeface="Arial"/>
              </a:rPr>
              <a:t>DDPMs for short</a:t>
            </a:r>
            <a:endParaRPr lang="en-US"/>
          </a:p>
        </p:txBody>
      </p:sp>
      <p:sp>
        <p:nvSpPr>
          <p:cNvPr id="5" name="Slide Number Placeholder 4">
            <a:extLst>
              <a:ext uri="{FF2B5EF4-FFF2-40B4-BE49-F238E27FC236}">
                <a16:creationId xmlns:a16="http://schemas.microsoft.com/office/drawing/2014/main" id="{7F9A7ACE-F81B-519E-96D8-19A482F03438}"/>
              </a:ext>
            </a:extLst>
          </p:cNvPr>
          <p:cNvSpPr>
            <a:spLocks noGrp="1"/>
          </p:cNvSpPr>
          <p:nvPr>
            <p:ph type="sldNum" sz="quarter" idx="16"/>
          </p:nvPr>
        </p:nvSpPr>
        <p:spPr/>
        <p:txBody>
          <a:bodyPr/>
          <a:lstStyle/>
          <a:p>
            <a:r>
              <a:rPr lang="en-US"/>
              <a:t>Page </a:t>
            </a:r>
            <a:fld id="{A52F4D17-1AD6-42D9-B93A-EB002C62F438}" type="slidenum">
              <a:rPr lang="en-US" smtClean="0"/>
              <a:pPr/>
              <a:t>7</a:t>
            </a:fld>
            <a:endParaRPr lang="en-US" noProof="0" dirty="0"/>
          </a:p>
        </p:txBody>
      </p:sp>
      <p:pic>
        <p:nvPicPr>
          <p:cNvPr id="8" name="Picture 7" descr="A white background with black text and symbols&#10;&#10;AI-generated content may be incorrect.">
            <a:extLst>
              <a:ext uri="{FF2B5EF4-FFF2-40B4-BE49-F238E27FC236}">
                <a16:creationId xmlns:a16="http://schemas.microsoft.com/office/drawing/2014/main" id="{890A5188-62AD-A73B-8D5D-F392656D4840}"/>
              </a:ext>
            </a:extLst>
          </p:cNvPr>
          <p:cNvPicPr>
            <a:picLocks noChangeAspect="1"/>
          </p:cNvPicPr>
          <p:nvPr/>
        </p:nvPicPr>
        <p:blipFill>
          <a:blip r:embed="rId3"/>
          <a:stretch>
            <a:fillRect/>
          </a:stretch>
        </p:blipFill>
        <p:spPr>
          <a:xfrm>
            <a:off x="2524957" y="1448205"/>
            <a:ext cx="6585744" cy="2129629"/>
          </a:xfrm>
          <a:prstGeom prst="rect">
            <a:avLst/>
          </a:prstGeom>
        </p:spPr>
      </p:pic>
      <p:pic>
        <p:nvPicPr>
          <p:cNvPr id="10" name="Picture 9">
            <a:extLst>
              <a:ext uri="{FF2B5EF4-FFF2-40B4-BE49-F238E27FC236}">
                <a16:creationId xmlns:a16="http://schemas.microsoft.com/office/drawing/2014/main" id="{25782202-EAB4-9A30-12E4-7C57F9407552}"/>
              </a:ext>
            </a:extLst>
          </p:cNvPr>
          <p:cNvPicPr>
            <a:picLocks noChangeAspect="1"/>
          </p:cNvPicPr>
          <p:nvPr/>
        </p:nvPicPr>
        <p:blipFill>
          <a:blip r:embed="rId4"/>
          <a:stretch>
            <a:fillRect/>
          </a:stretch>
        </p:blipFill>
        <p:spPr>
          <a:xfrm>
            <a:off x="2043066" y="3790051"/>
            <a:ext cx="7545818" cy="1855521"/>
          </a:xfrm>
          <a:prstGeom prst="rect">
            <a:avLst/>
          </a:prstGeom>
        </p:spPr>
      </p:pic>
    </p:spTree>
    <p:extLst>
      <p:ext uri="{BB962C8B-B14F-4D97-AF65-F5344CB8AC3E}">
        <p14:creationId xmlns:p14="http://schemas.microsoft.com/office/powerpoint/2010/main" val="73580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831A-A6E1-E184-2F63-FFFD7DAD2177}"/>
              </a:ext>
            </a:extLst>
          </p:cNvPr>
          <p:cNvSpPr>
            <a:spLocks noGrp="1"/>
          </p:cNvSpPr>
          <p:nvPr>
            <p:ph type="title"/>
          </p:nvPr>
        </p:nvSpPr>
        <p:spPr/>
        <p:txBody>
          <a:bodyPr/>
          <a:lstStyle/>
          <a:p>
            <a:r>
              <a:rPr lang="en-US" dirty="0">
                <a:cs typeface="Arial"/>
              </a:rPr>
              <a:t>Denoising Diffusion Implicit models </a:t>
            </a:r>
            <a:endParaRPr lang="en-US" dirty="0"/>
          </a:p>
        </p:txBody>
      </p:sp>
      <p:sp>
        <p:nvSpPr>
          <p:cNvPr id="3" name="Date Placeholder 2">
            <a:extLst>
              <a:ext uri="{FF2B5EF4-FFF2-40B4-BE49-F238E27FC236}">
                <a16:creationId xmlns:a16="http://schemas.microsoft.com/office/drawing/2014/main" id="{2A17E418-2E67-70A3-C02A-86365F306D84}"/>
              </a:ext>
            </a:extLst>
          </p:cNvPr>
          <p:cNvSpPr>
            <a:spLocks noGrp="1"/>
          </p:cNvSpPr>
          <p:nvPr>
            <p:ph type="dt" sz="half" idx="10"/>
          </p:nvPr>
        </p:nvSpPr>
        <p:spPr/>
        <p:txBody>
          <a:bodyPr/>
          <a:lstStyle/>
          <a:p>
            <a:fld id="{5FF13260-0661-4D14-BC57-E5955C33A043}" type="datetime1">
              <a:rPr lang="LID4096" noProof="0" smtClean="0"/>
              <a:t>08/13/2025</a:t>
            </a:fld>
            <a:endParaRPr lang="en-US" noProof="0"/>
          </a:p>
        </p:txBody>
      </p:sp>
      <p:sp>
        <p:nvSpPr>
          <p:cNvPr id="4" name="Text Placeholder 3">
            <a:extLst>
              <a:ext uri="{FF2B5EF4-FFF2-40B4-BE49-F238E27FC236}">
                <a16:creationId xmlns:a16="http://schemas.microsoft.com/office/drawing/2014/main" id="{53DF728F-5E6F-9AEE-3E3A-008B593C2791}"/>
              </a:ext>
            </a:extLst>
          </p:cNvPr>
          <p:cNvSpPr>
            <a:spLocks noGrp="1"/>
          </p:cNvSpPr>
          <p:nvPr>
            <p:ph type="body" sz="quarter" idx="15"/>
          </p:nvPr>
        </p:nvSpPr>
        <p:spPr>
          <a:xfrm>
            <a:off x="358774" y="938786"/>
            <a:ext cx="11449049" cy="360093"/>
          </a:xfrm>
        </p:spPr>
        <p:txBody>
          <a:bodyPr/>
          <a:lstStyle/>
          <a:p>
            <a:pPr>
              <a:lnSpc>
                <a:spcPct val="113999"/>
              </a:lnSpc>
            </a:pPr>
            <a:r>
              <a:rPr lang="en-US" dirty="0">
                <a:cs typeface="Arial"/>
              </a:rPr>
              <a:t>An improvement over DDPM</a:t>
            </a:r>
            <a:endParaRPr lang="en-US" dirty="0"/>
          </a:p>
        </p:txBody>
      </p:sp>
      <p:sp>
        <p:nvSpPr>
          <p:cNvPr id="5" name="Slide Number Placeholder 4">
            <a:extLst>
              <a:ext uri="{FF2B5EF4-FFF2-40B4-BE49-F238E27FC236}">
                <a16:creationId xmlns:a16="http://schemas.microsoft.com/office/drawing/2014/main" id="{A6E901CE-6765-7449-A94A-B8B5F03A6DC0}"/>
              </a:ext>
            </a:extLst>
          </p:cNvPr>
          <p:cNvSpPr>
            <a:spLocks noGrp="1"/>
          </p:cNvSpPr>
          <p:nvPr>
            <p:ph type="sldNum" sz="quarter" idx="16"/>
          </p:nvPr>
        </p:nvSpPr>
        <p:spPr/>
        <p:txBody>
          <a:bodyPr/>
          <a:lstStyle/>
          <a:p>
            <a:r>
              <a:rPr lang="en-US"/>
              <a:t>Page </a:t>
            </a:r>
            <a:fld id="{A52F4D17-1AD6-42D9-B93A-EB002C62F438}" type="slidenum">
              <a:rPr lang="en-US" smtClean="0"/>
              <a:pPr/>
              <a:t>8</a:t>
            </a:fld>
            <a:endParaRPr lang="en-US" noProof="0" dirty="0"/>
          </a:p>
        </p:txBody>
      </p:sp>
      <p:sp>
        <p:nvSpPr>
          <p:cNvPr id="7" name="TextBox 6">
            <a:extLst>
              <a:ext uri="{FF2B5EF4-FFF2-40B4-BE49-F238E27FC236}">
                <a16:creationId xmlns:a16="http://schemas.microsoft.com/office/drawing/2014/main" id="{FDABF966-F659-313C-8300-5DCF6005F0E9}"/>
              </a:ext>
            </a:extLst>
          </p:cNvPr>
          <p:cNvSpPr txBox="1"/>
          <p:nvPr/>
        </p:nvSpPr>
        <p:spPr>
          <a:xfrm>
            <a:off x="214859" y="1445302"/>
            <a:ext cx="1046772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a:buChar char="Ø"/>
            </a:pPr>
            <a:r>
              <a:rPr lang="en-US" sz="1100" dirty="0">
                <a:latin typeface="Bell MT"/>
              </a:rPr>
              <a:t>A key drawback of DDPMs is their reliance on many iterations to generate high-fidelity samples.</a:t>
            </a:r>
            <a:endParaRPr lang="en-US">
              <a:latin typeface="Bell MT"/>
            </a:endParaRPr>
          </a:p>
          <a:p>
            <a:pPr marL="171450" indent="-171450">
              <a:buFont typeface="Wingdings"/>
              <a:buChar char="Ø"/>
            </a:pPr>
            <a:r>
              <a:rPr lang="en-US" sz="1100" dirty="0">
                <a:latin typeface="Bell MT"/>
              </a:rPr>
              <a:t>As noted by Song et al. </a:t>
            </a:r>
            <a:r>
              <a:rPr lang="en-US" sz="1100" i="1" dirty="0">
                <a:latin typeface="Bell MT"/>
                <a:ea typeface="+mn-lt"/>
                <a:cs typeface="+mn-lt"/>
              </a:rPr>
              <a:t>Denoising diffusion implicit models</a:t>
            </a:r>
            <a:r>
              <a:rPr lang="en-US" sz="1100" dirty="0">
                <a:latin typeface="Bell MT"/>
                <a:ea typeface="+mn-lt"/>
                <a:cs typeface="+mn-lt"/>
              </a:rPr>
              <a:t> (International Conference on Learning Representations (ICLR), 2023</a:t>
            </a:r>
            <a:r>
              <a:rPr lang="en-US" sz="1100" dirty="0">
                <a:latin typeface="Bell MT"/>
              </a:rPr>
              <a:t>), a DDPM would take more than 1,000 hours to generate 50K 256 x256 images on a standard GPU. </a:t>
            </a:r>
            <a:endParaRPr lang="en-US" sz="1100">
              <a:latin typeface="Bell MT"/>
              <a:cs typeface="Arial"/>
            </a:endParaRPr>
          </a:p>
          <a:p>
            <a:pPr marL="171450" indent="-171450">
              <a:buFont typeface="Wingdings"/>
              <a:buChar char="Ø"/>
            </a:pPr>
            <a:r>
              <a:rPr lang="en-US" sz="1100" dirty="0">
                <a:latin typeface="Bell MT"/>
              </a:rPr>
              <a:t>This inefficiency arises because the reverse diffusion process requires iterative denoising. </a:t>
            </a:r>
            <a:endParaRPr lang="en-US" sz="1100">
              <a:latin typeface="Bell MT"/>
              <a:cs typeface="Arial"/>
            </a:endParaRPr>
          </a:p>
          <a:p>
            <a:pPr marL="171450" indent="-171450">
              <a:buFont typeface="Wingdings"/>
              <a:buChar char="Ø"/>
            </a:pPr>
            <a:r>
              <a:rPr lang="en-US" sz="1100" dirty="0">
                <a:latin typeface="Bell MT"/>
              </a:rPr>
              <a:t>If the process intrinsically needs many steps to converge, generation will inherently be slow. Therefore, to accelerate computation, it is necessary to reduce the number of iterations.</a:t>
            </a:r>
            <a:endParaRPr lang="en-US" sz="1100">
              <a:latin typeface="Bell MT"/>
              <a:cs typeface="Arial"/>
            </a:endParaRPr>
          </a:p>
        </p:txBody>
      </p:sp>
      <p:pic>
        <p:nvPicPr>
          <p:cNvPr id="8" name="Picture 7" descr="A person&amp;#39;s face and a circle with a number&#10;&#10;AI-generated content may be incorrect.">
            <a:extLst>
              <a:ext uri="{FF2B5EF4-FFF2-40B4-BE49-F238E27FC236}">
                <a16:creationId xmlns:a16="http://schemas.microsoft.com/office/drawing/2014/main" id="{B316B928-50D2-953A-18FE-50B93D3C36C5}"/>
              </a:ext>
            </a:extLst>
          </p:cNvPr>
          <p:cNvPicPr>
            <a:picLocks noChangeAspect="1"/>
          </p:cNvPicPr>
          <p:nvPr/>
        </p:nvPicPr>
        <p:blipFill>
          <a:blip r:embed="rId3"/>
          <a:stretch>
            <a:fillRect/>
          </a:stretch>
        </p:blipFill>
        <p:spPr>
          <a:xfrm>
            <a:off x="1217994" y="2596881"/>
            <a:ext cx="9666190" cy="1330467"/>
          </a:xfrm>
          <a:prstGeom prst="rect">
            <a:avLst/>
          </a:prstGeom>
        </p:spPr>
      </p:pic>
      <p:sp>
        <p:nvSpPr>
          <p:cNvPr id="9" name="TextBox 8">
            <a:extLst>
              <a:ext uri="{FF2B5EF4-FFF2-40B4-BE49-F238E27FC236}">
                <a16:creationId xmlns:a16="http://schemas.microsoft.com/office/drawing/2014/main" id="{8E0905F5-CF2C-4B2D-E27E-11819E7E71E4}"/>
              </a:ext>
            </a:extLst>
          </p:cNvPr>
          <p:cNvSpPr txBox="1"/>
          <p:nvPr/>
        </p:nvSpPr>
        <p:spPr>
          <a:xfrm>
            <a:off x="2210983" y="3675706"/>
            <a:ext cx="7676088" cy="2531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95000"/>
              </a:lnSpc>
            </a:pPr>
            <a:r>
              <a:rPr lang="en-US" sz="1100" b="0" i="0" u="none" strike="noStrike" baseline="0" dirty="0">
                <a:solidFill>
                  <a:srgbClr val="000000"/>
                </a:solidFill>
                <a:latin typeface="Arial"/>
                <a:ea typeface="Arial"/>
                <a:cs typeface="Arial"/>
              </a:rPr>
              <a:t>Song et al. </a:t>
            </a:r>
            <a:r>
              <a:rPr lang="en-US" sz="1100" b="0" i="1" u="none" strike="noStrike" baseline="0" dirty="0">
                <a:solidFill>
                  <a:srgbClr val="000000"/>
                </a:solidFill>
                <a:latin typeface="Arial"/>
                <a:ea typeface="Arial"/>
                <a:cs typeface="Arial"/>
              </a:rPr>
              <a:t>Denoising diffusion implicit models</a:t>
            </a:r>
            <a:r>
              <a:rPr lang="en-US" sz="1100" dirty="0">
                <a:solidFill>
                  <a:srgbClr val="000000"/>
                </a:solidFill>
                <a:latin typeface="Arial"/>
                <a:ea typeface="Arial"/>
                <a:cs typeface="Arial"/>
              </a:rPr>
              <a:t>,</a:t>
            </a:r>
            <a:r>
              <a:rPr lang="en-US" sz="1100" b="0" i="0" u="none" strike="noStrike" baseline="0" dirty="0">
                <a:solidFill>
                  <a:srgbClr val="000000"/>
                </a:solidFill>
                <a:latin typeface="Arial"/>
                <a:ea typeface="Arial"/>
                <a:cs typeface="Arial"/>
              </a:rPr>
              <a:t> International Conference on Learning Representations (ICLR), 2023</a:t>
            </a:r>
            <a:r>
              <a:rPr lang="en-US" sz="1100" dirty="0">
                <a:solidFill>
                  <a:srgbClr val="000000"/>
                </a:solidFill>
                <a:latin typeface="Arial"/>
                <a:ea typeface="Arial"/>
                <a:cs typeface="Arial"/>
              </a:rPr>
              <a:t>.</a:t>
            </a:r>
            <a:endParaRPr lang="en-US" sz="1100" dirty="0">
              <a:cs typeface="Arial"/>
            </a:endParaRPr>
          </a:p>
        </p:txBody>
      </p:sp>
      <p:pic>
        <p:nvPicPr>
          <p:cNvPr id="13" name="Picture 12" descr="A math equation with black text&#10;&#10;AI-generated content may be incorrect.">
            <a:extLst>
              <a:ext uri="{FF2B5EF4-FFF2-40B4-BE49-F238E27FC236}">
                <a16:creationId xmlns:a16="http://schemas.microsoft.com/office/drawing/2014/main" id="{5BC14052-66F3-9A1A-8E4A-15B9351A0FB7}"/>
              </a:ext>
            </a:extLst>
          </p:cNvPr>
          <p:cNvPicPr>
            <a:picLocks noChangeAspect="1"/>
          </p:cNvPicPr>
          <p:nvPr/>
        </p:nvPicPr>
        <p:blipFill>
          <a:blip r:embed="rId4"/>
          <a:stretch>
            <a:fillRect/>
          </a:stretch>
        </p:blipFill>
        <p:spPr>
          <a:xfrm>
            <a:off x="4943517" y="4165135"/>
            <a:ext cx="6452018" cy="968280"/>
          </a:xfrm>
          <a:prstGeom prst="rect">
            <a:avLst/>
          </a:prstGeom>
        </p:spPr>
      </p:pic>
      <p:pic>
        <p:nvPicPr>
          <p:cNvPr id="6" name="Picture 5" descr="A square root of a mathematical equation&#10;&#10;AI-generated content may be incorrect.">
            <a:extLst>
              <a:ext uri="{FF2B5EF4-FFF2-40B4-BE49-F238E27FC236}">
                <a16:creationId xmlns:a16="http://schemas.microsoft.com/office/drawing/2014/main" id="{235F8478-519B-8C35-76CF-F24B7748714F}"/>
              </a:ext>
            </a:extLst>
          </p:cNvPr>
          <p:cNvPicPr>
            <a:picLocks noChangeAspect="1"/>
          </p:cNvPicPr>
          <p:nvPr/>
        </p:nvPicPr>
        <p:blipFill>
          <a:blip r:embed="rId5"/>
          <a:stretch>
            <a:fillRect/>
          </a:stretch>
        </p:blipFill>
        <p:spPr>
          <a:xfrm>
            <a:off x="218209" y="4338638"/>
            <a:ext cx="4925291" cy="792307"/>
          </a:xfrm>
          <a:prstGeom prst="rect">
            <a:avLst/>
          </a:prstGeom>
        </p:spPr>
      </p:pic>
    </p:spTree>
    <p:extLst>
      <p:ext uri="{BB962C8B-B14F-4D97-AF65-F5344CB8AC3E}">
        <p14:creationId xmlns:p14="http://schemas.microsoft.com/office/powerpoint/2010/main" val="331787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287B-CB86-6350-6B70-70A26E699CE3}"/>
              </a:ext>
            </a:extLst>
          </p:cNvPr>
          <p:cNvSpPr>
            <a:spLocks noGrp="1"/>
          </p:cNvSpPr>
          <p:nvPr>
            <p:ph type="title"/>
          </p:nvPr>
        </p:nvSpPr>
        <p:spPr/>
        <p:txBody>
          <a:bodyPr/>
          <a:lstStyle/>
          <a:p>
            <a:pPr>
              <a:lnSpc>
                <a:spcPct val="113999"/>
              </a:lnSpc>
            </a:pPr>
            <a:r>
              <a:rPr lang="en-US" b="0" dirty="0">
                <a:ea typeface="+mj-lt"/>
                <a:cs typeface="+mj-lt"/>
              </a:rPr>
              <a:t>Causal Diffusion Autoencoders</a:t>
            </a:r>
            <a:endParaRPr lang="en-US" dirty="0"/>
          </a:p>
        </p:txBody>
      </p:sp>
      <p:sp>
        <p:nvSpPr>
          <p:cNvPr id="3" name="Date Placeholder 2">
            <a:extLst>
              <a:ext uri="{FF2B5EF4-FFF2-40B4-BE49-F238E27FC236}">
                <a16:creationId xmlns:a16="http://schemas.microsoft.com/office/drawing/2014/main" id="{D5EA4BD5-4A65-E834-5771-B2C9BBFF2BF8}"/>
              </a:ext>
            </a:extLst>
          </p:cNvPr>
          <p:cNvSpPr>
            <a:spLocks noGrp="1"/>
          </p:cNvSpPr>
          <p:nvPr>
            <p:ph type="dt" sz="half" idx="10"/>
          </p:nvPr>
        </p:nvSpPr>
        <p:spPr/>
        <p:txBody>
          <a:bodyPr/>
          <a:lstStyle/>
          <a:p>
            <a:fld id="{4819D7E1-2559-4442-8B76-2ECF3677D6CB}" type="datetime1">
              <a:rPr lang="LID4096" noProof="0" smtClean="0"/>
              <a:t>08/13/2025</a:t>
            </a:fld>
            <a:endParaRPr lang="en-US" noProof="0"/>
          </a:p>
        </p:txBody>
      </p:sp>
      <p:sp>
        <p:nvSpPr>
          <p:cNvPr id="4" name="Text Placeholder 3">
            <a:extLst>
              <a:ext uri="{FF2B5EF4-FFF2-40B4-BE49-F238E27FC236}">
                <a16:creationId xmlns:a16="http://schemas.microsoft.com/office/drawing/2014/main" id="{4280D808-1BCA-7227-7AD7-6AA3BE0BCA68}"/>
              </a:ext>
            </a:extLst>
          </p:cNvPr>
          <p:cNvSpPr>
            <a:spLocks noGrp="1"/>
          </p:cNvSpPr>
          <p:nvPr>
            <p:ph type="body" sz="quarter" idx="15"/>
          </p:nvPr>
        </p:nvSpPr>
        <p:spPr>
          <a:xfrm>
            <a:off x="358774" y="938786"/>
            <a:ext cx="11449049" cy="278896"/>
          </a:xfrm>
        </p:spPr>
        <p:txBody>
          <a:bodyPr/>
          <a:lstStyle/>
          <a:p>
            <a:pPr>
              <a:lnSpc>
                <a:spcPct val="113999"/>
              </a:lnSpc>
            </a:pPr>
            <a:r>
              <a:rPr lang="en-US" sz="1400" b="0" dirty="0">
                <a:ea typeface="+mn-lt"/>
                <a:cs typeface="+mn-lt"/>
              </a:rPr>
              <a:t>Komanduri et al. </a:t>
            </a:r>
            <a:r>
              <a:rPr lang="en-US" sz="1400" b="0" i="1" dirty="0">
                <a:ea typeface="+mn-lt"/>
                <a:cs typeface="+mn-lt"/>
              </a:rPr>
              <a:t>Causal Diffusion Autoencoders: Toward Representation-Enabled Counterfactual Generation via Diffusion Probabilistic Models.</a:t>
            </a:r>
            <a:endParaRPr lang="en-US" sz="1400" i="1">
              <a:cs typeface="Arial"/>
            </a:endParaRPr>
          </a:p>
        </p:txBody>
      </p:sp>
      <p:sp>
        <p:nvSpPr>
          <p:cNvPr id="5" name="Slide Number Placeholder 4">
            <a:extLst>
              <a:ext uri="{FF2B5EF4-FFF2-40B4-BE49-F238E27FC236}">
                <a16:creationId xmlns:a16="http://schemas.microsoft.com/office/drawing/2014/main" id="{FFD77325-5A7D-4F6A-8B06-31339EB5A6BE}"/>
              </a:ext>
            </a:extLst>
          </p:cNvPr>
          <p:cNvSpPr>
            <a:spLocks noGrp="1"/>
          </p:cNvSpPr>
          <p:nvPr>
            <p:ph type="sldNum" sz="quarter" idx="16"/>
          </p:nvPr>
        </p:nvSpPr>
        <p:spPr/>
        <p:txBody>
          <a:bodyPr/>
          <a:lstStyle/>
          <a:p>
            <a:r>
              <a:rPr lang="en-US"/>
              <a:t>Page </a:t>
            </a:r>
            <a:fld id="{A52F4D17-1AD6-42D9-B93A-EB002C62F438}" type="slidenum">
              <a:rPr lang="en-US" smtClean="0"/>
              <a:pPr/>
              <a:t>9</a:t>
            </a:fld>
            <a:endParaRPr lang="en-US" noProof="0" dirty="0"/>
          </a:p>
        </p:txBody>
      </p:sp>
      <p:sp>
        <p:nvSpPr>
          <p:cNvPr id="6" name="TextBox 5">
            <a:extLst>
              <a:ext uri="{FF2B5EF4-FFF2-40B4-BE49-F238E27FC236}">
                <a16:creationId xmlns:a16="http://schemas.microsoft.com/office/drawing/2014/main" id="{92C16537-BE06-2004-0B95-DFAA0384AC18}"/>
              </a:ext>
            </a:extLst>
          </p:cNvPr>
          <p:cNvSpPr txBox="1"/>
          <p:nvPr/>
        </p:nvSpPr>
        <p:spPr>
          <a:xfrm>
            <a:off x="360217" y="1444392"/>
            <a:ext cx="11172961" cy="12180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5000"/>
              </a:lnSpc>
            </a:pPr>
            <a:r>
              <a:rPr lang="en-US" sz="1100" dirty="0">
                <a:latin typeface="Bell MT"/>
                <a:ea typeface="+mn-lt"/>
                <a:cs typeface="+mn-lt"/>
              </a:rPr>
              <a:t>The authors aim to model causal relations among semantic latent variables in order to learn causal representations and enable counterfactual generation in DPMs. To this end, the authors propose </a:t>
            </a:r>
            <a:r>
              <a:rPr lang="en-US" sz="1100" b="1" dirty="0" err="1">
                <a:latin typeface="Bell MT"/>
                <a:ea typeface="+mn-lt"/>
                <a:cs typeface="+mn-lt"/>
              </a:rPr>
              <a:t>CausalDiffAE</a:t>
            </a:r>
            <a:r>
              <a:rPr lang="en-US" sz="1100" dirty="0">
                <a:latin typeface="Bell MT"/>
                <a:ea typeface="+mn-lt"/>
                <a:cs typeface="+mn-lt"/>
              </a:rPr>
              <a:t>, a framework for causal representation learning and controllable counterfactual generation in DPMs. </a:t>
            </a:r>
            <a:endParaRPr lang="en-US">
              <a:latin typeface="Bell MT"/>
              <a:ea typeface="+mn-lt"/>
              <a:cs typeface="+mn-lt"/>
            </a:endParaRPr>
          </a:p>
          <a:p>
            <a:pPr marL="171450" indent="-171450">
              <a:lnSpc>
                <a:spcPct val="95000"/>
              </a:lnSpc>
              <a:buFont typeface="Wingdings"/>
              <a:buChar char="Ø"/>
            </a:pPr>
            <a:r>
              <a:rPr lang="en-US" sz="1100" dirty="0">
                <a:latin typeface="Bell MT"/>
                <a:ea typeface="+mn-lt"/>
                <a:cs typeface="+mn-lt"/>
              </a:rPr>
              <a:t>The main idea is to learn a causal representation using a stochastic encoder, and to model the relationships among latent variables by parameterizing causal mechanisms with neural networks. </a:t>
            </a:r>
            <a:endParaRPr lang="en-US">
              <a:latin typeface="Bell MT"/>
              <a:ea typeface="+mn-lt"/>
              <a:cs typeface="+mn-lt"/>
            </a:endParaRPr>
          </a:p>
          <a:p>
            <a:pPr marL="171450" indent="-171450">
              <a:lnSpc>
                <a:spcPct val="95000"/>
              </a:lnSpc>
              <a:buFont typeface="Wingdings"/>
              <a:buChar char="Ø"/>
            </a:pPr>
            <a:r>
              <a:rPr lang="en-US" sz="1100" dirty="0">
                <a:latin typeface="Bell MT"/>
                <a:ea typeface="+mn-lt"/>
                <a:cs typeface="+mn-lt"/>
              </a:rPr>
              <a:t>Decoding and stochastic variation modeling are achieved using a conditional DDIM. This approach yields a compact, causally-relevant latent representation for reverse diffusion image synthesis. </a:t>
            </a:r>
            <a:endParaRPr lang="en-US">
              <a:latin typeface="Bell MT"/>
              <a:ea typeface="+mn-lt"/>
              <a:cs typeface="+mn-lt"/>
            </a:endParaRPr>
          </a:p>
          <a:p>
            <a:pPr marL="171450" indent="-171450">
              <a:lnSpc>
                <a:spcPct val="95000"/>
              </a:lnSpc>
              <a:buFont typeface="Wingdings"/>
              <a:buChar char="Ø"/>
            </a:pPr>
            <a:r>
              <a:rPr lang="en-US" sz="1100" dirty="0">
                <a:latin typeface="Bell MT"/>
                <a:ea typeface="+mn-lt"/>
                <a:cs typeface="+mn-lt"/>
              </a:rPr>
              <a:t>By explicitly modeling causal relations in the latent space, counterfactual samples can be generated via interventions on the learned causal variables.</a:t>
            </a:r>
            <a:endParaRPr lang="en-US">
              <a:latin typeface="Bell MT"/>
              <a:cs typeface="Arial"/>
            </a:endParaRPr>
          </a:p>
        </p:txBody>
      </p:sp>
      <p:pic>
        <p:nvPicPr>
          <p:cNvPr id="7" name="Picture 6" descr="A diagram of a decoder&#10;&#10;AI-generated content may be incorrect.">
            <a:extLst>
              <a:ext uri="{FF2B5EF4-FFF2-40B4-BE49-F238E27FC236}">
                <a16:creationId xmlns:a16="http://schemas.microsoft.com/office/drawing/2014/main" id="{C4710F43-C0D4-A990-88E0-55B233657DB1}"/>
              </a:ext>
            </a:extLst>
          </p:cNvPr>
          <p:cNvPicPr>
            <a:picLocks noChangeAspect="1"/>
          </p:cNvPicPr>
          <p:nvPr/>
        </p:nvPicPr>
        <p:blipFill>
          <a:blip r:embed="rId3"/>
          <a:stretch>
            <a:fillRect/>
          </a:stretch>
        </p:blipFill>
        <p:spPr>
          <a:xfrm>
            <a:off x="541832" y="2911215"/>
            <a:ext cx="3794386" cy="2041161"/>
          </a:xfrm>
          <a:prstGeom prst="rect">
            <a:avLst/>
          </a:prstGeom>
        </p:spPr>
      </p:pic>
      <p:sp>
        <p:nvSpPr>
          <p:cNvPr id="8" name="TextBox 7">
            <a:extLst>
              <a:ext uri="{FF2B5EF4-FFF2-40B4-BE49-F238E27FC236}">
                <a16:creationId xmlns:a16="http://schemas.microsoft.com/office/drawing/2014/main" id="{7F16EE67-660B-8672-5BCD-3C2DAA116847}"/>
              </a:ext>
            </a:extLst>
          </p:cNvPr>
          <p:cNvSpPr txBox="1"/>
          <p:nvPr/>
        </p:nvSpPr>
        <p:spPr>
          <a:xfrm>
            <a:off x="544528" y="5138900"/>
            <a:ext cx="3793189" cy="6552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3999"/>
              </a:lnSpc>
            </a:pPr>
            <a:r>
              <a:rPr lang="en-US" sz="1100" dirty="0">
                <a:cs typeface="Arial"/>
              </a:rPr>
              <a:t>Komanduri et al. </a:t>
            </a:r>
            <a:r>
              <a:rPr lang="en-US" sz="1100" i="1" dirty="0">
                <a:cs typeface="Arial"/>
              </a:rPr>
              <a:t>Causal Diffusion Autoencoders: Toward Representation-Enabled Counterfactual Generation via Diffusion Probabilistic Models. 2024</a:t>
            </a:r>
          </a:p>
        </p:txBody>
      </p:sp>
      <p:pic>
        <p:nvPicPr>
          <p:cNvPr id="9" name="Picture 8" descr="A white background with black text&#10;&#10;AI-generated content may be incorrect.">
            <a:extLst>
              <a:ext uri="{FF2B5EF4-FFF2-40B4-BE49-F238E27FC236}">
                <a16:creationId xmlns:a16="http://schemas.microsoft.com/office/drawing/2014/main" id="{2206DD85-6020-36CB-BE39-DD1EF6226815}"/>
              </a:ext>
            </a:extLst>
          </p:cNvPr>
          <p:cNvPicPr>
            <a:picLocks noChangeAspect="1"/>
          </p:cNvPicPr>
          <p:nvPr/>
        </p:nvPicPr>
        <p:blipFill>
          <a:blip r:embed="rId4"/>
          <a:stretch>
            <a:fillRect/>
          </a:stretch>
        </p:blipFill>
        <p:spPr>
          <a:xfrm>
            <a:off x="5165361" y="3100555"/>
            <a:ext cx="5334001" cy="1849855"/>
          </a:xfrm>
          <a:prstGeom prst="rect">
            <a:avLst/>
          </a:prstGeom>
        </p:spPr>
      </p:pic>
    </p:spTree>
    <p:extLst>
      <p:ext uri="{BB962C8B-B14F-4D97-AF65-F5344CB8AC3E}">
        <p14:creationId xmlns:p14="http://schemas.microsoft.com/office/powerpoint/2010/main" val="3331917712"/>
      </p:ext>
    </p:extLst>
  </p:cSld>
  <p:clrMapOvr>
    <a:masterClrMapping/>
  </p:clrMapOvr>
</p:sld>
</file>

<file path=ppt/theme/theme1.xml><?xml version="1.0" encoding="utf-8"?>
<a:theme xmlns:a="http://schemas.openxmlformats.org/drawingml/2006/main" name="Jülich">
  <a:themeElements>
    <a:clrScheme name="CD-Farben Forschungszentrum Jülich">
      <a:dk1>
        <a:srgbClr val="000000"/>
      </a:dk1>
      <a:lt1>
        <a:srgbClr val="FFFFFF"/>
      </a:lt1>
      <a:dk2>
        <a:srgbClr val="023D6B"/>
      </a:dk2>
      <a:lt2>
        <a:srgbClr val="EBEBEB"/>
      </a:lt2>
      <a:accent1>
        <a:srgbClr val="ADBDE3"/>
      </a:accent1>
      <a:accent2>
        <a:srgbClr val="EB5F73"/>
      </a:accent2>
      <a:accent3>
        <a:srgbClr val="AF82B9"/>
      </a:accent3>
      <a:accent4>
        <a:srgbClr val="FAB45A"/>
      </a:accent4>
      <a:accent5>
        <a:srgbClr val="FAEB5A"/>
      </a:accent5>
      <a:accent6>
        <a:srgbClr val="B9D25F"/>
      </a:accent6>
      <a:hlink>
        <a:srgbClr val="ADBDE3"/>
      </a:hlink>
      <a:folHlink>
        <a:srgbClr val="023D6B"/>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nSpc>
            <a:spcPct val="95000"/>
          </a:lnSpc>
          <a:defRPr sz="2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95000"/>
          </a:lnSpc>
          <a:defRPr sz="2400" dirty="0" err="1" smtClean="0"/>
        </a:defPPr>
      </a:lstStyle>
    </a:txDef>
  </a:objectDefaults>
  <a:extraClrSchemeLst/>
  <a:extLst>
    <a:ext uri="{05A4C25C-085E-4340-85A3-A5531E510DB2}">
      <thm15:themeFamily xmlns:thm15="http://schemas.microsoft.com/office/thememl/2012/main" name="Juelich_PowerPoint_16x9_en.potx" id="{29595BB3-892E-4A2B-BFFC-905C8F8D5303}" vid="{E1FF22B7-866D-4E77-AF2B-40B5522CEB0B}"/>
    </a:ext>
  </a:extLst>
</a:theme>
</file>

<file path=ppt/theme/theme2.xml><?xml version="1.0" encoding="utf-8"?>
<a:theme xmlns:a="http://schemas.openxmlformats.org/drawingml/2006/main" name="Office">
  <a:themeElements>
    <a:clrScheme name="Benutzerdefiniert 282">
      <a:dk1>
        <a:sysClr val="windowText" lastClr="000000"/>
      </a:dk1>
      <a:lt1>
        <a:sysClr val="window" lastClr="FFFFFF"/>
      </a:lt1>
      <a:dk2>
        <a:srgbClr val="AF82B9"/>
      </a:dk2>
      <a:lt2>
        <a:srgbClr val="EBEBEB"/>
      </a:lt2>
      <a:accent1>
        <a:srgbClr val="023D6B"/>
      </a:accent1>
      <a:accent2>
        <a:srgbClr val="ADBDE3"/>
      </a:accent2>
      <a:accent3>
        <a:srgbClr val="B9D25F"/>
      </a:accent3>
      <a:accent4>
        <a:srgbClr val="FAEB5A"/>
      </a:accent4>
      <a:accent5>
        <a:srgbClr val="FAB45A"/>
      </a:accent5>
      <a:accent6>
        <a:srgbClr val="EB5F7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Benutzerdefiniert 282">
      <a:dk1>
        <a:sysClr val="windowText" lastClr="000000"/>
      </a:dk1>
      <a:lt1>
        <a:sysClr val="window" lastClr="FFFFFF"/>
      </a:lt1>
      <a:dk2>
        <a:srgbClr val="AF82B9"/>
      </a:dk2>
      <a:lt2>
        <a:srgbClr val="EBEBEB"/>
      </a:lt2>
      <a:accent1>
        <a:srgbClr val="023D6B"/>
      </a:accent1>
      <a:accent2>
        <a:srgbClr val="ADBDE3"/>
      </a:accent2>
      <a:accent3>
        <a:srgbClr val="B9D25F"/>
      </a:accent3>
      <a:accent4>
        <a:srgbClr val="FAEB5A"/>
      </a:accent4>
      <a:accent5>
        <a:srgbClr val="FAB45A"/>
      </a:accent5>
      <a:accent6>
        <a:srgbClr val="EB5F7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3AA1338-67F0-4549-8514-4C6B78CB3403}">
  <we:reference id="WA104381909" version="3.18.2" store="en-US" storeType="omex"/>
  <we:alternateReferences>
    <we:reference id="WA104381909" version="3.18.2"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2018-02-28_ppt_16x9</Template>
  <TotalTime>0</TotalTime>
  <Words>1079</Words>
  <Application>Microsoft Office PowerPoint</Application>
  <PresentationFormat>Widescreen</PresentationFormat>
  <Paragraphs>112</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Jülich</vt:lpstr>
      <vt:lpstr>Structural causal models and diffusion models </vt:lpstr>
      <vt:lpstr>Structural Causal Models and Diffusion Models</vt:lpstr>
      <vt:lpstr>Structural Causal Models</vt:lpstr>
      <vt:lpstr>Structural causal models</vt:lpstr>
      <vt:lpstr>Structural causal models</vt:lpstr>
      <vt:lpstr>Diffusion</vt:lpstr>
      <vt:lpstr>DENOISING DIFFUSION PROBABILISTIC MODELS</vt:lpstr>
      <vt:lpstr>Denoising Diffusion Implicit models </vt:lpstr>
      <vt:lpstr>Causal Diffusion Autoencoders</vt:lpstr>
      <vt:lpstr>Causaldiffae</vt:lpstr>
      <vt:lpstr>Source Code</vt:lpstr>
      <vt:lpstr>WHy fork it?</vt:lpstr>
      <vt:lpstr>Why use my fork?</vt:lpstr>
      <vt:lpstr>Experiments</vt:lpstr>
      <vt:lpstr>Experiment run for...</vt:lpstr>
      <vt:lpstr>Experiment run for...</vt:lpstr>
      <vt:lpstr>Experiment run for...</vt:lpstr>
      <vt:lpstr>Key observations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of presentation</dc:title>
  <dc:creator/>
  <cp:lastModifiedBy>Zhuo Cao</cp:lastModifiedBy>
  <cp:revision>1137</cp:revision>
  <dcterms:created xsi:type="dcterms:W3CDTF">2019-11-11T19:50:09Z</dcterms:created>
  <dcterms:modified xsi:type="dcterms:W3CDTF">2025-08-13T09:03:37Z</dcterms:modified>
</cp:coreProperties>
</file>