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Economica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Economica-bold.fntdata"/><Relationship Id="rId14" Type="http://schemas.openxmlformats.org/officeDocument/2006/relationships/slide" Target="slides/slide9.xml"/><Relationship Id="rId36" Type="http://schemas.openxmlformats.org/officeDocument/2006/relationships/font" Target="fonts/Economica-regular.fntdata"/><Relationship Id="rId17" Type="http://schemas.openxmlformats.org/officeDocument/2006/relationships/slide" Target="slides/slide12.xml"/><Relationship Id="rId39" Type="http://schemas.openxmlformats.org/officeDocument/2006/relationships/font" Target="fonts/Economica-boldItalic.fntdata"/><Relationship Id="rId16" Type="http://schemas.openxmlformats.org/officeDocument/2006/relationships/slide" Target="slides/slide11.xml"/><Relationship Id="rId38" Type="http://schemas.openxmlformats.org/officeDocument/2006/relationships/font" Target="fonts/Economic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1c0ead7e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1c0ead7e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31a60acd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131a60acd9_2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31a60acd9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131a60acd9_2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31a60acd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131a60acd9_2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31a60acd9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131a60acd9_2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31a60acd9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131a60acd9_2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31a60acd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131a60acd9_2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31a60acd9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131a60acd9_2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31a60acd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131a60acd9_7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31a60acd9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131a60acd9_4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31a60acd9_4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131a60acd9_4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31a60acd9_4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3131a60acd9_4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31a60acd9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131a60acd9_6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31a60acd9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131a60acd9_6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31a60acd9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131a60acd9_6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31a60acd9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131a60acd9_6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31a60acd9_4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131a60acd9_4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31a60acd9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31a60acd9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31a60acd9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131a60acd9_4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31a60acd9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31a60acd9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31a60acd9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31a60acd9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31a60acd9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31a60acd9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31a60acd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131a60acd9_0_2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31a60acd9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131a60acd9_2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31a60acd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131a60acd9_0_2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31a60acd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131a60acd9_0_3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31a60acd9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131a60acd9_4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31a60acd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131a60acd9_0_3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31a60acd9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131a60acd9_0_3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31a60acd9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131a60acd9_6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Relationship Id="rId4" Type="http://schemas.openxmlformats.org/officeDocument/2006/relationships/image" Target="../media/image1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jpg"/><Relationship Id="rId4" Type="http://schemas.openxmlformats.org/officeDocument/2006/relationships/image" Target="../media/image1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2445450" y="1419675"/>
            <a:ext cx="4253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Analysis </a:t>
            </a:r>
            <a:r>
              <a:rPr b="1" lang="en" sz="3600"/>
              <a:t>of 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Global Technological Development</a:t>
            </a:r>
            <a:endParaRPr b="1" sz="3600"/>
          </a:p>
        </p:txBody>
      </p:sp>
      <p:sp>
        <p:nvSpPr>
          <p:cNvPr id="69" name="Google Shape;69;p14"/>
          <p:cNvSpPr txBox="1"/>
          <p:nvPr/>
        </p:nvSpPr>
        <p:spPr>
          <a:xfrm>
            <a:off x="6640200" y="4363200"/>
            <a:ext cx="2503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Siddharth Pathak         211034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Pankajh Jhamtani        210695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Om Shivam Verma       210684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55075" y="4553250"/>
            <a:ext cx="30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Supervisor: Prof. Sharmishtha Mitra</a:t>
            </a:r>
            <a:endParaRPr/>
          </a:p>
        </p:txBody>
      </p:sp>
      <p:sp>
        <p:nvSpPr>
          <p:cNvPr id="71" name="Google Shape;71;p14"/>
          <p:cNvSpPr txBox="1"/>
          <p:nvPr>
            <p:ph type="ctrTitle"/>
          </p:nvPr>
        </p:nvSpPr>
        <p:spPr>
          <a:xfrm>
            <a:off x="6505600" y="4020675"/>
            <a:ext cx="12165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Group-16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>
            <p:ph type="ctrTitle"/>
          </p:nvPr>
        </p:nvSpPr>
        <p:spPr>
          <a:xfrm>
            <a:off x="3356250" y="3112125"/>
            <a:ext cx="24315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MTH516 Project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15925"/>
            <a:ext cx="8520600" cy="4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One-sample Methods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15925"/>
            <a:ext cx="8520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200"/>
              <a:t>Run Test</a:t>
            </a:r>
            <a:endParaRPr sz="3200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927625"/>
            <a:ext cx="8520600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Objective: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Analysing stagnancy over the period of 2008-2021 for multiple countries for parameters.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Comparison</a:t>
            </a:r>
            <a:r>
              <a:rPr lang="en" sz="1500"/>
              <a:t> of </a:t>
            </a:r>
            <a:r>
              <a:rPr lang="en" sz="1500" u="sng"/>
              <a:t>developed</a:t>
            </a:r>
            <a:r>
              <a:rPr lang="en" sz="1500"/>
              <a:t> and </a:t>
            </a:r>
            <a:r>
              <a:rPr lang="en" sz="1500" u="sng"/>
              <a:t>developing</a:t>
            </a:r>
            <a:r>
              <a:rPr lang="en" sz="1500"/>
              <a:t> countries.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Methodology</a:t>
            </a:r>
            <a:r>
              <a:rPr b="1" lang="en" sz="1500"/>
              <a:t> </a:t>
            </a:r>
            <a:r>
              <a:rPr lang="en" sz="1500"/>
              <a:t>(applied to each country for each parameter)</a:t>
            </a:r>
            <a:r>
              <a:rPr b="1" lang="en" sz="1500"/>
              <a:t>: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Two-sided run test with: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non-rejection of null is identified as </a:t>
            </a:r>
            <a:r>
              <a:rPr i="1" lang="en" sz="1500"/>
              <a:t>stagnancy </a:t>
            </a:r>
            <a:r>
              <a:rPr lang="en" sz="1500"/>
              <a:t>over the years, i.e. no change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Analysis: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Class-wise (developed and developing) percentage of countries with no trend are plotted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We use different levels of significance (5% and 10%) to try check for weak trends</a:t>
            </a:r>
            <a:endParaRPr sz="1500"/>
          </a:p>
        </p:txBody>
      </p:sp>
      <p:pic>
        <p:nvPicPr>
          <p:cNvPr id="139" name="Google Shape;139;p24" title="[0,0,0,&quot;https://www.codecogs.com/eqnedit.php?latex=H_0%3A%20%5Ctext%7BRandom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950" y="2461100"/>
            <a:ext cx="1025106" cy="1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 title="[0,0,0,&quot;https://www.codecogs.com/eqnedit.php?latex=H_A%3A%20%5Ctext%7BNot%20random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950" y="2722150"/>
            <a:ext cx="1371250" cy="1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15925"/>
            <a:ext cx="8520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200"/>
              <a:t>Run Test: Results</a:t>
            </a:r>
            <a:endParaRPr sz="32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3794600"/>
            <a:ext cx="85206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As expected, at higher significance level, we see lower count of random trends.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More developed nations seem to have weak trends in these parameters than developing countries.</a:t>
            </a:r>
            <a:endParaRPr sz="1500"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0025"/>
            <a:ext cx="4419599" cy="256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80013"/>
            <a:ext cx="4522025" cy="2562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315925"/>
            <a:ext cx="8520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200"/>
              <a:t>Run Test: Results</a:t>
            </a:r>
            <a:endParaRPr sz="3200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3794600"/>
            <a:ext cx="85206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High technology exports have remained relatively stable among all the nations, despite notable changes in R&amp;D expenditure.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terms of patent applications, developed countries have seen more changes than developing countries.</a:t>
            </a:r>
            <a:endParaRPr sz="1500"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0025"/>
            <a:ext cx="4419599" cy="256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80013"/>
            <a:ext cx="4522025" cy="2562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315925"/>
            <a:ext cx="8520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200"/>
              <a:t>Mann-Kendall Test</a:t>
            </a:r>
            <a:endParaRPr sz="3200"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927625"/>
            <a:ext cx="8520600" cy="3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Objective: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For the period of 2008-2021 we detect increasing, decreasing or stagnant trends.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Comparison of </a:t>
            </a:r>
            <a:r>
              <a:rPr lang="en" sz="1500" u="sng"/>
              <a:t>developed</a:t>
            </a:r>
            <a:r>
              <a:rPr lang="en" sz="1500"/>
              <a:t> and </a:t>
            </a:r>
            <a:r>
              <a:rPr lang="en" sz="1500" u="sng"/>
              <a:t>developing</a:t>
            </a:r>
            <a:r>
              <a:rPr lang="en" sz="1500"/>
              <a:t> countries.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Statistic: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Methodology </a:t>
            </a:r>
            <a:r>
              <a:rPr lang="en" sz="1500"/>
              <a:t>(applied to each country for each parameter)</a:t>
            </a:r>
            <a:r>
              <a:rPr b="1" lang="en" sz="1500"/>
              <a:t>: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Following tests are used: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If the two-sided alternative is rejected, we give the verdict of “no.trend”.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Otherwise, we go for both one-sided test, and give verdict based on </a:t>
            </a:r>
            <a:r>
              <a:rPr lang="en" sz="1500"/>
              <a:t>reasonable test.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3" name="Google Shape;163;p27" title="[0,0,0,&quot;https://www.codecogs.com/eqnedit.php?latex=H_0%3A%20%5Ctext%7BNo%20tren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475" y="3559475"/>
            <a:ext cx="1101752" cy="1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 title="[0,0,0,&quot;https://www.codecogs.com/eqnedit.php?latex=H_%7BA1%7D%3A%20%5Ctext%7BSome%20monotonic%20trend%20(2-sided%20alternative)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500" y="3559475"/>
            <a:ext cx="3439974" cy="1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 title="[0,0,0,&quot;https://www.codecogs.com/eqnedit.php?latex=H_%7BA2%7D%3A%20%5Ctext%7BIncreasing%20trend%20(1-sided%20alternative)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5263" y="3802488"/>
            <a:ext cx="2995240" cy="1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 title="[0,0,0,&quot;https://www.codecogs.com/eqnedit.php?latex=H_%7BA3%7D%3A%20%5Ctext%7BDecreasing%20trend%20(1-sided%20alternative)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2500" y="4045525"/>
            <a:ext cx="3040764" cy="1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152" y="2078577"/>
            <a:ext cx="3088087" cy="397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 title="[0,0,0,&quot;https://www.codecogs.com/eqnedit.php?latex=%5Ctext%7BWhere%2C%20we%20have%20time%20series%20data%7D%20x_1%20%5Ctext%7Bto%7D%20x_n%20%5Ctext%7B%2C%20and%20sgn%20is%20the%20sign%20function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150" y="2571750"/>
            <a:ext cx="5204491" cy="1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315925"/>
            <a:ext cx="8520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Mann-Kendall Test</a:t>
            </a:r>
            <a:r>
              <a:rPr lang="en" sz="3200"/>
              <a:t>: Results</a:t>
            </a:r>
            <a:endParaRPr sz="320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0" y="927625"/>
            <a:ext cx="5355017" cy="39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5409775" y="1372900"/>
            <a:ext cx="3734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High Technology Exports: Both developing and developed nations show </a:t>
            </a:r>
            <a:r>
              <a:rPr lang="en" sz="1500" u="sng"/>
              <a:t>similar</a:t>
            </a:r>
            <a:r>
              <a:rPr lang="en" sz="1500"/>
              <a:t> patterns, indicating general slow growth over the years.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Patent Applications: Developed countries have greater increasing trends, while it is mixed for developing countries. Better innovation systems may have contributed to this trend.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315925"/>
            <a:ext cx="8520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Mann-Kendall Test: Results</a:t>
            </a:r>
            <a:endParaRPr sz="3200"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0" y="927625"/>
            <a:ext cx="5355017" cy="39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5409775" y="1372900"/>
            <a:ext cx="3734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R&amp;D Expenditure</a:t>
            </a:r>
            <a:r>
              <a:rPr lang="en" sz="1500"/>
              <a:t>: Developed nations have further increased their R&amp;D expenditure, while developing countries have mixed trends indicating other </a:t>
            </a:r>
            <a:r>
              <a:rPr lang="en" sz="1500"/>
              <a:t>priorities</a:t>
            </a:r>
            <a:r>
              <a:rPr lang="en" sz="1500"/>
              <a:t> and challenges in maintaining funding for R&amp;D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general, developed countries have better outlook in terms of patent applications and R&amp;D expenditure.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315925"/>
            <a:ext cx="8520600" cy="4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Two-sample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200">
                <a:solidFill>
                  <a:schemeClr val="dk1"/>
                </a:solidFill>
              </a:rPr>
              <a:t>Friedman Test</a:t>
            </a:r>
            <a:endParaRPr sz="3200"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085250"/>
            <a:ext cx="85206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Economica"/>
                <a:ea typeface="Economica"/>
                <a:cs typeface="Economica"/>
                <a:sym typeface="Economica"/>
              </a:rPr>
              <a:t>Objective: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Economica"/>
              <a:buChar char="-"/>
            </a:pPr>
            <a:r>
              <a:rPr lang="en" sz="1900">
                <a:latin typeface="Economica"/>
                <a:ea typeface="Economica"/>
                <a:cs typeface="Economica"/>
                <a:sym typeface="Economica"/>
              </a:rPr>
              <a:t>Determine if there is a consistent trend or ranking among these indicators over time, indicating disparities in investment, innovation, or export.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Economica"/>
                <a:ea typeface="Economica"/>
                <a:cs typeface="Economica"/>
                <a:sym typeface="Economica"/>
              </a:rPr>
              <a:t>Methodology </a:t>
            </a:r>
            <a:r>
              <a:rPr lang="en" sz="1900">
                <a:latin typeface="Economica"/>
                <a:ea typeface="Economica"/>
                <a:cs typeface="Economica"/>
                <a:sym typeface="Economica"/>
              </a:rPr>
              <a:t>(applied to each country for 3 parameter)</a:t>
            </a:r>
            <a:r>
              <a:rPr b="1" lang="en" sz="1900">
                <a:latin typeface="Economica"/>
                <a:ea typeface="Economica"/>
                <a:cs typeface="Economica"/>
                <a:sym typeface="Economica"/>
              </a:rPr>
              <a:t>: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Economica"/>
              <a:buChar char="-"/>
            </a:pPr>
            <a:r>
              <a:rPr lang="en" sz="1900">
                <a:latin typeface="Economica"/>
                <a:ea typeface="Economica"/>
                <a:cs typeface="Economica"/>
                <a:sym typeface="Economica"/>
              </a:rPr>
              <a:t>One-sided test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Economica"/>
              <a:buChar char="-"/>
            </a:pPr>
            <a:r>
              <a:rPr lang="en" sz="1900">
                <a:latin typeface="Economica"/>
                <a:ea typeface="Economica"/>
                <a:cs typeface="Economica"/>
                <a:sym typeface="Economica"/>
              </a:rPr>
              <a:t>The null hypothesis is that the trends of the three time series are aligned</a:t>
            </a:r>
            <a:endParaRPr baseline="30000" sz="1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Economica"/>
                <a:ea typeface="Economica"/>
                <a:cs typeface="Economica"/>
                <a:sym typeface="Economica"/>
              </a:rPr>
              <a:t>Analysis: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Economica"/>
              <a:buChar char="-"/>
            </a:pPr>
            <a:r>
              <a:rPr lang="en" sz="1900">
                <a:latin typeface="Economica"/>
                <a:ea typeface="Economica"/>
                <a:cs typeface="Economica"/>
                <a:sym typeface="Economica"/>
              </a:rPr>
              <a:t>We use 0.01 level of significance. 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Economica"/>
              <a:buChar char="-"/>
            </a:pPr>
            <a:r>
              <a:rPr lang="en" sz="1900">
                <a:latin typeface="Economica"/>
                <a:ea typeface="Economica"/>
                <a:cs typeface="Economica"/>
                <a:sym typeface="Economica"/>
              </a:rPr>
              <a:t>For p-values &lt; 0.01  we can say that the trends are not aligned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Economica"/>
              <a:buChar char="-"/>
            </a:pPr>
            <a:r>
              <a:rPr lang="en" sz="1900">
                <a:latin typeface="Economica"/>
                <a:ea typeface="Economica"/>
                <a:cs typeface="Economica"/>
                <a:sym typeface="Economica"/>
              </a:rPr>
              <a:t>For p-values &gt; 0.01 we will say that the trends are aligned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conomica"/>
                <a:ea typeface="Economica"/>
                <a:cs typeface="Economica"/>
                <a:sym typeface="Economica"/>
              </a:rPr>
              <a:t>Result:</a:t>
            </a:r>
            <a:endParaRPr b="1" sz="19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Economica"/>
              <a:buChar char="-"/>
            </a:pPr>
            <a:r>
              <a:rPr lang="en" sz="1900">
                <a:latin typeface="Economica"/>
                <a:ea typeface="Economica"/>
                <a:cs typeface="Economica"/>
                <a:sym typeface="Economica"/>
              </a:rPr>
              <a:t>For all 73 countries, p-values were less than 0.01.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200"/>
              <a:t>Spearman and Kendall Tests</a:t>
            </a:r>
            <a:endParaRPr sz="3200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Objective: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Identify significant correlations between the two countries on a specific indicator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Speculate underlying reasoning behind similarities or differences found using the tests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Identify significant correlations between two indicators of same countries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Methodology </a:t>
            </a:r>
            <a:r>
              <a:rPr lang="en" sz="1500"/>
              <a:t>(applied to each pair of country for each indicator)</a:t>
            </a:r>
            <a:r>
              <a:rPr b="1" lang="en" sz="1500"/>
              <a:t>: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Null hypothesis : There is no correlation among the time series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Alternate: There is some correlation between the time series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Analysis: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We use 0.05 level of significance.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Null hypothesis is rejected if p-values are less than 0.05 for both the tests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200"/>
              <a:t>Data &amp; Data collection</a:t>
            </a:r>
            <a:endParaRPr sz="32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Source: World Bank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Parameters used : -</a:t>
            </a:r>
            <a:endParaRPr sz="1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High Technology Exports</a:t>
            </a:r>
            <a:endParaRPr sz="1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Patent Applications</a:t>
            </a:r>
            <a:endParaRPr sz="1600"/>
          </a:p>
          <a:p>
            <a:pPr indent="0" lvl="0" marL="4572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R&amp;D Expenditure (% of GDP)</a:t>
            </a:r>
            <a:endParaRPr sz="1600"/>
          </a:p>
        </p:txBody>
      </p:sp>
      <p:sp>
        <p:nvSpPr>
          <p:cNvPr id="79" name="Google Shape;79;p15"/>
          <p:cNvSpPr txBox="1"/>
          <p:nvPr/>
        </p:nvSpPr>
        <p:spPr>
          <a:xfrm>
            <a:off x="5298775" y="1816950"/>
            <a:ext cx="9366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200"/>
              <a:t>Spearman and Kendall tests: Results</a:t>
            </a:r>
            <a:endParaRPr sz="3200"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Comparison</a:t>
            </a:r>
            <a:r>
              <a:rPr lang="en" sz="1500"/>
              <a:t> of indicators pairwise: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counted number of rejections for </a:t>
            </a:r>
            <a:r>
              <a:rPr b="1" lang="en" sz="1500"/>
              <a:t>each pair </a:t>
            </a:r>
            <a:r>
              <a:rPr lang="en" sz="1500"/>
              <a:t>of indicators for all 73 countries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i="1" lang="en" sz="1500"/>
              <a:t>Reject count: 37 24 31</a:t>
            </a:r>
            <a:endParaRPr i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can say that in general the indicators we have selected are not dependent on each other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200"/>
              <a:t>Spearman and Kendall tests: Results</a:t>
            </a:r>
            <a:endParaRPr sz="3200"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0013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Comparison of countries: Germany versus Japan in R&amp;D expenditure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Spearman's rho: 0.7238 p-value: 4.698232e-05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Kendall's tau: 0.5754 p-value: 1.406392e-05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Since, </a:t>
            </a:r>
            <a:r>
              <a:rPr lang="en" sz="1500"/>
              <a:t>Japan</a:t>
            </a:r>
            <a:r>
              <a:rPr lang="en" sz="1500"/>
              <a:t> and Germany both are well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developed countries, their Spearman’s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Correlation coefficient is seemingly significant.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644" y="1316225"/>
            <a:ext cx="4408054" cy="27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200"/>
              <a:t>Spearman and Kendall tests: Results</a:t>
            </a:r>
            <a:endParaRPr sz="3200"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001300"/>
            <a:ext cx="3950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Comparison of countries: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Heat map of developed vs developing </a:t>
            </a:r>
            <a:br>
              <a:rPr lang="en" sz="1500"/>
            </a:br>
            <a:r>
              <a:rPr lang="en" sz="1500"/>
              <a:t>countries </a:t>
            </a:r>
            <a:r>
              <a:rPr lang="en" sz="1500"/>
              <a:t>comparison</a:t>
            </a:r>
            <a:r>
              <a:rPr lang="en" sz="1500"/>
              <a:t> on R&amp;D expenditure time series shows most of them are correlated. (Majority ‘Yes’)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might be because developed countries compete more with each other in the sphere of R&amp;D.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525" y="1253887"/>
            <a:ext cx="4247526" cy="284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200"/>
              <a:t>Spearman and Kendall tests: Results</a:t>
            </a:r>
            <a:endParaRPr sz="3200"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001300"/>
            <a:ext cx="3950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Comparison of countries: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Heat map of developed vs developing </a:t>
            </a:r>
            <a:br>
              <a:rPr lang="en" sz="1500"/>
            </a:br>
            <a:r>
              <a:rPr lang="en" sz="1500"/>
              <a:t>countries comparison on High Tech export time series shows most of them are not correlated.(Majority ‘No’)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is because the technological exports in the world are more or less polarised in the world. (Countries like USA &amp; China)</a:t>
            </a:r>
            <a:endParaRPr sz="1500"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200" y="1299625"/>
            <a:ext cx="4577400" cy="307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315925"/>
            <a:ext cx="870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Non-Parametric Time Series Forecasting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Economica"/>
              <a:buChar char="●"/>
            </a:pPr>
            <a:r>
              <a:rPr lang="en" sz="2700">
                <a:latin typeface="Economica"/>
                <a:ea typeface="Economica"/>
                <a:cs typeface="Economica"/>
                <a:sym typeface="Economica"/>
              </a:rPr>
              <a:t>Challenges in Forecasting</a:t>
            </a:r>
            <a:endParaRPr sz="2700"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Economica"/>
              <a:buChar char="○"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Autoregressive Variable Selection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Economica"/>
              <a:buChar char="○"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Smoothing Parameter Selection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Char char="●"/>
            </a:pPr>
            <a:r>
              <a:rPr lang="en" sz="2700">
                <a:latin typeface="Economica"/>
                <a:ea typeface="Economica"/>
                <a:cs typeface="Economica"/>
                <a:sym typeface="Economica"/>
              </a:rPr>
              <a:t>Problem Statement:</a:t>
            </a: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Considering a univariate time series,                 observed within,                      the series is modeled under the Markov assumption as: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33" name="Google Shape;233;p37" title="[0,0,0,&quot;https://www.codecogs.com/eqnedit.php?latex=Z_t%20%3D%20m(Z_%7Bt-i_1%7D%2C%20Z_%7Bt-i_2%7D%2C%20%5Cdots%2C%20Z_%7Bt-i_p%7D)%20%2B%20%5Cepsilon_t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675" y="3266775"/>
            <a:ext cx="5477976" cy="39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375" y="2640525"/>
            <a:ext cx="5429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7475" y="2640525"/>
            <a:ext cx="8324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150" y="3816275"/>
            <a:ext cx="8225626" cy="6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231900"/>
            <a:ext cx="8520600" cy="5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Nadaraya</a:t>
            </a:r>
            <a:r>
              <a:rPr lang="en" sz="3200"/>
              <a:t> - Watson Regression Estimator</a:t>
            </a:r>
            <a:endParaRPr sz="3200"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311700" y="985100"/>
            <a:ext cx="85206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Nadaraya-Watson estimator facilitates kernel-based nonparametric estimation of m. For any given point u, the estimator is computed as: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Where K</a:t>
            </a:r>
            <a:r>
              <a:rPr baseline="-25000" lang="en">
                <a:latin typeface="Economica"/>
                <a:ea typeface="Economica"/>
                <a:cs typeface="Economica"/>
                <a:sym typeface="Economica"/>
              </a:rPr>
              <a:t>h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is the univariate kernel.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Univariate bandwidth h is selected by cross validation method, that is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used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by inbuilt density function.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50" y="1768000"/>
            <a:ext cx="7858951" cy="11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154925"/>
            <a:ext cx="85206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100">
                <a:solidFill>
                  <a:schemeClr val="dk1"/>
                </a:solidFill>
              </a:rPr>
              <a:t>Forecasting Results </a:t>
            </a:r>
            <a:endParaRPr sz="3100"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311700" y="852125"/>
            <a:ext cx="8520600" cy="3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We have done p</a:t>
            </a:r>
            <a:r>
              <a:rPr lang="en"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redictions </a:t>
            </a:r>
            <a:r>
              <a:rPr lang="en"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for</a:t>
            </a: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 all the three datasets, for some countries. Some of the results are as follows: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50" name="Google Shape;250;p39"/>
          <p:cNvPicPr preferRelativeResize="0"/>
          <p:nvPr/>
        </p:nvPicPr>
        <p:blipFill rotWithShape="1">
          <a:blip r:embed="rId3">
            <a:alphaModFix/>
          </a:blip>
          <a:srcRect b="3673" l="0" r="5473" t="5392"/>
          <a:stretch/>
        </p:blipFill>
        <p:spPr>
          <a:xfrm>
            <a:off x="2140913" y="1425225"/>
            <a:ext cx="4862175" cy="35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idx="1" type="body"/>
          </p:nvPr>
        </p:nvSpPr>
        <p:spPr>
          <a:xfrm flipH="1" rot="10800000">
            <a:off x="-1555800" y="5143500"/>
            <a:ext cx="573300" cy="1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0" y="347950"/>
            <a:ext cx="5034525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725" y="347950"/>
            <a:ext cx="4133975" cy="41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5" y="620000"/>
            <a:ext cx="46860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07700"/>
            <a:ext cx="4355675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1"/>
          <p:cNvSpPr txBox="1"/>
          <p:nvPr/>
        </p:nvSpPr>
        <p:spPr>
          <a:xfrm>
            <a:off x="1216675" y="205925"/>
            <a:ext cx="726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Not All </a:t>
            </a:r>
            <a:r>
              <a:rPr lang="en" sz="2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Predictions</a:t>
            </a:r>
            <a:r>
              <a:rPr lang="en" sz="2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are Good </a:t>
            </a:r>
            <a:endParaRPr sz="2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Tjuan M. Vilar-Fernández &amp; Ricardo Cao, Nonparametric Forecasting in Time Series - </a:t>
            </a:r>
            <a:r>
              <a:rPr lang="en"/>
              <a:t>https://doi.org/10.1080/03610910601158377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 - Parametric Statistical Inference by Jean D. Gibbons and S. Chakraborti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200"/>
              <a:t>Data &amp; Data collection</a:t>
            </a:r>
            <a:endParaRPr sz="32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Data Source: World Bank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Parameters used : -</a:t>
            </a:r>
            <a:endParaRPr sz="1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High Technology Exports</a:t>
            </a:r>
            <a:endParaRPr sz="1600"/>
          </a:p>
          <a:p>
            <a:pPr indent="0" lvl="0" marL="4572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6" name="Google Shape;86;p16"/>
          <p:cNvSpPr txBox="1"/>
          <p:nvPr/>
        </p:nvSpPr>
        <p:spPr>
          <a:xfrm>
            <a:off x="5298775" y="1816950"/>
            <a:ext cx="9366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905700" y="2170925"/>
            <a:ext cx="39048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High-technology exports are products with high R&amp;D intensity, such as aerospace, computers, pharmaceuticals, scientific instruments, and electrical machinery.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311700" y="315925"/>
            <a:ext cx="8520600" cy="4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15925"/>
            <a:ext cx="8520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200"/>
              <a:t>Data &amp; Data collection</a:t>
            </a:r>
            <a:endParaRPr sz="32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Data Source: World Bank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Parameters used : -</a:t>
            </a:r>
            <a:endParaRPr sz="1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High Technology Exports</a:t>
            </a:r>
            <a:endParaRPr sz="1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Patent Applications</a:t>
            </a:r>
            <a:endParaRPr sz="1600"/>
          </a:p>
          <a:p>
            <a:pPr indent="0" lvl="0" marL="4572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4" name="Google Shape;94;p17"/>
          <p:cNvSpPr txBox="1"/>
          <p:nvPr/>
        </p:nvSpPr>
        <p:spPr>
          <a:xfrm>
            <a:off x="5298775" y="1816950"/>
            <a:ext cx="9366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893025" y="2516825"/>
            <a:ext cx="40812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Patent applications are worldwide patent applications filed through the Patent Cooperation Treaty procedure or with a national patent office.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15925"/>
            <a:ext cx="8520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200"/>
              <a:t>Data &amp; Data collection</a:t>
            </a:r>
            <a:endParaRPr sz="32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Data Source: World Bank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Parameters used : -</a:t>
            </a:r>
            <a:endParaRPr sz="1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High Technology Exports</a:t>
            </a:r>
            <a:endParaRPr sz="1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Patent Applications</a:t>
            </a:r>
            <a:endParaRPr sz="1600"/>
          </a:p>
          <a:p>
            <a:pPr indent="0" lvl="0" marL="4572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R&amp;D Expenditure (% of GDP)</a:t>
            </a:r>
            <a:endParaRPr sz="1600"/>
          </a:p>
        </p:txBody>
      </p:sp>
      <p:sp>
        <p:nvSpPr>
          <p:cNvPr id="102" name="Google Shape;102;p18"/>
          <p:cNvSpPr txBox="1"/>
          <p:nvPr/>
        </p:nvSpPr>
        <p:spPr>
          <a:xfrm>
            <a:off x="5298775" y="1816950"/>
            <a:ext cx="9366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880650" y="2833425"/>
            <a:ext cx="50844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Gross domestic expenditures on research and development (R&amp;D), expressed as a percent of GDP. They include both capital and current expenditures in the four main sectors: Business enterprise, Government, Higher education and Private non-profit. R&amp;D covers basic research, applied research, and experimental development.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 values</a:t>
            </a:r>
            <a:endParaRPr sz="1600"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Data </a:t>
            </a:r>
            <a:r>
              <a:rPr lang="en" sz="4400"/>
              <a:t>c</a:t>
            </a:r>
            <a:r>
              <a:rPr lang="en" sz="4400">
                <a:solidFill>
                  <a:schemeClr val="dk1"/>
                </a:solidFill>
              </a:rPr>
              <a:t>leaning &amp; Preprocessing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 values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Removed rows and columns with more than 50% missing data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Used </a:t>
            </a:r>
            <a:r>
              <a:rPr i="1" lang="en" sz="1600"/>
              <a:t>na.approx </a:t>
            </a:r>
            <a:r>
              <a:rPr lang="en" sz="1600"/>
              <a:t>to interpolate some of the remaining NA values for each time series</a:t>
            </a:r>
            <a:endParaRPr sz="1600"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Data </a:t>
            </a:r>
            <a:r>
              <a:rPr lang="en" sz="4400"/>
              <a:t>c</a:t>
            </a:r>
            <a:r>
              <a:rPr lang="en" sz="4400">
                <a:solidFill>
                  <a:schemeClr val="dk1"/>
                </a:solidFill>
              </a:rPr>
              <a:t>leaning &amp; Preprocessing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Common Countries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Selected only the countries that had some data available for all 3 indicators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Total 73 Countries found after intersection </a:t>
            </a:r>
            <a:endParaRPr sz="1600"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Data </a:t>
            </a:r>
            <a:r>
              <a:rPr lang="en" sz="4400"/>
              <a:t>c</a:t>
            </a:r>
            <a:r>
              <a:rPr lang="en" sz="4400">
                <a:solidFill>
                  <a:schemeClr val="dk1"/>
                </a:solidFill>
              </a:rPr>
              <a:t>leaning &amp; Preprocessing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Common Countries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 data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High Technology Export - 73 countries * 15 years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Patent Applications - 73 countries * 42 years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R&amp;D Export - 73 countries * 26 years</a:t>
            </a:r>
            <a:endParaRPr sz="1600"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Data </a:t>
            </a:r>
            <a:r>
              <a:rPr lang="en" sz="4400"/>
              <a:t>c</a:t>
            </a:r>
            <a:r>
              <a:rPr lang="en" sz="4400">
                <a:solidFill>
                  <a:schemeClr val="dk1"/>
                </a:solidFill>
              </a:rPr>
              <a:t>leaning &amp; Preprocessing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