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61416" autoAdjust="0"/>
  </p:normalViewPr>
  <p:slideViewPr>
    <p:cSldViewPr snapToGrid="0">
      <p:cViewPr varScale="1">
        <p:scale>
          <a:sx n="58" d="100"/>
          <a:sy n="58" d="100"/>
        </p:scale>
        <p:origin x="1332" y="27"/>
      </p:cViewPr>
      <p:guideLst/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3FF6A-1DCA-4B98-B704-75A71AB902E7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DBF6C-C0E6-4CAC-B909-D53101945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8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저희는 두 개의 </a:t>
            </a:r>
            <a:r>
              <a:rPr lang="en-US" altLang="ko-KR" baseline="0" dirty="0" smtClean="0"/>
              <a:t>EC2 </a:t>
            </a:r>
            <a:r>
              <a:rPr lang="ko-KR" altLang="en-US" baseline="0" dirty="0" smtClean="0"/>
              <a:t>서버로 운영하고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먼저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개인 계정으로 만든 </a:t>
            </a:r>
            <a:r>
              <a:rPr lang="en-US" altLang="ko-KR" baseline="0" dirty="0" smtClean="0"/>
              <a:t>AWS </a:t>
            </a:r>
            <a:r>
              <a:rPr lang="ko-KR" altLang="en-US" baseline="0" dirty="0" smtClean="0"/>
              <a:t>계정에서는 </a:t>
            </a:r>
            <a:r>
              <a:rPr lang="en-US" altLang="ko-KR" baseline="0" dirty="0" smtClean="0"/>
              <a:t>EC2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Docker </a:t>
            </a:r>
            <a:r>
              <a:rPr lang="ko-KR" altLang="en-US" baseline="0" dirty="0" smtClean="0"/>
              <a:t>내부에 </a:t>
            </a:r>
            <a:r>
              <a:rPr lang="en-US" altLang="ko-KR" baseline="0" dirty="0" smtClean="0"/>
              <a:t>Jenkins Server</a:t>
            </a:r>
            <a:r>
              <a:rPr lang="ko-KR" altLang="en-US" baseline="0" dirty="0" smtClean="0"/>
              <a:t>를 컨테이너로 만들어서 구성되어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SSAFY </a:t>
            </a:r>
            <a:r>
              <a:rPr lang="ko-KR" altLang="en-US" baseline="0" dirty="0" smtClean="0"/>
              <a:t>측에서 제공해준 </a:t>
            </a:r>
            <a:r>
              <a:rPr lang="en-US" altLang="ko-KR" baseline="0" dirty="0" smtClean="0"/>
              <a:t>EC2</a:t>
            </a:r>
            <a:r>
              <a:rPr lang="ko-KR" altLang="en-US" baseline="0" dirty="0" smtClean="0"/>
              <a:t>는 배포 서버로 구성하였습니다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CI</a:t>
            </a:r>
            <a:r>
              <a:rPr lang="en-US" altLang="ko-KR" baseline="0" dirty="0" smtClean="0"/>
              <a:t>/CD </a:t>
            </a:r>
            <a:r>
              <a:rPr lang="ko-KR" altLang="en-US" baseline="0" dirty="0" smtClean="0"/>
              <a:t>흐름은 먼저 개발자가 </a:t>
            </a:r>
            <a:r>
              <a:rPr lang="ko-KR" altLang="en-US" baseline="0" dirty="0" err="1" smtClean="0"/>
              <a:t>깃랩에</a:t>
            </a:r>
            <a:r>
              <a:rPr lang="ko-KR" altLang="en-US" baseline="0" dirty="0" smtClean="0"/>
              <a:t> 코드를 올리면 그 코드를 </a:t>
            </a:r>
            <a:r>
              <a:rPr lang="ko-KR" altLang="en-US" baseline="0" dirty="0" err="1" smtClean="0"/>
              <a:t>후킹하고</a:t>
            </a:r>
            <a:r>
              <a:rPr lang="ko-KR" altLang="en-US" baseline="0" dirty="0" smtClean="0"/>
              <a:t> 있는 </a:t>
            </a:r>
            <a:r>
              <a:rPr lang="en-US" altLang="ko-KR" baseline="0" dirty="0" smtClean="0"/>
              <a:t>Jenkins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Pipeline</a:t>
            </a:r>
            <a:r>
              <a:rPr lang="ko-KR" altLang="en-US" baseline="0" dirty="0" smtClean="0"/>
              <a:t>을 통해 </a:t>
            </a:r>
            <a:r>
              <a:rPr lang="en-US" altLang="ko-KR" baseline="0" dirty="0" err="1" smtClean="0"/>
              <a:t>Dockerhub</a:t>
            </a:r>
            <a:r>
              <a:rPr lang="ko-KR" altLang="en-US" baseline="0" dirty="0" smtClean="0"/>
              <a:t>에 배포 파일을 올립니다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그리고 배포 서버에 </a:t>
            </a:r>
            <a:r>
              <a:rPr lang="en-US" altLang="ko-KR" baseline="0" dirty="0" smtClean="0"/>
              <a:t>blue/green </a:t>
            </a:r>
            <a:r>
              <a:rPr lang="ko-KR" altLang="en-US" baseline="0" dirty="0" smtClean="0"/>
              <a:t>배포를 담당하는 쉘 스크립트 파일을 실행합니다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Nginx</a:t>
            </a:r>
            <a:r>
              <a:rPr lang="ko-KR" altLang="en-US" baseline="0" dirty="0" smtClean="0"/>
              <a:t>를 통해 </a:t>
            </a:r>
            <a:r>
              <a:rPr lang="en-US" altLang="ko-KR" baseline="0" dirty="0" smtClean="0"/>
              <a:t>Blue Green Container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Blue/Green </a:t>
            </a:r>
            <a:r>
              <a:rPr lang="ko-KR" altLang="en-US" baseline="0" dirty="0" smtClean="0"/>
              <a:t>패턴에 맞게 실행하여 구현합니다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0. Blue Green </a:t>
            </a:r>
            <a:r>
              <a:rPr lang="ko-KR" altLang="en-US" baseline="0" dirty="0" smtClean="0"/>
              <a:t>패턴이 뭐임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err="1" smtClean="0"/>
              <a:t>무중단</a:t>
            </a:r>
            <a:r>
              <a:rPr lang="ko-KR" altLang="en-US" baseline="0" dirty="0" smtClean="0"/>
              <a:t> 배포를 위한 패턴 중 하나입니다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기본적으로 </a:t>
            </a:r>
            <a:r>
              <a:rPr lang="ko-KR" altLang="en-US" baseline="0" dirty="0" err="1" smtClean="0"/>
              <a:t>젠킨스는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ReCreate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방식을 사용합니다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ReCreate</a:t>
            </a:r>
            <a:r>
              <a:rPr lang="ko-KR" altLang="en-US" baseline="0" dirty="0" smtClean="0"/>
              <a:t>는 프로젝트를 배포하기 위해 기존 컨테이너 내리고 거기에다가 다시 새로운 컨테이너 올리는 방식이 </a:t>
            </a:r>
            <a:r>
              <a:rPr lang="en-US" altLang="ko-KR" baseline="0" dirty="0" err="1" smtClean="0"/>
              <a:t>ReCreate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방식입니다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Blue/Green </a:t>
            </a:r>
            <a:r>
              <a:rPr lang="ko-KR" altLang="en-US" baseline="0" dirty="0" smtClean="0"/>
              <a:t>방식은 기존의 배포 컨테이너를 </a:t>
            </a:r>
            <a:r>
              <a:rPr lang="ko-KR" altLang="en-US" baseline="0" dirty="0" err="1" smtClean="0"/>
              <a:t>냅두고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새로운 배포 컨테이너를 띄우고 배포 컨테이너가 정상적으로 </a:t>
            </a:r>
            <a:r>
              <a:rPr lang="ko-KR" altLang="en-US" baseline="0" dirty="0" err="1" smtClean="0"/>
              <a:t>도커에</a:t>
            </a:r>
            <a:r>
              <a:rPr lang="ko-KR" altLang="en-US" baseline="0" dirty="0" smtClean="0"/>
              <a:t> 올라가면 </a:t>
            </a:r>
            <a:r>
              <a:rPr lang="en-US" altLang="ko-KR" baseline="0" dirty="0" smtClean="0"/>
              <a:t>Nginx</a:t>
            </a:r>
            <a:r>
              <a:rPr lang="ko-KR" altLang="en-US" baseline="0" dirty="0" smtClean="0"/>
              <a:t>에서 새로운 배포 컨테이너로 연결해주는 방식입니다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단순히 연결되는 방향만 바꾸면 되기 때문에 </a:t>
            </a:r>
            <a:r>
              <a:rPr lang="en-US" altLang="ko-KR" baseline="0" dirty="0" err="1" smtClean="0"/>
              <a:t>nginx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reload </a:t>
            </a:r>
            <a:r>
              <a:rPr lang="ko-KR" altLang="en-US" baseline="0" dirty="0" smtClean="0"/>
              <a:t>시간이 매우 짧아 </a:t>
            </a:r>
            <a:r>
              <a:rPr lang="ko-KR" altLang="en-US" baseline="0" dirty="0" err="1" smtClean="0"/>
              <a:t>무중단에</a:t>
            </a:r>
            <a:r>
              <a:rPr lang="ko-KR" altLang="en-US" baseline="0" dirty="0" smtClean="0"/>
              <a:t> 가까운 배포가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1. Blue Green </a:t>
            </a:r>
            <a:r>
              <a:rPr lang="ko-KR" altLang="en-US" baseline="0" dirty="0" err="1" smtClean="0"/>
              <a:t>어케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만듬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Blue green</a:t>
            </a:r>
            <a:r>
              <a:rPr lang="ko-KR" altLang="en-US" baseline="0" dirty="0" smtClean="0"/>
              <a:t>용 </a:t>
            </a:r>
            <a:r>
              <a:rPr lang="en-US" altLang="ko-KR" baseline="0" dirty="0" err="1" smtClean="0"/>
              <a:t>docker</a:t>
            </a:r>
            <a:r>
              <a:rPr lang="en-US" altLang="ko-KR" baseline="0" dirty="0" smtClean="0"/>
              <a:t>-compose</a:t>
            </a:r>
            <a:r>
              <a:rPr lang="ko-KR" altLang="en-US" baseline="0" dirty="0" smtClean="0"/>
              <a:t>를 만들고 새로운 배포가 </a:t>
            </a:r>
            <a:r>
              <a:rPr lang="ko-KR" altLang="en-US" baseline="0" dirty="0" err="1" smtClean="0"/>
              <a:t>들어올때마다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green, blue</a:t>
            </a:r>
            <a:r>
              <a:rPr lang="ko-KR" altLang="en-US" baseline="0" dirty="0" smtClean="0"/>
              <a:t>를 번갈아가면서 </a:t>
            </a:r>
            <a:r>
              <a:rPr lang="en-US" altLang="ko-KR" baseline="0" dirty="0" err="1" smtClean="0"/>
              <a:t>docker</a:t>
            </a:r>
            <a:r>
              <a:rPr lang="en-US" altLang="ko-KR" baseline="0" dirty="0" smtClean="0"/>
              <a:t>-compose </a:t>
            </a:r>
            <a:r>
              <a:rPr lang="ko-KR" altLang="en-US" baseline="0" dirty="0" smtClean="0"/>
              <a:t>합니다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이렇게 생성된</a:t>
            </a:r>
            <a:r>
              <a:rPr lang="en-US" altLang="ko-KR" baseline="0" dirty="0" smtClean="0"/>
              <a:t> blue green </a:t>
            </a:r>
            <a:r>
              <a:rPr lang="ko-KR" altLang="en-US" baseline="0" dirty="0" smtClean="0"/>
              <a:t>컨테이너를 생성하고 새로운 배포 컨테이너가 빌드가 완료되면 이 </a:t>
            </a:r>
            <a:r>
              <a:rPr lang="en-US" altLang="ko-KR" baseline="0" dirty="0" err="1" smtClean="0"/>
              <a:t>nginx</a:t>
            </a:r>
            <a:r>
              <a:rPr lang="ko-KR" altLang="en-US" baseline="0" dirty="0" smtClean="0"/>
              <a:t>가 이 컨테이너로 매핑합니다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nginx</a:t>
            </a:r>
            <a:r>
              <a:rPr lang="ko-KR" altLang="en-US" baseline="0" dirty="0" smtClean="0"/>
              <a:t>의 </a:t>
            </a:r>
            <a:r>
              <a:rPr lang="en-US" altLang="ko-KR" baseline="0" dirty="0" err="1" smtClean="0"/>
              <a:t>ReverseProxy</a:t>
            </a:r>
            <a:r>
              <a:rPr lang="ko-KR" altLang="en-US" baseline="0" dirty="0" smtClean="0"/>
              <a:t>를 기반한 </a:t>
            </a:r>
            <a:r>
              <a:rPr lang="en-US" altLang="ko-KR" baseline="0" dirty="0" smtClean="0"/>
              <a:t>upstream </a:t>
            </a:r>
            <a:r>
              <a:rPr lang="ko-KR" altLang="en-US" baseline="0" dirty="0" smtClean="0"/>
              <a:t>설정으로 </a:t>
            </a:r>
            <a:r>
              <a:rPr lang="en-US" altLang="ko-KR" baseline="0" dirty="0" smtClean="0"/>
              <a:t>blue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green </a:t>
            </a:r>
            <a:r>
              <a:rPr lang="ko-KR" altLang="en-US" baseline="0" dirty="0" smtClean="0"/>
              <a:t>컨테이너를 번갈아 가면서 실행하게 됩니다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해당하는 </a:t>
            </a:r>
            <a:r>
              <a:rPr lang="ko-KR" altLang="en-US" baseline="0" dirty="0" err="1" smtClean="0"/>
              <a:t>로직들은</a:t>
            </a:r>
            <a:r>
              <a:rPr lang="ko-KR" altLang="en-US" baseline="0" dirty="0" smtClean="0"/>
              <a:t> 쉘 스크립트로 작성되어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해당 쉘 스크립트 </a:t>
            </a:r>
            <a:r>
              <a:rPr lang="ko-KR" altLang="en-US" baseline="0" dirty="0" err="1" smtClean="0"/>
              <a:t>로직이</a:t>
            </a:r>
            <a:r>
              <a:rPr lang="ko-KR" altLang="en-US" baseline="0" dirty="0" smtClean="0"/>
              <a:t> 궁금하신 분은 개인적으로 찾아와 주시면 설명하겠습니다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2. </a:t>
            </a:r>
            <a:r>
              <a:rPr lang="ko-KR" altLang="en-US" baseline="0" dirty="0" smtClean="0"/>
              <a:t>쉘 스크립트 </a:t>
            </a:r>
            <a:r>
              <a:rPr lang="ko-KR" altLang="en-US" baseline="0" dirty="0" err="1" smtClean="0"/>
              <a:t>어케</a:t>
            </a:r>
            <a:r>
              <a:rPr lang="ko-KR" altLang="en-US" baseline="0" dirty="0" smtClean="0"/>
              <a:t> 실행함</a:t>
            </a:r>
            <a:r>
              <a:rPr lang="en-US" altLang="ko-KR" baseline="0" dirty="0" smtClean="0"/>
              <a:t>? -&gt; </a:t>
            </a:r>
            <a:r>
              <a:rPr lang="ko-KR" altLang="en-US" baseline="0" dirty="0" err="1" smtClean="0"/>
              <a:t>젠킨스</a:t>
            </a:r>
            <a:r>
              <a:rPr lang="ko-KR" altLang="en-US" baseline="0" dirty="0" smtClean="0"/>
              <a:t> 서버에서 배포 서버로 </a:t>
            </a:r>
            <a:r>
              <a:rPr lang="ko-KR" altLang="en-US" baseline="0" dirty="0" err="1" smtClean="0"/>
              <a:t>어케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접속하는거임</a:t>
            </a:r>
            <a:r>
              <a:rPr lang="en-US" altLang="ko-KR" baseline="0" dirty="0" smtClean="0"/>
              <a:t>? 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배포 서버에서 </a:t>
            </a:r>
            <a:r>
              <a:rPr lang="ko-KR" altLang="en-US" baseline="0" dirty="0" err="1" smtClean="0"/>
              <a:t>젠킨스</a:t>
            </a:r>
            <a:r>
              <a:rPr lang="ko-KR" altLang="en-US" baseline="0" dirty="0" smtClean="0"/>
              <a:t> 서버를 위한 유저를 하나 파주고 </a:t>
            </a:r>
            <a:r>
              <a:rPr lang="en-US" altLang="ko-KR" baseline="0" dirty="0" smtClean="0"/>
              <a:t>RSA </a:t>
            </a:r>
            <a:r>
              <a:rPr lang="ko-KR" altLang="en-US" baseline="0" dirty="0" smtClean="0"/>
              <a:t>키 인증 방식으로 </a:t>
            </a:r>
            <a:r>
              <a:rPr lang="ko-KR" altLang="en-US" baseline="0" dirty="0" err="1" smtClean="0"/>
              <a:t>젠킨스를</a:t>
            </a:r>
            <a:r>
              <a:rPr lang="ko-KR" altLang="en-US" baseline="0" dirty="0" smtClean="0"/>
              <a:t> 해당 유저로 접근할 수 있게 해줍니다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해당 유저는 보안을 위해 </a:t>
            </a:r>
            <a:r>
              <a:rPr lang="en-US" altLang="ko-KR" baseline="0" dirty="0" err="1" smtClean="0"/>
              <a:t>nginx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gree</a:t>
            </a:r>
            <a:r>
              <a:rPr lang="en-US" altLang="ko-KR" baseline="0" dirty="0" smtClean="0"/>
              <a:t> blue </a:t>
            </a:r>
            <a:r>
              <a:rPr lang="ko-KR" altLang="en-US" baseline="0" dirty="0" err="1" smtClean="0"/>
              <a:t>배포만을</a:t>
            </a:r>
            <a:r>
              <a:rPr lang="ko-KR" altLang="en-US" baseline="0" dirty="0" smtClean="0"/>
              <a:t> 설정을 가지고 있습니다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이후 파이프 라인에서 </a:t>
            </a:r>
            <a:r>
              <a:rPr lang="en-US" altLang="ko-KR" baseline="0" dirty="0" err="1" smtClean="0"/>
              <a:t>ssh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접근 명령어로 배포 서버에 접근하게 되고</a:t>
            </a:r>
            <a:r>
              <a:rPr lang="en-US" altLang="ko-KR" baseline="0" dirty="0" smtClean="0"/>
              <a:t>, blue/green </a:t>
            </a:r>
            <a:r>
              <a:rPr lang="ko-KR" altLang="en-US" baseline="0" dirty="0" smtClean="0"/>
              <a:t>관련 </a:t>
            </a:r>
            <a:r>
              <a:rPr lang="ko-KR" altLang="en-US" baseline="0" dirty="0" err="1" smtClean="0"/>
              <a:t>로직을</a:t>
            </a:r>
            <a:r>
              <a:rPr lang="ko-KR" altLang="en-US" baseline="0" dirty="0" smtClean="0"/>
              <a:t> 실행하게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BF6C-C0E6-4CAC-B909-D5310194567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0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이건 저희 향후 구현할 </a:t>
            </a:r>
            <a:r>
              <a:rPr lang="ko-KR" altLang="en-US" dirty="0" err="1" smtClean="0"/>
              <a:t>아키텍쳐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기본적으로 </a:t>
            </a:r>
            <a:r>
              <a:rPr lang="en-US" altLang="ko-KR" dirty="0" smtClean="0"/>
              <a:t>CI/CD</a:t>
            </a:r>
            <a:r>
              <a:rPr lang="ko-KR" altLang="en-US" dirty="0" smtClean="0"/>
              <a:t>는 같고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그림에는 표기되지 않았지만 </a:t>
            </a:r>
            <a:r>
              <a:rPr lang="ko-KR" altLang="en-US" dirty="0" err="1" smtClean="0"/>
              <a:t>쿠버네티스를</a:t>
            </a:r>
            <a:r>
              <a:rPr lang="ko-KR" altLang="en-US" dirty="0" smtClean="0"/>
              <a:t> 도입할 수 있으면 도입하려고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AWS </a:t>
            </a:r>
            <a:r>
              <a:rPr lang="en-US" altLang="ko-KR" dirty="0" smtClean="0"/>
              <a:t>EC2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하나에는 </a:t>
            </a:r>
            <a:r>
              <a:rPr lang="en-US" altLang="ko-KR" baseline="0" dirty="0" smtClean="0"/>
              <a:t>Docker</a:t>
            </a:r>
            <a:r>
              <a:rPr lang="ko-KR" altLang="en-US" baseline="0" dirty="0" smtClean="0"/>
              <a:t>내부에 </a:t>
            </a:r>
            <a:r>
              <a:rPr lang="en-US" altLang="ko-KR" baseline="0" dirty="0" smtClean="0"/>
              <a:t>Jenkins server </a:t>
            </a:r>
            <a:r>
              <a:rPr lang="ko-KR" altLang="en-US" baseline="0" dirty="0" smtClean="0"/>
              <a:t>가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여기서는 </a:t>
            </a:r>
            <a:r>
              <a:rPr lang="en-US" altLang="ko-KR" baseline="0" dirty="0" err="1" smtClean="0"/>
              <a:t>gitlab</a:t>
            </a:r>
            <a:r>
              <a:rPr lang="ko-KR" altLang="en-US" baseline="0" dirty="0" smtClean="0"/>
              <a:t>에서 코드 변경이 일어나면 변경된 디렉토리를 감지하여 디렉토리를 각각 빌드합니다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특이점 중 하나는 저희는 하나의 </a:t>
            </a:r>
            <a:r>
              <a:rPr lang="ko-KR" altLang="en-US" baseline="0" dirty="0" err="1" smtClean="0"/>
              <a:t>깃랩으로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MSA</a:t>
            </a:r>
            <a:r>
              <a:rPr lang="ko-KR" altLang="en-US" baseline="0" dirty="0" smtClean="0"/>
              <a:t>를 구축해야 된다는 점입니다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실제 프로젝트를 </a:t>
            </a:r>
            <a:r>
              <a:rPr lang="ko-KR" altLang="en-US" baseline="0" dirty="0" err="1" smtClean="0"/>
              <a:t>진행할때는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각각의 기능을 다른 </a:t>
            </a: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레포지토리로 만들어서 배포하지만 현재는 하나의 </a:t>
            </a:r>
            <a:r>
              <a:rPr lang="ko-KR" altLang="en-US" baseline="0" dirty="0" err="1" smtClean="0"/>
              <a:t>깃랩으로</a:t>
            </a:r>
            <a:r>
              <a:rPr lang="ko-KR" altLang="en-US" baseline="0" dirty="0" smtClean="0"/>
              <a:t> 해야 한다는 </a:t>
            </a:r>
            <a:r>
              <a:rPr lang="ko-KR" altLang="en-US" baseline="0" dirty="0" err="1" smtClean="0"/>
              <a:t>제약점이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Nginx</a:t>
            </a:r>
            <a:r>
              <a:rPr lang="ko-KR" altLang="en-US" baseline="0" dirty="0" smtClean="0"/>
              <a:t>를 통해 </a:t>
            </a:r>
            <a:r>
              <a:rPr lang="en-US" altLang="ko-KR" baseline="0" dirty="0" smtClean="0"/>
              <a:t>spring gateway</a:t>
            </a:r>
            <a:r>
              <a:rPr lang="ko-KR" altLang="en-US" baseline="0" dirty="0" smtClean="0"/>
              <a:t>에서 </a:t>
            </a:r>
            <a:r>
              <a:rPr lang="ko-KR" altLang="en-US" baseline="0" dirty="0" err="1" smtClean="0"/>
              <a:t>유레카에</a:t>
            </a:r>
            <a:r>
              <a:rPr lang="ko-KR" altLang="en-US" baseline="0" dirty="0" smtClean="0"/>
              <a:t> 등록된 각각의 기능들을 컨테이너로 서버로 배포하고 여기에 매핑하는 역할을 게이트웨이가 담당합니다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이렇게 분리된 </a:t>
            </a:r>
            <a:r>
              <a:rPr lang="ko-KR" altLang="en-US" baseline="0" dirty="0" err="1" smtClean="0"/>
              <a:t>기능끼리의</a:t>
            </a:r>
            <a:r>
              <a:rPr lang="ko-KR" altLang="en-US" baseline="0" dirty="0" smtClean="0"/>
              <a:t> 통신은 </a:t>
            </a:r>
            <a:r>
              <a:rPr lang="en-US" altLang="ko-KR" baseline="0" dirty="0" err="1" smtClean="0"/>
              <a:t>kafka</a:t>
            </a:r>
            <a:r>
              <a:rPr lang="ko-KR" altLang="en-US" baseline="0" dirty="0" smtClean="0"/>
              <a:t>를 통해 </a:t>
            </a:r>
            <a:r>
              <a:rPr lang="en-US" altLang="ko-KR" baseline="0" dirty="0" smtClean="0"/>
              <a:t>EDA </a:t>
            </a:r>
            <a:r>
              <a:rPr lang="ko-KR" altLang="en-US" baseline="0" dirty="0" smtClean="0"/>
              <a:t>방식으로 구현하도록 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각각의 기능은 연결된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가 다릅니다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관계가 다양하게 얽혀있는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의</a:t>
            </a:r>
            <a:r>
              <a:rPr lang="ko-KR" altLang="en-US" baseline="0" dirty="0" smtClean="0"/>
              <a:t> 정보는 </a:t>
            </a:r>
            <a:r>
              <a:rPr lang="en-US" altLang="ko-KR" baseline="0" dirty="0" smtClean="0"/>
              <a:t>RDB</a:t>
            </a:r>
            <a:r>
              <a:rPr lang="ko-KR" altLang="en-US" baseline="0" dirty="0" smtClean="0"/>
              <a:t>인 마리아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를 사용하였고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플롯이나 사용자 </a:t>
            </a:r>
            <a:r>
              <a:rPr lang="en-US" altLang="ko-KR" baseline="0" dirty="0" smtClean="0"/>
              <a:t>UI</a:t>
            </a:r>
            <a:r>
              <a:rPr lang="ko-KR" altLang="en-US" baseline="0" dirty="0" smtClean="0"/>
              <a:t>에 대한 빠른 입출력을 처리해야 하는 </a:t>
            </a:r>
            <a:r>
              <a:rPr lang="en-US" altLang="ko-KR" baseline="0" dirty="0" smtClean="0"/>
              <a:t>Story </a:t>
            </a:r>
            <a:r>
              <a:rPr lang="ko-KR" altLang="en-US" baseline="0" dirty="0" smtClean="0"/>
              <a:t>기능에는 </a:t>
            </a:r>
            <a:r>
              <a:rPr lang="en-US" altLang="ko-KR" baseline="0" dirty="0" smtClean="0"/>
              <a:t>MongoDB</a:t>
            </a:r>
            <a:r>
              <a:rPr lang="ko-KR" altLang="en-US" baseline="0" dirty="0" smtClean="0"/>
              <a:t>가 연결되어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S3</a:t>
            </a:r>
            <a:r>
              <a:rPr lang="ko-KR" altLang="en-US" baseline="0" dirty="0" smtClean="0"/>
              <a:t>로 유저 프로파일 이미지나 캐릭터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 등의 이미지를 저장할 예정입니다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또한 </a:t>
            </a:r>
            <a:r>
              <a:rPr lang="en-US" altLang="ko-KR" baseline="0" dirty="0" err="1" smtClean="0"/>
              <a:t>config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내역은 </a:t>
            </a:r>
            <a:r>
              <a:rPr lang="en-US" altLang="ko-KR" baseline="0" dirty="0" smtClean="0"/>
              <a:t>spring cloud </a:t>
            </a:r>
            <a:r>
              <a:rPr lang="en-US" altLang="ko-KR" baseline="0" dirty="0" err="1" smtClean="0"/>
              <a:t>config</a:t>
            </a:r>
            <a:r>
              <a:rPr lang="en-US" altLang="ko-KR" baseline="0" dirty="0" smtClean="0"/>
              <a:t> server</a:t>
            </a:r>
            <a:r>
              <a:rPr lang="ko-KR" altLang="en-US" baseline="0" dirty="0" smtClean="0"/>
              <a:t>를 통해 관리할 예정입니다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MSA( + Kafka) </a:t>
            </a:r>
            <a:r>
              <a:rPr lang="ko-KR" altLang="en-US" baseline="0" dirty="0" smtClean="0"/>
              <a:t>하는 이유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현재 프로젝트에서는 다소 오버엔지니어링 처럼 보일 수 있습니다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err="1" smtClean="0"/>
              <a:t>백엔드</a:t>
            </a:r>
            <a:r>
              <a:rPr lang="ko-KR" altLang="en-US" baseline="0" dirty="0" smtClean="0"/>
              <a:t> 개발자 여러분 중 </a:t>
            </a:r>
            <a:r>
              <a:rPr lang="ko-KR" altLang="en-US" baseline="0" dirty="0" err="1" smtClean="0"/>
              <a:t>김영한님의</a:t>
            </a:r>
            <a:r>
              <a:rPr lang="ko-KR" altLang="en-US" baseline="0" dirty="0" smtClean="0"/>
              <a:t> 수제자가 많을 겁니다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여러분은 왜 확장에 용이한 코드를 작성하고 계십니까</a:t>
            </a:r>
            <a:r>
              <a:rPr lang="en-US" altLang="ko-KR" baseline="0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MSA </a:t>
            </a:r>
            <a:r>
              <a:rPr lang="ko-KR" altLang="en-US" baseline="0" dirty="0" smtClean="0"/>
              <a:t>만큼 확장과 대규모 트래픽에 대응 가능한 유연한 </a:t>
            </a:r>
            <a:r>
              <a:rPr lang="ko-KR" altLang="en-US" baseline="0" dirty="0" err="1" smtClean="0"/>
              <a:t>아키텍쳐가</a:t>
            </a:r>
            <a:r>
              <a:rPr lang="ko-KR" altLang="en-US" baseline="0" dirty="0" smtClean="0"/>
              <a:t> 없습니다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이벤트 </a:t>
            </a:r>
            <a:r>
              <a:rPr lang="ko-KR" altLang="en-US" baseline="0" dirty="0" smtClean="0"/>
              <a:t>기반 </a:t>
            </a:r>
            <a:r>
              <a:rPr lang="en-US" altLang="ko-KR" baseline="0" dirty="0" smtClean="0"/>
              <a:t>Kafka</a:t>
            </a:r>
            <a:r>
              <a:rPr lang="ko-KR" altLang="en-US" baseline="0" dirty="0" smtClean="0"/>
              <a:t>를 통해 </a:t>
            </a:r>
            <a:r>
              <a:rPr lang="ko-KR" altLang="en-US" baseline="0" dirty="0" smtClean="0"/>
              <a:t>비동기적 처리로 인해 대규모 트래픽의 동기 문제를 해결할 수 </a:t>
            </a:r>
            <a:r>
              <a:rPr lang="ko-KR" altLang="en-US" baseline="0" dirty="0" smtClean="0"/>
              <a:t>있고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다른 </a:t>
            </a:r>
            <a:r>
              <a:rPr lang="ko-KR" altLang="en-US" baseline="0" dirty="0" smtClean="0"/>
              <a:t>기능에서의 오류가 모놀리식처럼 전체에 전파되지 않는다는 장점이 있습니다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대규모 트래픽과 서비스의 확장성에 있어서 </a:t>
            </a:r>
            <a:r>
              <a:rPr lang="en-US" altLang="ko-KR" baseline="0" dirty="0" smtClean="0"/>
              <a:t>MSA</a:t>
            </a:r>
            <a:r>
              <a:rPr lang="ko-KR" altLang="en-US" baseline="0" dirty="0" smtClean="0"/>
              <a:t>는 선택이 아니라 생존입니다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쿠버네티스</a:t>
            </a:r>
            <a:r>
              <a:rPr lang="ko-KR" altLang="en-US" dirty="0" smtClean="0"/>
              <a:t> 도입 이유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</a:t>
            </a:r>
            <a:r>
              <a:rPr lang="en-US" altLang="ko-KR" baseline="0" dirty="0" smtClean="0"/>
              <a:t>  </a:t>
            </a:r>
            <a:r>
              <a:rPr lang="ko-KR" altLang="en-US" dirty="0" err="1" smtClean="0"/>
              <a:t>쿠버네티스는</a:t>
            </a:r>
            <a:r>
              <a:rPr lang="ko-KR" altLang="en-US" dirty="0" smtClean="0"/>
              <a:t> 컨테이너 오케스트레이션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툴이다</a:t>
            </a:r>
            <a:r>
              <a:rPr lang="en-US" altLang="ko-KR" baseline="0" dirty="0" smtClean="0"/>
              <a:t>.</a:t>
            </a:r>
            <a:r>
              <a:rPr lang="ko-KR" altLang="en-US" dirty="0" smtClean="0"/>
              <a:t> 쉽게 말하면 컨테이너 생명주기 관리하는 툴이다</a:t>
            </a:r>
            <a:r>
              <a:rPr lang="en-US" altLang="ko-KR" dirty="0" smtClean="0"/>
              <a:t>.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 smtClean="0"/>
              <a:t>MSA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특성상 많은 컨테이너가 발생하게 되고 이를 효율적으로 관리하기 위한 도구가 필요하다고 생각했다</a:t>
            </a:r>
            <a:r>
              <a:rPr lang="en-US" altLang="ko-KR" baseline="0" dirty="0" smtClean="0"/>
              <a:t>.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aseline="0" dirty="0" smtClean="0"/>
              <a:t>현재 </a:t>
            </a:r>
            <a:r>
              <a:rPr lang="en-US" altLang="ko-KR" baseline="0" dirty="0" smtClean="0"/>
              <a:t>Blue/green</a:t>
            </a:r>
            <a:r>
              <a:rPr lang="ko-KR" altLang="en-US" baseline="0" dirty="0" smtClean="0"/>
              <a:t>만 해도 프론트 두 개와 </a:t>
            </a:r>
            <a:r>
              <a:rPr lang="ko-KR" altLang="en-US" baseline="0" dirty="0" err="1" smtClean="0"/>
              <a:t>백엔드</a:t>
            </a:r>
            <a:r>
              <a:rPr lang="ko-KR" altLang="en-US" baseline="0" dirty="0" smtClean="0"/>
              <a:t> 네 개의 컨테이너만 올라왔는데도 관리하기가 불편하다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indent="0">
              <a:buFontTx/>
              <a:buNone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ko-KR" altLang="en-US" baseline="0" dirty="0" err="1" smtClean="0"/>
              <a:t>유레카가</a:t>
            </a:r>
            <a:r>
              <a:rPr lang="ko-KR" altLang="en-US" baseline="0" dirty="0" smtClean="0"/>
              <a:t> 뭐냐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  </a:t>
            </a:r>
            <a:r>
              <a:rPr lang="ko-KR" altLang="en-US" baseline="0" dirty="0" err="1" smtClean="0"/>
              <a:t>유레카는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Netflix</a:t>
            </a:r>
            <a:r>
              <a:rPr lang="ko-KR" altLang="en-US" dirty="0" smtClean="0"/>
              <a:t>에서 개발한 </a:t>
            </a:r>
            <a:r>
              <a:rPr lang="ko-KR" altLang="en-US" b="1" dirty="0" smtClean="0"/>
              <a:t>서비스 디스커버리다</a:t>
            </a:r>
            <a:r>
              <a:rPr lang="en-US" altLang="ko-KR" b="1" dirty="0" smtClean="0"/>
              <a:t>. 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aseline="0" dirty="0" smtClean="0"/>
              <a:t>주 역할은 서비스들을 등록하고 </a:t>
            </a:r>
            <a:r>
              <a:rPr lang="en-US" altLang="ko-KR" baseline="0" dirty="0" smtClean="0"/>
              <a:t>Spring Cloud Gateway</a:t>
            </a:r>
            <a:r>
              <a:rPr lang="ko-KR" altLang="en-US" baseline="0" dirty="0" smtClean="0"/>
              <a:t>가 클라이언트가 요청한 서비스들을 </a:t>
            </a:r>
            <a:r>
              <a:rPr lang="ko-KR" altLang="en-US" baseline="0" dirty="0" err="1" smtClean="0"/>
              <a:t>유레카를</a:t>
            </a:r>
            <a:r>
              <a:rPr lang="ko-KR" altLang="en-US" baseline="0" dirty="0" smtClean="0"/>
              <a:t> 통해 불러온다</a:t>
            </a:r>
            <a:r>
              <a:rPr lang="en-US" altLang="ko-KR" baseline="0" dirty="0" smtClean="0"/>
              <a:t>.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aseline="0" dirty="0" err="1" smtClean="0"/>
              <a:t>유레카는</a:t>
            </a:r>
            <a:r>
              <a:rPr lang="ko-KR" altLang="en-US" baseline="0" dirty="0" smtClean="0"/>
              <a:t> 내부에서 </a:t>
            </a:r>
            <a:r>
              <a:rPr lang="ko-KR" altLang="en-US" baseline="0" dirty="0" err="1" smtClean="0"/>
              <a:t>헬스체크와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로드밸런싱</a:t>
            </a:r>
            <a:r>
              <a:rPr lang="ko-KR" altLang="en-US" baseline="0" dirty="0" smtClean="0"/>
              <a:t> 등 서비스를 관리하는 유용한 기능을 제공한다</a:t>
            </a:r>
            <a:r>
              <a:rPr lang="en-US" altLang="ko-KR" baseline="0" dirty="0" smtClean="0"/>
              <a:t>. 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ko-KR" altLang="en-US" baseline="0" dirty="0" err="1" smtClean="0"/>
              <a:t>미들웨어가</a:t>
            </a:r>
            <a:r>
              <a:rPr lang="ko-KR" altLang="en-US" baseline="0" dirty="0" smtClean="0"/>
              <a:t> 뭐냐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서로 다른 앱의 중간 연결하는 </a:t>
            </a:r>
            <a:r>
              <a:rPr lang="ko-KR" altLang="en-US" baseline="0" dirty="0" smtClean="0"/>
              <a:t>소프트웨어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ko-KR" altLang="en-US" baseline="0" dirty="0" smtClean="0"/>
              <a:t>구체적인 배포 계획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로컬에서 </a:t>
            </a:r>
            <a:r>
              <a:rPr lang="en-US" altLang="ko-KR" baseline="0" dirty="0" smtClean="0"/>
              <a:t>EC2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Nginx, CI/CD </a:t>
            </a:r>
            <a:r>
              <a:rPr lang="ko-KR" altLang="en-US" baseline="0" dirty="0" smtClean="0"/>
              <a:t>없이 해당 </a:t>
            </a:r>
            <a:r>
              <a:rPr lang="ko-KR" altLang="en-US" baseline="0" dirty="0" err="1" smtClean="0"/>
              <a:t>아키텍쳐를</a:t>
            </a:r>
            <a:r>
              <a:rPr lang="ko-KR" altLang="en-US" baseline="0" dirty="0" smtClean="0"/>
              <a:t> 구현해봤고</a:t>
            </a:r>
            <a:r>
              <a:rPr lang="en-US" altLang="ko-KR" baseline="0" dirty="0" smtClean="0"/>
              <a:t>, EC2</a:t>
            </a:r>
            <a:r>
              <a:rPr lang="ko-KR" altLang="en-US" baseline="0" dirty="0" smtClean="0"/>
              <a:t>에 옮기는 과정에서 어떤 문제들이 생기고 어디에 배치해야 될 지는 구체적으로 계획된 바는 없습니다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BF6C-C0E6-4CAC-B909-D5310194567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884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D280-DE91-4386-847F-0F10AE7F00D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212-83BE-4223-BD89-76B7CF937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54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D280-DE91-4386-847F-0F10AE7F00D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212-83BE-4223-BD89-76B7CF937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47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D280-DE91-4386-847F-0F10AE7F00D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212-83BE-4223-BD89-76B7CF937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9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D280-DE91-4386-847F-0F10AE7F00D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212-83BE-4223-BD89-76B7CF937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17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D280-DE91-4386-847F-0F10AE7F00D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212-83BE-4223-BD89-76B7CF937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67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D280-DE91-4386-847F-0F10AE7F00D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212-83BE-4223-BD89-76B7CF937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32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D280-DE91-4386-847F-0F10AE7F00D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212-83BE-4223-BD89-76B7CF937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D280-DE91-4386-847F-0F10AE7F00D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212-83BE-4223-BD89-76B7CF937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72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D280-DE91-4386-847F-0F10AE7F00D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212-83BE-4223-BD89-76B7CF937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5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D280-DE91-4386-847F-0F10AE7F00D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212-83BE-4223-BD89-76B7CF937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81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D280-DE91-4386-847F-0F10AE7F00D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212-83BE-4223-BD89-76B7CF937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9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ED280-DE91-4386-847F-0F10AE7F00D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A7212-83BE-4223-BD89-76B7CF937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05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gif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3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12.jpe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8.gif"/><Relationship Id="rId5" Type="http://schemas.openxmlformats.org/officeDocument/2006/relationships/image" Target="../media/image3.jpeg"/><Relationship Id="rId15" Type="http://schemas.openxmlformats.org/officeDocument/2006/relationships/image" Target="../media/image15.png"/><Relationship Id="rId10" Type="http://schemas.openxmlformats.org/officeDocument/2006/relationships/image" Target="../media/image7.png"/><Relationship Id="rId19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6.jpe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그룹 98"/>
          <p:cNvGrpSpPr/>
          <p:nvPr/>
        </p:nvGrpSpPr>
        <p:grpSpPr>
          <a:xfrm>
            <a:off x="126429" y="325730"/>
            <a:ext cx="11904895" cy="6403320"/>
            <a:chOff x="126429" y="325730"/>
            <a:chExt cx="11904895" cy="6403320"/>
          </a:xfrm>
        </p:grpSpPr>
        <p:sp>
          <p:nvSpPr>
            <p:cNvPr id="39" name="직사각형 38"/>
            <p:cNvSpPr/>
            <p:nvPr/>
          </p:nvSpPr>
          <p:spPr>
            <a:xfrm>
              <a:off x="8207333" y="1423293"/>
              <a:ext cx="2850534" cy="28985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720850" y="840449"/>
              <a:ext cx="6147230" cy="46686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311002" y="1871872"/>
              <a:ext cx="5202646" cy="2545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703128" y="2163120"/>
              <a:ext cx="1903918" cy="173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0" name="Picture 6" descr="AWS] EC2 생성하기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4241" y="918259"/>
              <a:ext cx="2007557" cy="1282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Docker란 무엇입니까? | AW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18" y="1822293"/>
              <a:ext cx="1811972" cy="850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GitLab - YouTub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6627" y="2274168"/>
              <a:ext cx="744697" cy="744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Database]MariaDB 데이터 유형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75" t="28771" r="53275" b="21621"/>
            <a:stretch/>
          </p:blipFill>
          <p:spPr bwMode="auto">
            <a:xfrm>
              <a:off x="126429" y="2347245"/>
              <a:ext cx="974705" cy="797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34" descr="도커 허브 저장소(Docker Hub Registry)에 이미지 배포하기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8592" y="5754635"/>
              <a:ext cx="1222794" cy="974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MORE AGILE: 젠킨스(Jenkins)를 이용한 지속적 통합(CI:Continuous Integration) (2) - 젠킨스씨가  있는 개발풍경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2807" y="2649260"/>
              <a:ext cx="766442" cy="1094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6" descr="AWS] EC2 생성하기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5669" y="325730"/>
              <a:ext cx="2169751" cy="1386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nginx의 기본적인 설정들을 알아보자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5016" y="4309993"/>
              <a:ext cx="1802409" cy="1239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mongoDB에 대하여 | 개발자 Story | SKT Enterprise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52" t="13920" r="15449" b="13789"/>
            <a:stretch/>
          </p:blipFill>
          <p:spPr bwMode="auto">
            <a:xfrm>
              <a:off x="136476" y="3407653"/>
              <a:ext cx="1003580" cy="836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8" descr="Docker란 무엇입니까? | AW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7035" y="1507691"/>
              <a:ext cx="1986029" cy="932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7" name="직선 화살표 연결선 46"/>
            <p:cNvCxnSpPr/>
            <p:nvPr/>
          </p:nvCxnSpPr>
          <p:spPr>
            <a:xfrm>
              <a:off x="1176203" y="2774252"/>
              <a:ext cx="1332469" cy="45506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>
              <a:off x="1140056" y="3732716"/>
              <a:ext cx="1334100" cy="5338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2638041" y="2412139"/>
              <a:ext cx="1338381" cy="1748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Picture 10" descr="Spring Boot] Framework, Spring Boot란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2916" y="3411647"/>
              <a:ext cx="1243455" cy="652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0" descr="Spring Boot] Framework, Spring Boot란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308" y="2524907"/>
              <a:ext cx="1243455" cy="652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5" name="직선 화살표 연결선 74"/>
            <p:cNvCxnSpPr>
              <a:stCxn id="1046" idx="1"/>
            </p:cNvCxnSpPr>
            <p:nvPr/>
          </p:nvCxnSpPr>
          <p:spPr>
            <a:xfrm flipH="1">
              <a:off x="10105465" y="2646517"/>
              <a:ext cx="1181162" cy="43286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H="1">
              <a:off x="6529109" y="3750898"/>
              <a:ext cx="2709480" cy="218546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 flipV="1">
              <a:off x="5905340" y="4243969"/>
              <a:ext cx="623769" cy="14489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>
              <a:endCxn id="52" idx="2"/>
            </p:cNvCxnSpPr>
            <p:nvPr/>
          </p:nvCxnSpPr>
          <p:spPr>
            <a:xfrm flipH="1" flipV="1">
              <a:off x="3307232" y="4160205"/>
              <a:ext cx="1995578" cy="172557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직사각형 86"/>
            <p:cNvSpPr/>
            <p:nvPr/>
          </p:nvSpPr>
          <p:spPr>
            <a:xfrm>
              <a:off x="6076853" y="2442649"/>
              <a:ext cx="1338381" cy="1748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Picture 12" descr="파일:React-icon.svg - 위키백과, 우리 모두의 백과사전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0953" y="3453411"/>
              <a:ext cx="734712" cy="637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2" descr="파일:React-icon.svg - 위키백과, 우리 모두의 백과사전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7193" y="2532735"/>
              <a:ext cx="734712" cy="637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4" name="직선 화살표 연결선 93"/>
            <p:cNvCxnSpPr/>
            <p:nvPr/>
          </p:nvCxnSpPr>
          <p:spPr>
            <a:xfrm flipV="1">
              <a:off x="5410533" y="2883962"/>
              <a:ext cx="626892" cy="1731099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 flipH="1" flipV="1">
              <a:off x="4006474" y="2791798"/>
              <a:ext cx="820900" cy="1872818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436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그룹 112"/>
          <p:cNvGrpSpPr/>
          <p:nvPr/>
        </p:nvGrpSpPr>
        <p:grpSpPr>
          <a:xfrm>
            <a:off x="516384" y="348105"/>
            <a:ext cx="11675616" cy="6379628"/>
            <a:chOff x="417421" y="265726"/>
            <a:chExt cx="11675616" cy="6379628"/>
          </a:xfrm>
        </p:grpSpPr>
        <p:sp>
          <p:nvSpPr>
            <p:cNvPr id="99" name="직사각형 98"/>
            <p:cNvSpPr/>
            <p:nvPr/>
          </p:nvSpPr>
          <p:spPr>
            <a:xfrm>
              <a:off x="8151448" y="1897336"/>
              <a:ext cx="2617164" cy="26465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664964" y="754159"/>
              <a:ext cx="6016499" cy="48193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115035" y="1408096"/>
              <a:ext cx="5330794" cy="37667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411150" y="2747923"/>
              <a:ext cx="1843148" cy="1679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0" name="Picture 6" descr="AWS] EC2 생성하기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3470" y="1258895"/>
              <a:ext cx="2100496" cy="1341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Docker란 무엇입니까? | AW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837" y="2366013"/>
              <a:ext cx="1922637" cy="902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GitLab - YouTub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0613" y="2940420"/>
              <a:ext cx="812424" cy="812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aws s3의 createPresignedPost 사용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755" y="2858029"/>
              <a:ext cx="463283" cy="554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Database]MariaDB 데이터 유형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75" t="28771" r="53275" b="21621"/>
            <a:stretch/>
          </p:blipFill>
          <p:spPr bwMode="auto">
            <a:xfrm>
              <a:off x="427203" y="3595556"/>
              <a:ext cx="660384" cy="540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34" descr="도커 허브 저장소(Docker Hub Registry)에 이미지 배포하기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3109" y="5989127"/>
              <a:ext cx="823500" cy="656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MORE AGILE: 젠킨스(Jenkins)를 이용한 지속적 통합(CI:Continuous Integration) (2) - 젠킨스씨가  있는 개발풍경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8038" y="3291449"/>
              <a:ext cx="677527" cy="967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6" descr="AWS] EC2 생성하기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973" y="265726"/>
              <a:ext cx="1918816" cy="1225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nginx의 기본적인 설정들을 알아보자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6529" y="4255769"/>
              <a:ext cx="1296922" cy="891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mongoDB에 대하여 | 개발자 Story | SKT Enterprise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52" t="13920" r="15449" b="13789"/>
            <a:stretch/>
          </p:blipFill>
          <p:spPr bwMode="auto">
            <a:xfrm>
              <a:off x="417421" y="4363907"/>
              <a:ext cx="679948" cy="566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Eureka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6646" y="2725681"/>
              <a:ext cx="870213" cy="878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pring Cloud Gateway OAuth2 Security with Keycloak, JWT Tokens and securing  it with HTTPS (SSL) | by Tobin Tom | DevOps.dev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8145" y="3555753"/>
              <a:ext cx="745406" cy="702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8" descr="마이크로서비스에서 구성관리(configuration management)에 대한 나의 생각은? (ft. Git을 활용한 Spring  Cloud Config Server 구축) | 개발자 Story | SKT Enterprise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421" y="1791212"/>
              <a:ext cx="1105679" cy="1120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OSC Korea media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1352" y="1646870"/>
              <a:ext cx="1213035" cy="606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8" descr="Docker란 무엇입니까? | AW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1755" y="1075882"/>
              <a:ext cx="1749510" cy="821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6" name="그룹 95"/>
            <p:cNvGrpSpPr/>
            <p:nvPr/>
          </p:nvGrpSpPr>
          <p:grpSpPr>
            <a:xfrm>
              <a:off x="2430186" y="2278900"/>
              <a:ext cx="1298575" cy="2672476"/>
              <a:chOff x="2457550" y="2426448"/>
              <a:chExt cx="1298575" cy="2672476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2457550" y="2426448"/>
                <a:ext cx="1298575" cy="267247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4" name="Picture 10" descr="Spring Boot] Framework, Spring Boot란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615" y="3835832"/>
                <a:ext cx="894727" cy="469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10" descr="Spring Boot] Framework, Spring Boot란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7743" y="4499293"/>
                <a:ext cx="894727" cy="469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10" descr="Spring Boot] Framework, Spring Boot란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615" y="3135227"/>
                <a:ext cx="894727" cy="469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10" descr="Spring Boot] Framework, Spring Boot란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9087" y="2513561"/>
                <a:ext cx="894727" cy="469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69" name="직선 화살표 연결선 68"/>
            <p:cNvCxnSpPr/>
            <p:nvPr/>
          </p:nvCxnSpPr>
          <p:spPr>
            <a:xfrm flipV="1">
              <a:off x="1009356" y="4535986"/>
              <a:ext cx="1547527" cy="11110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endCxn id="34" idx="1"/>
            </p:cNvCxnSpPr>
            <p:nvPr/>
          </p:nvCxnSpPr>
          <p:spPr>
            <a:xfrm>
              <a:off x="1090662" y="3685214"/>
              <a:ext cx="1507589" cy="237936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/>
            <p:nvPr/>
          </p:nvCxnSpPr>
          <p:spPr>
            <a:xfrm>
              <a:off x="1091198" y="3161667"/>
              <a:ext cx="1465685" cy="79069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>
              <a:off x="1326966" y="2354847"/>
              <a:ext cx="1032368" cy="3642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 flipV="1">
              <a:off x="3799613" y="2136110"/>
              <a:ext cx="496743" cy="876825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>
              <a:off x="4948730" y="5006297"/>
              <a:ext cx="1297295" cy="943360"/>
            </a:xfrm>
            <a:prstGeom prst="straightConnector1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>
              <a:off x="3767122" y="3457411"/>
              <a:ext cx="535941" cy="295433"/>
            </a:xfrm>
            <a:prstGeom prst="straightConnector1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/>
            <p:nvPr/>
          </p:nvCxnSpPr>
          <p:spPr>
            <a:xfrm flipV="1">
              <a:off x="9900557" y="3359972"/>
              <a:ext cx="1380056" cy="392872"/>
            </a:xfrm>
            <a:prstGeom prst="straightConnector1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/>
            <p:nvPr/>
          </p:nvCxnSpPr>
          <p:spPr>
            <a:xfrm flipV="1">
              <a:off x="6590636" y="4210381"/>
              <a:ext cx="2199137" cy="1778747"/>
            </a:xfrm>
            <a:prstGeom prst="straightConnector1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/>
            <p:nvPr/>
          </p:nvCxnSpPr>
          <p:spPr>
            <a:xfrm flipH="1">
              <a:off x="5050537" y="4210381"/>
              <a:ext cx="492998" cy="376230"/>
            </a:xfrm>
            <a:prstGeom prst="straightConnector1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직사각형 106"/>
            <p:cNvSpPr/>
            <p:nvPr/>
          </p:nvSpPr>
          <p:spPr>
            <a:xfrm>
              <a:off x="5639270" y="2905492"/>
              <a:ext cx="1585537" cy="21111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5611586" y="3858656"/>
              <a:ext cx="1521195" cy="1110369"/>
              <a:chOff x="5779834" y="3460478"/>
              <a:chExt cx="1521195" cy="1110369"/>
            </a:xfrm>
          </p:grpSpPr>
          <p:pic>
            <p:nvPicPr>
              <p:cNvPr id="26" name="Picture 12" descr="파일:React-icon.svg - 위키백과, 우리 모두의 백과사전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2367" y="3818285"/>
                <a:ext cx="528662" cy="4584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8" name="Picture 14" descr="Kirby Vite | Kirby CMS Plugins"/>
              <p:cNvPicPr>
                <a:picLocks noChangeAspect="1" noChangeArrowheads="1"/>
              </p:cNvPicPr>
              <p:nvPr/>
            </p:nvPicPr>
            <p:blipFill rotWithShape="1"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501" r="30407"/>
              <a:stretch/>
            </p:blipFill>
            <p:spPr bwMode="auto">
              <a:xfrm>
                <a:off x="5779834" y="3460478"/>
                <a:ext cx="845937" cy="1110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7" name="그룹 26"/>
            <p:cNvGrpSpPr/>
            <p:nvPr/>
          </p:nvGrpSpPr>
          <p:grpSpPr>
            <a:xfrm>
              <a:off x="5622471" y="3004724"/>
              <a:ext cx="1496827" cy="1110369"/>
              <a:chOff x="5774030" y="2747580"/>
              <a:chExt cx="1496827" cy="1110369"/>
            </a:xfrm>
          </p:grpSpPr>
          <p:pic>
            <p:nvPicPr>
              <p:cNvPr id="32" name="Picture 12" descr="파일:React-icon.svg - 위키백과, 우리 모두의 백과사전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42195" y="3042558"/>
                <a:ext cx="528662" cy="4584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14" descr="Kirby Vite | Kirby CMS Plugins"/>
              <p:cNvPicPr>
                <a:picLocks noChangeAspect="1" noChangeArrowheads="1"/>
              </p:cNvPicPr>
              <p:nvPr/>
            </p:nvPicPr>
            <p:blipFill rotWithShape="1"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505" r="32755"/>
              <a:stretch/>
            </p:blipFill>
            <p:spPr bwMode="auto">
              <a:xfrm>
                <a:off x="5774030" y="2747580"/>
                <a:ext cx="793684" cy="1110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9" name="직선 화살표 연결선 108"/>
            <p:cNvCxnSpPr/>
            <p:nvPr/>
          </p:nvCxnSpPr>
          <p:spPr>
            <a:xfrm flipV="1">
              <a:off x="5033738" y="3479599"/>
              <a:ext cx="547365" cy="273246"/>
            </a:xfrm>
            <a:prstGeom prst="straightConnector1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852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669</Words>
  <Application>Microsoft Office PowerPoint</Application>
  <PresentationFormat>와이드스크린</PresentationFormat>
  <Paragraphs>80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58</cp:revision>
  <dcterms:created xsi:type="dcterms:W3CDTF">2024-07-22T02:31:01Z</dcterms:created>
  <dcterms:modified xsi:type="dcterms:W3CDTF">2024-07-25T07:24:05Z</dcterms:modified>
</cp:coreProperties>
</file>