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Shape 59"/>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Shape 28"/>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Shape 4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Stockalytics</a:t>
            </a:r>
            <a:endParaRPr/>
          </a:p>
        </p:txBody>
      </p:sp>
      <p:sp>
        <p:nvSpPr>
          <p:cNvPr id="68" name="Shape 68"/>
          <p:cNvSpPr txBox="1"/>
          <p:nvPr>
            <p:ph idx="1" type="subTitle"/>
          </p:nvPr>
        </p:nvSpPr>
        <p:spPr>
          <a:xfrm>
            <a:off x="390525" y="2789125"/>
            <a:ext cx="3253200" cy="210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Derek Brown, Alyssa Drohan, Daniel Gaisberger, Horatio Hodge, Jarrett Horton, Isaiah Johnson, Russell Quao, Isaac Silvious</a:t>
            </a:r>
            <a:endParaRPr/>
          </a:p>
        </p:txBody>
      </p:sp>
      <p:pic>
        <p:nvPicPr>
          <p:cNvPr id="69" name="Shape 69"/>
          <p:cNvPicPr preferRelativeResize="0"/>
          <p:nvPr/>
        </p:nvPicPr>
        <p:blipFill>
          <a:blip r:embed="rId3">
            <a:alphaModFix/>
          </a:blip>
          <a:stretch>
            <a:fillRect/>
          </a:stretch>
        </p:blipFill>
        <p:spPr>
          <a:xfrm rot="-896198">
            <a:off x="3816319" y="2376222"/>
            <a:ext cx="4962857" cy="1989956"/>
          </a:xfrm>
          <a:prstGeom prst="rect">
            <a:avLst/>
          </a:prstGeom>
          <a:noFill/>
          <a:ln>
            <a:noFill/>
          </a:ln>
          <a:effectLst>
            <a:outerShdw blurRad="700088" rotWithShape="0" algn="bl" dir="5400000" dist="19050">
              <a:srgbClr val="000000">
                <a:alpha val="5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Percentage Change Bar Chart</a:t>
            </a:r>
            <a:endParaRPr/>
          </a:p>
        </p:txBody>
      </p:sp>
      <p:sp>
        <p:nvSpPr>
          <p:cNvPr id="128" name="Shape 128"/>
          <p:cNvSpPr txBox="1"/>
          <p:nvPr>
            <p:ph idx="1" type="body"/>
          </p:nvPr>
        </p:nvSpPr>
        <p:spPr>
          <a:xfrm>
            <a:off x="471900" y="1919075"/>
            <a:ext cx="3790800" cy="27102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Like the Portfolio Equity Graph, the Percentage Change Bar Chart shows the total purchased cost, total current equity, net profit/ loss, and after tax in a intuitive bar graph.</a:t>
            </a:r>
            <a:endParaRPr/>
          </a:p>
        </p:txBody>
      </p:sp>
      <p:pic>
        <p:nvPicPr>
          <p:cNvPr id="129" name="Shape 129"/>
          <p:cNvPicPr preferRelativeResize="0"/>
          <p:nvPr/>
        </p:nvPicPr>
        <p:blipFill>
          <a:blip r:embed="rId3">
            <a:alphaModFix/>
          </a:blip>
          <a:stretch>
            <a:fillRect/>
          </a:stretch>
        </p:blipFill>
        <p:spPr>
          <a:xfrm>
            <a:off x="4180950" y="1858300"/>
            <a:ext cx="4686925" cy="2831750"/>
          </a:xfrm>
          <a:prstGeom prst="rect">
            <a:avLst/>
          </a:prstGeom>
          <a:noFill/>
          <a:ln>
            <a:noFill/>
          </a:ln>
          <a:effectLst>
            <a:outerShdw blurRad="214313" rotWithShape="0" algn="bl" dir="5400000" dist="1905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Stock Portfolio Diversity</a:t>
            </a:r>
            <a:endParaRPr/>
          </a:p>
        </p:txBody>
      </p:sp>
      <p:sp>
        <p:nvSpPr>
          <p:cNvPr id="135" name="Shape 135"/>
          <p:cNvSpPr txBox="1"/>
          <p:nvPr>
            <p:ph idx="1" type="body"/>
          </p:nvPr>
        </p:nvSpPr>
        <p:spPr>
          <a:xfrm>
            <a:off x="471900" y="1919075"/>
            <a:ext cx="3790800" cy="27102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This section of the dashboard shows the number of different stocks that are in their portfolio. The graph features an on hover function that displays that specific stock and the quantity the user has in relation to the whole portfolio.</a:t>
            </a:r>
            <a:endParaRPr/>
          </a:p>
        </p:txBody>
      </p:sp>
      <p:pic>
        <p:nvPicPr>
          <p:cNvPr id="136" name="Shape 136"/>
          <p:cNvPicPr preferRelativeResize="0"/>
          <p:nvPr/>
        </p:nvPicPr>
        <p:blipFill>
          <a:blip r:embed="rId3">
            <a:alphaModFix/>
          </a:blip>
          <a:stretch>
            <a:fillRect/>
          </a:stretch>
        </p:blipFill>
        <p:spPr>
          <a:xfrm>
            <a:off x="5067425" y="241375"/>
            <a:ext cx="3919100" cy="4783475"/>
          </a:xfrm>
          <a:prstGeom prst="rect">
            <a:avLst/>
          </a:prstGeom>
          <a:noFill/>
          <a:ln>
            <a:noFill/>
          </a:ln>
          <a:effectLst>
            <a:outerShdw blurRad="214313" rotWithShape="0" algn="bl" dir="5400000" dist="19050">
              <a:srgbClr val="000000">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My Watchlist</a:t>
            </a:r>
            <a:endParaRPr/>
          </a:p>
        </p:txBody>
      </p:sp>
      <p:sp>
        <p:nvSpPr>
          <p:cNvPr id="142" name="Shape 14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This table displays all the stocks that are on the users watchlist. The watchlist gives the user a quick overview and reference to stocks that the user potentially wants to purchase.  </a:t>
            </a:r>
            <a:endParaRPr/>
          </a:p>
        </p:txBody>
      </p:sp>
      <p:pic>
        <p:nvPicPr>
          <p:cNvPr id="143" name="Shape 143"/>
          <p:cNvPicPr preferRelativeResize="0"/>
          <p:nvPr/>
        </p:nvPicPr>
        <p:blipFill>
          <a:blip r:embed="rId3">
            <a:alphaModFix/>
          </a:blip>
          <a:stretch>
            <a:fillRect/>
          </a:stretch>
        </p:blipFill>
        <p:spPr>
          <a:xfrm>
            <a:off x="415850" y="3122074"/>
            <a:ext cx="8334201" cy="1507199"/>
          </a:xfrm>
          <a:prstGeom prst="rect">
            <a:avLst/>
          </a:prstGeom>
          <a:noFill/>
          <a:ln>
            <a:noFill/>
          </a:ln>
          <a:effectLst>
            <a:outerShdw blurRad="214313" rotWithShape="0" algn="bl" dir="5400000" dist="19050">
              <a:srgbClr val="000000">
                <a:alpha val="5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Company information</a:t>
            </a:r>
            <a:endParaRPr/>
          </a:p>
        </p:txBody>
      </p:sp>
      <p:sp>
        <p:nvSpPr>
          <p:cNvPr id="149" name="Shape 149"/>
          <p:cNvSpPr txBox="1"/>
          <p:nvPr>
            <p:ph idx="1" type="body"/>
          </p:nvPr>
        </p:nvSpPr>
        <p:spPr>
          <a:xfrm>
            <a:off x="471900" y="1919075"/>
            <a:ext cx="3026100" cy="27102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Our application displays information about the respective company such as their name, a brief summary, current stock price and price history, news articles, and related company prices.</a:t>
            </a:r>
            <a:endParaRPr/>
          </a:p>
        </p:txBody>
      </p:sp>
      <p:pic>
        <p:nvPicPr>
          <p:cNvPr id="150" name="Shape 150"/>
          <p:cNvPicPr preferRelativeResize="0"/>
          <p:nvPr/>
        </p:nvPicPr>
        <p:blipFill>
          <a:blip r:embed="rId3">
            <a:alphaModFix/>
          </a:blip>
          <a:stretch>
            <a:fillRect/>
          </a:stretch>
        </p:blipFill>
        <p:spPr>
          <a:xfrm>
            <a:off x="3650400" y="1919087"/>
            <a:ext cx="5195997" cy="2831036"/>
          </a:xfrm>
          <a:prstGeom prst="rect">
            <a:avLst/>
          </a:prstGeom>
          <a:noFill/>
          <a:ln>
            <a:noFill/>
          </a:ln>
          <a:effectLst>
            <a:outerShdw blurRad="214313" rotWithShape="0" algn="bl" dir="5400000" dist="19050">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460950" y="772450"/>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Stats</a:t>
            </a:r>
            <a:endParaRPr/>
          </a:p>
        </p:txBody>
      </p:sp>
      <p:sp>
        <p:nvSpPr>
          <p:cNvPr id="156" name="Shape 156"/>
          <p:cNvSpPr txBox="1"/>
          <p:nvPr>
            <p:ph idx="1" type="body"/>
          </p:nvPr>
        </p:nvSpPr>
        <p:spPr>
          <a:xfrm>
            <a:off x="471900" y="1919075"/>
            <a:ext cx="3790800" cy="27102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The Stats section contains information on the companies highs and lows, dividend rates, their latest Earning Per Share, debt, and gross profit.</a:t>
            </a:r>
            <a:br>
              <a:rPr lang="en"/>
            </a:br>
            <a:endParaRPr/>
          </a:p>
        </p:txBody>
      </p:sp>
      <p:pic>
        <p:nvPicPr>
          <p:cNvPr id="157" name="Shape 157"/>
          <p:cNvPicPr preferRelativeResize="0"/>
          <p:nvPr/>
        </p:nvPicPr>
        <p:blipFill>
          <a:blip r:embed="rId3">
            <a:alphaModFix/>
          </a:blip>
          <a:stretch>
            <a:fillRect/>
          </a:stretch>
        </p:blipFill>
        <p:spPr>
          <a:xfrm>
            <a:off x="4262700" y="2161350"/>
            <a:ext cx="4576500" cy="2467928"/>
          </a:xfrm>
          <a:prstGeom prst="rect">
            <a:avLst/>
          </a:prstGeom>
          <a:noFill/>
          <a:ln>
            <a:noFill/>
          </a:ln>
          <a:effectLst>
            <a:outerShdw blurRad="214313" rotWithShape="0" algn="bl" dir="5400000" dist="19050">
              <a:srgbClr val="000000">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460950" y="772450"/>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News</a:t>
            </a:r>
            <a:endParaRPr/>
          </a:p>
        </p:txBody>
      </p:sp>
      <p:sp>
        <p:nvSpPr>
          <p:cNvPr id="163" name="Shape 163"/>
          <p:cNvSpPr txBox="1"/>
          <p:nvPr>
            <p:ph idx="1" type="body"/>
          </p:nvPr>
        </p:nvSpPr>
        <p:spPr>
          <a:xfrm>
            <a:off x="471900" y="1919075"/>
            <a:ext cx="3790800" cy="27102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This section displays recent news regarding that respective company on New York Stock Exchange.</a:t>
            </a:r>
            <a:br>
              <a:rPr lang="en"/>
            </a:br>
            <a:endParaRPr/>
          </a:p>
        </p:txBody>
      </p:sp>
      <p:pic>
        <p:nvPicPr>
          <p:cNvPr id="164" name="Shape 164"/>
          <p:cNvPicPr preferRelativeResize="0"/>
          <p:nvPr/>
        </p:nvPicPr>
        <p:blipFill>
          <a:blip r:embed="rId3">
            <a:alphaModFix/>
          </a:blip>
          <a:stretch>
            <a:fillRect/>
          </a:stretch>
        </p:blipFill>
        <p:spPr>
          <a:xfrm>
            <a:off x="4763775" y="160825"/>
            <a:ext cx="3790800" cy="4821852"/>
          </a:xfrm>
          <a:prstGeom prst="rect">
            <a:avLst/>
          </a:prstGeom>
          <a:noFill/>
          <a:ln>
            <a:noFill/>
          </a:ln>
          <a:effectLst>
            <a:outerShdw blurRad="214313" rotWithShape="0" algn="bl" dir="5400000" dist="19050">
              <a:srgbClr val="000000">
                <a:alpha val="5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460950" y="772450"/>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Peers</a:t>
            </a:r>
            <a:endParaRPr/>
          </a:p>
        </p:txBody>
      </p:sp>
      <p:sp>
        <p:nvSpPr>
          <p:cNvPr id="170" name="Shape 170"/>
          <p:cNvSpPr txBox="1"/>
          <p:nvPr>
            <p:ph idx="1" type="body"/>
          </p:nvPr>
        </p:nvSpPr>
        <p:spPr>
          <a:xfrm>
            <a:off x="471900" y="1919075"/>
            <a:ext cx="4015800" cy="27102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Peers are group of individuals or entities that share similar characteristics and interests.</a:t>
            </a:r>
            <a:endParaRPr/>
          </a:p>
        </p:txBody>
      </p:sp>
      <p:pic>
        <p:nvPicPr>
          <p:cNvPr id="171" name="Shape 171"/>
          <p:cNvPicPr preferRelativeResize="0"/>
          <p:nvPr/>
        </p:nvPicPr>
        <p:blipFill>
          <a:blip r:embed="rId3">
            <a:alphaModFix/>
          </a:blip>
          <a:stretch>
            <a:fillRect/>
          </a:stretch>
        </p:blipFill>
        <p:spPr>
          <a:xfrm>
            <a:off x="4966200" y="235049"/>
            <a:ext cx="3514199" cy="4673400"/>
          </a:xfrm>
          <a:prstGeom prst="rect">
            <a:avLst/>
          </a:prstGeom>
          <a:noFill/>
          <a:ln>
            <a:noFill/>
          </a:ln>
          <a:effectLst>
            <a:outerShdw blurRad="214313" rotWithShape="0" algn="bl" dir="5400000" dist="19050">
              <a:srgbClr val="000000">
                <a:alpha val="5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Resetting Account Credentials</a:t>
            </a:r>
            <a:endParaRPr/>
          </a:p>
        </p:txBody>
      </p:sp>
      <p:sp>
        <p:nvSpPr>
          <p:cNvPr id="177" name="Shape 17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In our Settings Page, the user has the option of resetting their </a:t>
            </a:r>
            <a:r>
              <a:rPr lang="en"/>
              <a:t>login </a:t>
            </a:r>
            <a:r>
              <a:rPr lang="en"/>
              <a:t>credentials.</a:t>
            </a:r>
            <a:endParaRPr/>
          </a:p>
        </p:txBody>
      </p:sp>
      <p:pic>
        <p:nvPicPr>
          <p:cNvPr id="178" name="Shape 178"/>
          <p:cNvPicPr preferRelativeResize="0"/>
          <p:nvPr/>
        </p:nvPicPr>
        <p:blipFill>
          <a:blip r:embed="rId3">
            <a:alphaModFix/>
          </a:blip>
          <a:stretch>
            <a:fillRect/>
          </a:stretch>
        </p:blipFill>
        <p:spPr>
          <a:xfrm>
            <a:off x="2445487" y="2434300"/>
            <a:ext cx="4274923" cy="2412825"/>
          </a:xfrm>
          <a:prstGeom prst="rect">
            <a:avLst/>
          </a:prstGeom>
          <a:noFill/>
          <a:ln>
            <a:noFill/>
          </a:ln>
          <a:effectLst>
            <a:outerShdw blurRad="214313" rotWithShape="0" algn="bl" dir="5400000" dist="19050">
              <a:srgbClr val="000000">
                <a:alpha val="5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User Info</a:t>
            </a:r>
            <a:endParaRPr/>
          </a:p>
        </p:txBody>
      </p:sp>
      <p:sp>
        <p:nvSpPr>
          <p:cNvPr id="184" name="Shape 184"/>
          <p:cNvSpPr txBox="1"/>
          <p:nvPr>
            <p:ph idx="1" type="body"/>
          </p:nvPr>
        </p:nvSpPr>
        <p:spPr>
          <a:xfrm>
            <a:off x="471900" y="1874100"/>
            <a:ext cx="8222100" cy="27102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In addition, the user can also edit their first name, last name and phone number in the boxes provided. </a:t>
            </a:r>
            <a:br>
              <a:rPr lang="en"/>
            </a:br>
            <a:endParaRPr/>
          </a:p>
        </p:txBody>
      </p:sp>
      <p:pic>
        <p:nvPicPr>
          <p:cNvPr id="185" name="Shape 185"/>
          <p:cNvPicPr preferRelativeResize="0"/>
          <p:nvPr/>
        </p:nvPicPr>
        <p:blipFill>
          <a:blip r:embed="rId3">
            <a:alphaModFix/>
          </a:blip>
          <a:stretch>
            <a:fillRect/>
          </a:stretch>
        </p:blipFill>
        <p:spPr>
          <a:xfrm>
            <a:off x="3608830" y="2304446"/>
            <a:ext cx="5085169" cy="2710200"/>
          </a:xfrm>
          <a:prstGeom prst="rect">
            <a:avLst/>
          </a:prstGeom>
          <a:noFill/>
          <a:ln>
            <a:noFill/>
          </a:ln>
          <a:effectLst>
            <a:outerShdw blurRad="214313" rotWithShape="0" algn="bl" dir="5400000" dist="19050">
              <a:srgbClr val="000000">
                <a:alpha val="5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Demo</a:t>
            </a:r>
            <a:endParaRPr/>
          </a:p>
        </p:txBody>
      </p:sp>
      <p:sp>
        <p:nvSpPr>
          <p:cNvPr id="191" name="Shape 191"/>
          <p:cNvSpPr txBox="1"/>
          <p:nvPr>
            <p:ph idx="1" type="body"/>
          </p:nvPr>
        </p:nvSpPr>
        <p:spPr>
          <a:xfrm>
            <a:off x="460950" y="3025950"/>
            <a:ext cx="8222100" cy="615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b="1" i="1" lang="en" sz="2800"/>
              <a:t>http://www.stockapp.jarretthorton.com</a:t>
            </a:r>
            <a:endParaRPr b="1" i="1" sz="2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Objective</a:t>
            </a:r>
            <a:endParaRPr/>
          </a:p>
        </p:txBody>
      </p:sp>
      <p:sp>
        <p:nvSpPr>
          <p:cNvPr id="75" name="Shape 7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We were tasked with creating an user friendly application. Our objective was to create a comprehensive stock application. Our goal as a team was to make an application that uses data visualization tools to help users manage their stocks.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Summary</a:t>
            </a:r>
            <a:endParaRPr/>
          </a:p>
        </p:txBody>
      </p:sp>
      <p:sp>
        <p:nvSpPr>
          <p:cNvPr id="81" name="Shape 8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Stockalytics</a:t>
            </a:r>
            <a:r>
              <a:rPr lang="en"/>
              <a:t> is a web-app that lets users track, manage, and add stocks to their portfolio in an easy to use manner.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2525" y="1805600"/>
            <a:ext cx="3284100" cy="953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Overview of </a:t>
            </a:r>
            <a:r>
              <a:rPr lang="en"/>
              <a:t>Use Case</a:t>
            </a:r>
            <a:endParaRPr/>
          </a:p>
        </p:txBody>
      </p:sp>
      <p:pic>
        <p:nvPicPr>
          <p:cNvPr id="87" name="Shape 87"/>
          <p:cNvPicPr preferRelativeResize="0"/>
          <p:nvPr/>
        </p:nvPicPr>
        <p:blipFill>
          <a:blip r:embed="rId3">
            <a:alphaModFix/>
          </a:blip>
          <a:stretch>
            <a:fillRect/>
          </a:stretch>
        </p:blipFill>
        <p:spPr>
          <a:xfrm>
            <a:off x="4018825" y="152400"/>
            <a:ext cx="4310904" cy="4838700"/>
          </a:xfrm>
          <a:prstGeom prst="rect">
            <a:avLst/>
          </a:prstGeom>
          <a:noFill/>
          <a:ln cap="rnd" cmpd="sng" w="9525">
            <a:solidFill>
              <a:schemeClr val="dk2"/>
            </a:solidFill>
            <a:prstDash val="solid"/>
            <a:round/>
            <a:headEnd len="sm" w="sm" type="none"/>
            <a:tailEnd len="sm" w="sm" type="none"/>
          </a:ln>
          <a:effectLst>
            <a:outerShdw blurRad="214313" rotWithShape="0" algn="bl" dir="5400000" dist="1905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Use Case: Start</a:t>
            </a:r>
            <a:endParaRPr/>
          </a:p>
        </p:txBody>
      </p:sp>
      <p:sp>
        <p:nvSpPr>
          <p:cNvPr id="93" name="Shape 93"/>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94" name="Shape 94"/>
          <p:cNvPicPr preferRelativeResize="0"/>
          <p:nvPr/>
        </p:nvPicPr>
        <p:blipFill>
          <a:blip r:embed="rId3">
            <a:alphaModFix/>
          </a:blip>
          <a:stretch>
            <a:fillRect/>
          </a:stretch>
        </p:blipFill>
        <p:spPr>
          <a:xfrm>
            <a:off x="2556550" y="1128600"/>
            <a:ext cx="6402236" cy="3651976"/>
          </a:xfrm>
          <a:prstGeom prst="rect">
            <a:avLst/>
          </a:prstGeom>
          <a:noFill/>
          <a:ln cap="rnd" cmpd="sng" w="9525">
            <a:solidFill>
              <a:schemeClr val="dk2"/>
            </a:solidFill>
            <a:prstDash val="solid"/>
            <a:round/>
            <a:headEnd len="sm" w="sm" type="none"/>
            <a:tailEnd len="sm" w="sm" type="none"/>
          </a:ln>
          <a:effectLst>
            <a:outerShdw blurRad="214313" rotWithShape="0" algn="bl" dir="5400000" dist="9525">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pic>
        <p:nvPicPr>
          <p:cNvPr id="100" name="Shape 100"/>
          <p:cNvPicPr preferRelativeResize="0"/>
          <p:nvPr/>
        </p:nvPicPr>
        <p:blipFill>
          <a:blip r:embed="rId3">
            <a:alphaModFix/>
          </a:blip>
          <a:stretch>
            <a:fillRect/>
          </a:stretch>
        </p:blipFill>
        <p:spPr>
          <a:xfrm>
            <a:off x="1274450" y="1311200"/>
            <a:ext cx="7638850" cy="3086475"/>
          </a:xfrm>
          <a:prstGeom prst="rect">
            <a:avLst/>
          </a:prstGeom>
          <a:noFill/>
          <a:ln cap="rnd" cmpd="sng" w="9525">
            <a:solidFill>
              <a:schemeClr val="dk2"/>
            </a:solidFill>
            <a:prstDash val="solid"/>
            <a:round/>
            <a:headEnd len="sm" w="sm" type="none"/>
            <a:tailEnd len="sm" w="sm" type="none"/>
          </a:ln>
          <a:effectLst>
            <a:outerShdw blurRad="214313" rotWithShape="0" algn="bl" dir="5400000" dist="19050">
              <a:srgbClr val="000000">
                <a:alpha val="50000"/>
              </a:srgbClr>
            </a:outerShdw>
          </a:effectLst>
        </p:spPr>
      </p:pic>
      <p:sp>
        <p:nvSpPr>
          <p:cNvPr id="101" name="Shape 101"/>
          <p:cNvSpPr txBox="1"/>
          <p:nvPr>
            <p:ph type="title"/>
          </p:nvPr>
        </p:nvSpPr>
        <p:spPr>
          <a:xfrm>
            <a:off x="226075" y="357800"/>
            <a:ext cx="3243000" cy="953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Use Case: Dashboard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pic>
        <p:nvPicPr>
          <p:cNvPr id="107" name="Shape 107"/>
          <p:cNvPicPr preferRelativeResize="0"/>
          <p:nvPr/>
        </p:nvPicPr>
        <p:blipFill>
          <a:blip r:embed="rId3">
            <a:alphaModFix/>
          </a:blip>
          <a:stretch>
            <a:fillRect/>
          </a:stretch>
        </p:blipFill>
        <p:spPr>
          <a:xfrm>
            <a:off x="3470425" y="1072363"/>
            <a:ext cx="5554926" cy="3950386"/>
          </a:xfrm>
          <a:prstGeom prst="rect">
            <a:avLst/>
          </a:prstGeom>
          <a:noFill/>
          <a:ln cap="rnd" cmpd="sng" w="9525">
            <a:solidFill>
              <a:schemeClr val="dk2"/>
            </a:solidFill>
            <a:prstDash val="solid"/>
            <a:round/>
            <a:headEnd len="sm" w="sm" type="none"/>
            <a:tailEnd len="sm" w="sm" type="none"/>
          </a:ln>
          <a:effectLst>
            <a:outerShdw blurRad="214313" rotWithShape="0" algn="bl" dir="5400000" dist="19050">
              <a:srgbClr val="000000">
                <a:alpha val="50000"/>
              </a:srgbClr>
            </a:outerShdw>
          </a:effectLst>
        </p:spPr>
      </p:pic>
      <p:sp>
        <p:nvSpPr>
          <p:cNvPr id="108" name="Shape 108"/>
          <p:cNvSpPr txBox="1"/>
          <p:nvPr>
            <p:ph type="title"/>
          </p:nvPr>
        </p:nvSpPr>
        <p:spPr>
          <a:xfrm>
            <a:off x="226075" y="720298"/>
            <a:ext cx="3058200" cy="953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Use Case: Individual Stock Page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My Portfolio</a:t>
            </a:r>
            <a:endParaRPr/>
          </a:p>
        </p:txBody>
      </p:sp>
      <p:sp>
        <p:nvSpPr>
          <p:cNvPr id="114" name="Shape 1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The portfolio table is a table which lists all the users current stocks in their portfolio. In addition, information such as the date the stock was purchased, the current stock price, quantity, and more are available on the table for the benefit of the user.</a:t>
            </a:r>
            <a:endParaRPr/>
          </a:p>
        </p:txBody>
      </p:sp>
      <p:pic>
        <p:nvPicPr>
          <p:cNvPr id="115" name="Shape 115"/>
          <p:cNvPicPr preferRelativeResize="0"/>
          <p:nvPr/>
        </p:nvPicPr>
        <p:blipFill>
          <a:blip r:embed="rId3">
            <a:alphaModFix/>
          </a:blip>
          <a:stretch>
            <a:fillRect/>
          </a:stretch>
        </p:blipFill>
        <p:spPr>
          <a:xfrm>
            <a:off x="857750" y="3277425"/>
            <a:ext cx="7428497" cy="1756750"/>
          </a:xfrm>
          <a:prstGeom prst="rect">
            <a:avLst/>
          </a:prstGeom>
          <a:noFill/>
          <a:ln>
            <a:noFill/>
          </a:ln>
          <a:effectLst>
            <a:outerShdw blurRad="214313" rotWithShape="0" algn="bl" dir="5400000" dist="1905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Current Portfolio Equity Graph</a:t>
            </a:r>
            <a:endParaRPr/>
          </a:p>
        </p:txBody>
      </p:sp>
      <p:sp>
        <p:nvSpPr>
          <p:cNvPr id="121" name="Shape 1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This interactive graph shows the current equity for the stocks the user purchases within the last seven days.</a:t>
            </a:r>
            <a:endParaRPr/>
          </a:p>
        </p:txBody>
      </p:sp>
      <p:pic>
        <p:nvPicPr>
          <p:cNvPr id="122" name="Shape 122"/>
          <p:cNvPicPr preferRelativeResize="0"/>
          <p:nvPr/>
        </p:nvPicPr>
        <p:blipFill>
          <a:blip r:embed="rId3">
            <a:alphaModFix/>
          </a:blip>
          <a:stretch>
            <a:fillRect/>
          </a:stretch>
        </p:blipFill>
        <p:spPr>
          <a:xfrm>
            <a:off x="3348825" y="2630875"/>
            <a:ext cx="5345176" cy="2331501"/>
          </a:xfrm>
          <a:prstGeom prst="rect">
            <a:avLst/>
          </a:prstGeom>
          <a:noFill/>
          <a:ln>
            <a:noFill/>
          </a:ln>
          <a:effectLst>
            <a:outerShdw blurRad="214313" rotWithShape="0" algn="bl" dir="5400000" dist="1905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