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321" r:id="rId16"/>
    <p:sldId id="322" r:id="rId17"/>
    <p:sldId id="271" r:id="rId18"/>
    <p:sldId id="272" r:id="rId19"/>
    <p:sldId id="273" r:id="rId20"/>
    <p:sldId id="32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324" r:id="rId29"/>
    <p:sldId id="281" r:id="rId30"/>
    <p:sldId id="282" r:id="rId31"/>
    <p:sldId id="283" r:id="rId32"/>
    <p:sldId id="284" r:id="rId33"/>
    <p:sldId id="285" r:id="rId34"/>
    <p:sldId id="32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258" r:id="rId7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47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E2433-649F-42E5-AECB-94990831C40A}" type="datetimeFigureOut">
              <a:rPr lang="zh-TW" altLang="en-US" smtClean="0"/>
              <a:pPr/>
              <a:t>2017/12/14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7FE99C-3BAC-4305-ABBB-3890AB1B451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8196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FE99C-3BAC-4305-ABBB-3890AB1B4510}" type="slidenum">
              <a:rPr lang="zh-TW" altLang="en-US" smtClean="0"/>
              <a:pPr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1069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9C816-D38B-498E-804E-00D02760FC7A}" type="datetime1">
              <a:rPr lang="zh-TW" altLang="en-US" smtClean="0"/>
              <a:pPr/>
              <a:t>2017/12/14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橢圓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69E457D-EE12-4164-8E32-9DDD40A9589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116A9-7278-4674-BCA0-66C5F066EB15}" type="datetime1">
              <a:rPr lang="zh-TW" altLang="en-US" smtClean="0"/>
              <a:pPr/>
              <a:t>2017/12/14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369E457D-EE12-4164-8E32-9DDD40A9589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AF00-ACBD-4185-8358-D82955DAF0D3}" type="datetime1">
              <a:rPr lang="zh-TW" altLang="en-US" smtClean="0"/>
              <a:pPr/>
              <a:t>2017/12/14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AABA-C288-41C0-9D8E-87773CE9488B}" type="datetime1">
              <a:rPr lang="zh-TW" altLang="en-US" smtClean="0"/>
              <a:pPr/>
              <a:t>2017/12/14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369E457D-EE12-4164-8E32-9DDD40A9589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9EFE-5102-4BAD-A377-702F02C2814E}" type="datetime1">
              <a:rPr lang="zh-TW" altLang="en-US" smtClean="0"/>
              <a:pPr/>
              <a:t>2017/12/14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69E457D-EE12-4164-8E32-9DDD40A9589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240F5BD8-68CC-49A6-B769-229D3FACB86C}" type="datetime1">
              <a:rPr lang="zh-TW" altLang="en-US" smtClean="0"/>
              <a:pPr/>
              <a:t>2017/12/14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C3C99-9A5D-4B12-8519-BF3493FEA3BD}" type="datetime1">
              <a:rPr lang="zh-TW" altLang="en-US" smtClean="0"/>
              <a:pPr/>
              <a:t>2017/12/14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內容版面配置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橢圓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橢圓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369E457D-EE12-4164-8E32-9DDD40A9589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標題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B973-9C4C-43B9-BBC9-7D038B5E66BB}" type="datetime1">
              <a:rPr lang="zh-TW" altLang="en-US" smtClean="0"/>
              <a:pPr/>
              <a:t>2017/12/14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369E457D-EE12-4164-8E32-9DDD40A958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384-56FB-46D9-B267-C20E836A8212}" type="datetime1">
              <a:rPr lang="zh-TW" altLang="en-US" smtClean="0"/>
              <a:pPr/>
              <a:t>2017/12/14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69E457D-EE12-4164-8E32-9DDD40A958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內容版面配置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69E457D-EE12-4164-8E32-9DDD40A9589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5C06-3635-48B4-9326-561BB1229EEB}" type="datetime1">
              <a:rPr lang="zh-TW" altLang="en-US" smtClean="0"/>
              <a:pPr/>
              <a:t>2017/12/14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線接點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橢圓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369E457D-EE12-4164-8E32-9DDD40A9589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A9F43BE-0941-4E88-B57D-D38DECBCB997}" type="datetime1">
              <a:rPr lang="zh-TW" altLang="en-US" smtClean="0"/>
              <a:pPr/>
              <a:t>2017/12/14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3E7C058-3467-44CD-AC53-31F205DF3CA0}" type="datetime1">
              <a:rPr lang="zh-TW" altLang="en-US" smtClean="0"/>
              <a:pPr/>
              <a:t>2017/12/14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69E457D-EE12-4164-8E32-9DDD40A9589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cwb.gov.tw/V7/climate/monthlyMean/Taiwan_tx.htm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584776" cy="1752600"/>
          </a:xfrm>
        </p:spPr>
        <p:txBody>
          <a:bodyPr>
            <a:normAutofit/>
          </a:bodyPr>
          <a:lstStyle/>
          <a:p>
            <a:r>
              <a:rPr lang="en-US" altLang="zh-TW" sz="2400" smtClean="0">
                <a:latin typeface="+mj-ea"/>
                <a:ea typeface="+mj-ea"/>
              </a:rPr>
              <a:t>Python</a:t>
            </a:r>
            <a:r>
              <a:rPr lang="zh-TW" altLang="en-US" sz="2400" smtClean="0">
                <a:latin typeface="+mj-ea"/>
                <a:ea typeface="+mj-ea"/>
              </a:rPr>
              <a:t>程式設計實務</a:t>
            </a:r>
            <a:endParaRPr lang="en-US" altLang="zh-TW" sz="2400" smtClean="0">
              <a:latin typeface="+mj-ea"/>
              <a:ea typeface="+mj-ea"/>
            </a:endParaRPr>
          </a:p>
          <a:p>
            <a:r>
              <a:rPr lang="zh-TW" altLang="en-US" sz="2400" smtClean="0">
                <a:latin typeface="+mj-ea"/>
                <a:ea typeface="+mj-ea"/>
              </a:rPr>
              <a:t>從初學到活用</a:t>
            </a:r>
            <a:r>
              <a:rPr lang="en-US" altLang="zh-TW" sz="2400" smtClean="0">
                <a:latin typeface="+mj-ea"/>
                <a:ea typeface="+mj-ea"/>
              </a:rPr>
              <a:t>Python</a:t>
            </a:r>
            <a:r>
              <a:rPr lang="zh-TW" altLang="en-US" sz="2400" smtClean="0">
                <a:latin typeface="+mj-ea"/>
                <a:ea typeface="+mj-ea"/>
              </a:rPr>
              <a:t>程式設計的</a:t>
            </a:r>
            <a:r>
              <a:rPr lang="en-US" altLang="zh-TW" sz="2400" smtClean="0">
                <a:latin typeface="+mj-ea"/>
                <a:ea typeface="+mj-ea"/>
              </a:rPr>
              <a:t>16</a:t>
            </a:r>
            <a:r>
              <a:rPr lang="zh-TW" altLang="en-US" sz="2400" smtClean="0">
                <a:latin typeface="+mj-ea"/>
                <a:ea typeface="+mj-ea"/>
              </a:rPr>
              <a:t>堂課 </a:t>
            </a:r>
            <a:endParaRPr lang="zh-TW" altLang="en-US" sz="2400">
              <a:latin typeface="+mj-ea"/>
              <a:ea typeface="+mj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第八堂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檔案、資料檔與資料庫的操作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操作檔案的方法之一，使用</a:t>
            </a:r>
            <a:r>
              <a:rPr lang="en-US" altLang="zh-TW" smtClean="0"/>
              <a:t>os.system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smtClean="0"/>
              <a:t>os.system(cmd)</a:t>
            </a:r>
            <a:r>
              <a:rPr lang="zh-TW" altLang="en-US" smtClean="0"/>
              <a:t>的功能，是把</a:t>
            </a:r>
            <a:r>
              <a:rPr lang="en-US" altLang="zh-TW" smtClean="0"/>
              <a:t>cmd</a:t>
            </a:r>
            <a:r>
              <a:rPr lang="zh-TW" altLang="en-US" smtClean="0"/>
              <a:t>字串變數的內容，直接丟到作業系統的命令提示字元去執行。</a:t>
            </a:r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420888"/>
            <a:ext cx="5590476" cy="387619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1680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os.system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smtClean="0"/>
              <a:t>os.system(cmd)</a:t>
            </a:r>
            <a:r>
              <a:rPr lang="zh-TW" altLang="en-US" smtClean="0"/>
              <a:t>直接把指令丟到命令提示字元去執行，執行的結果並不會回傳至程式中</a:t>
            </a:r>
            <a:endParaRPr lang="en-US" altLang="zh-TW" smtClean="0"/>
          </a:p>
          <a:p>
            <a:r>
              <a:rPr lang="zh-TW" altLang="en-US" smtClean="0"/>
              <a:t>由於不同的作業系統之程式執行差異，且不會把結果傳回程式中，因此</a:t>
            </a:r>
            <a:r>
              <a:rPr lang="en-US" altLang="zh-TW" smtClean="0"/>
              <a:t>os.system</a:t>
            </a:r>
            <a:r>
              <a:rPr lang="zh-TW" altLang="en-US" smtClean="0"/>
              <a:t>並不太常用</a:t>
            </a:r>
            <a:endParaRPr lang="en-US" altLang="zh-TW" smtClean="0"/>
          </a:p>
          <a:p>
            <a:r>
              <a:rPr lang="zh-TW" altLang="en-US" smtClean="0"/>
              <a:t>如需取得程式的執行結果，在</a:t>
            </a:r>
            <a:r>
              <a:rPr lang="en-US" altLang="zh-TW" smtClean="0"/>
              <a:t>Python 2</a:t>
            </a:r>
            <a:r>
              <a:rPr lang="zh-TW" altLang="en-US" smtClean="0"/>
              <a:t>中使用的是</a:t>
            </a:r>
            <a:r>
              <a:rPr lang="en-US" altLang="zh-TW" smtClean="0"/>
              <a:t>commands</a:t>
            </a:r>
            <a:r>
              <a:rPr lang="zh-TW" altLang="en-US" smtClean="0"/>
              <a:t>套件模組，而在</a:t>
            </a:r>
            <a:r>
              <a:rPr lang="en-US" altLang="zh-TW" smtClean="0"/>
              <a:t>Python 3</a:t>
            </a:r>
            <a:r>
              <a:rPr lang="zh-TW" altLang="en-US" smtClean="0"/>
              <a:t>中則使用</a:t>
            </a:r>
            <a:r>
              <a:rPr lang="en-US" altLang="zh-TW" smtClean="0"/>
              <a:t>subprocess</a:t>
            </a:r>
            <a:r>
              <a:rPr lang="zh-TW" altLang="en-US" smtClean="0"/>
              <a:t>套件模組</a:t>
            </a:r>
            <a:endParaRPr lang="en-US" altLang="zh-TW" smtClean="0"/>
          </a:p>
          <a:p>
            <a:r>
              <a:rPr lang="zh-TW" altLang="en-US" smtClean="0"/>
              <a:t>而直接對檔案進行操作，比較常用的是</a:t>
            </a:r>
            <a:r>
              <a:rPr lang="en-US" altLang="zh-TW" smtClean="0"/>
              <a:t>shutil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7582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shutil</a:t>
            </a:r>
            <a:r>
              <a:rPr lang="zh-TW" altLang="en-US" smtClean="0"/>
              <a:t>常用的方法及參數說明</a:t>
            </a:r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427944722"/>
              </p:ext>
            </p:extLst>
          </p:nvPr>
        </p:nvGraphicFramePr>
        <p:xfrm>
          <a:off x="572508" y="1700808"/>
          <a:ext cx="7992888" cy="37444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4636">
                  <a:extLst>
                    <a:ext uri="{9D8B030D-6E8A-4147-A177-3AD203B41FA5}">
                      <a16:colId xmlns:a16="http://schemas.microsoft.com/office/drawing/2014/main" val="655975841"/>
                    </a:ext>
                  </a:extLst>
                </a:gridCol>
                <a:gridCol w="6018252">
                  <a:extLst>
                    <a:ext uri="{9D8B030D-6E8A-4147-A177-3AD203B41FA5}">
                      <a16:colId xmlns:a16="http://schemas.microsoft.com/office/drawing/2014/main" val="3931606534"/>
                    </a:ext>
                  </a:extLst>
                </a:gridCol>
              </a:tblGrid>
              <a:tr h="5349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函數或方法</a:t>
                      </a:r>
                      <a:endParaRPr lang="zh-TW" sz="18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簡要說明</a:t>
                      </a:r>
                      <a:endParaRPr lang="zh-TW" sz="18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1303196"/>
                  </a:ext>
                </a:extLst>
              </a:tr>
              <a:tr h="5349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copyfile(s,d)</a:t>
                      </a:r>
                      <a:endParaRPr lang="zh-TW" sz="18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把檔案</a:t>
                      </a:r>
                      <a:r>
                        <a:rPr lang="en-US" sz="1800" kern="100">
                          <a:effectLst/>
                        </a:rPr>
                        <a:t>s</a:t>
                      </a:r>
                      <a:r>
                        <a:rPr lang="zh-TW" sz="1800" kern="100">
                          <a:effectLst/>
                        </a:rPr>
                        <a:t>複製為</a:t>
                      </a:r>
                      <a:r>
                        <a:rPr lang="en-US" sz="1800" kern="100">
                          <a:effectLst/>
                        </a:rPr>
                        <a:t>d</a:t>
                      </a:r>
                      <a:r>
                        <a:rPr lang="zh-TW" sz="1800" kern="100">
                          <a:effectLst/>
                        </a:rPr>
                        <a:t>（僅複製檔案內容，不含屬性）</a:t>
                      </a:r>
                      <a:endParaRPr lang="zh-TW" sz="18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3912027"/>
                  </a:ext>
                </a:extLst>
              </a:tr>
              <a:tr h="5349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copy(s,d)</a:t>
                      </a:r>
                      <a:endParaRPr lang="zh-TW" sz="18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把檔案</a:t>
                      </a:r>
                      <a:r>
                        <a:rPr lang="en-US" sz="1800" kern="100">
                          <a:effectLst/>
                        </a:rPr>
                        <a:t>s</a:t>
                      </a:r>
                      <a:r>
                        <a:rPr lang="zh-TW" sz="1800" kern="100">
                          <a:effectLst/>
                        </a:rPr>
                        <a:t>複製為</a:t>
                      </a:r>
                      <a:r>
                        <a:rPr lang="en-US" sz="1800" kern="100">
                          <a:effectLst/>
                        </a:rPr>
                        <a:t>d</a:t>
                      </a:r>
                      <a:r>
                        <a:rPr lang="zh-TW" sz="1800" kern="100">
                          <a:effectLst/>
                        </a:rPr>
                        <a:t>（含有檔案的權限屬性）</a:t>
                      </a:r>
                      <a:endParaRPr lang="zh-TW" sz="18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0844522"/>
                  </a:ext>
                </a:extLst>
              </a:tr>
              <a:tr h="5349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copy2(s,d)</a:t>
                      </a:r>
                      <a:endParaRPr lang="zh-TW" sz="18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把檔案</a:t>
                      </a:r>
                      <a:r>
                        <a:rPr lang="en-US" sz="1800" kern="100">
                          <a:effectLst/>
                        </a:rPr>
                        <a:t>s</a:t>
                      </a:r>
                      <a:r>
                        <a:rPr lang="zh-TW" sz="1800" kern="100">
                          <a:effectLst/>
                        </a:rPr>
                        <a:t>複製為</a:t>
                      </a:r>
                      <a:r>
                        <a:rPr lang="en-US" sz="1800" kern="100">
                          <a:effectLst/>
                        </a:rPr>
                        <a:t>d</a:t>
                      </a:r>
                      <a:r>
                        <a:rPr lang="zh-TW" sz="1800" kern="100">
                          <a:effectLst/>
                        </a:rPr>
                        <a:t>（含所有的檔案屬性）</a:t>
                      </a:r>
                      <a:endParaRPr lang="zh-TW" sz="18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6873545"/>
                  </a:ext>
                </a:extLst>
              </a:tr>
              <a:tr h="5349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copytree(s,d)</a:t>
                      </a:r>
                      <a:endParaRPr lang="zh-TW" sz="18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把一整個目錄</a:t>
                      </a:r>
                      <a:r>
                        <a:rPr lang="en-US" sz="1800" kern="100">
                          <a:effectLst/>
                        </a:rPr>
                        <a:t>s</a:t>
                      </a:r>
                      <a:r>
                        <a:rPr lang="zh-TW" sz="1800" kern="100">
                          <a:effectLst/>
                        </a:rPr>
                        <a:t>含裡面所有的內容，複製一份到</a:t>
                      </a:r>
                      <a:r>
                        <a:rPr lang="en-US" sz="1800" kern="100">
                          <a:effectLst/>
                        </a:rPr>
                        <a:t>d</a:t>
                      </a:r>
                      <a:endParaRPr lang="zh-TW" sz="18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7979242"/>
                  </a:ext>
                </a:extLst>
              </a:tr>
              <a:tr h="5349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rmtree(p)</a:t>
                      </a:r>
                      <a:endParaRPr lang="zh-TW" sz="18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刪除</a:t>
                      </a:r>
                      <a:r>
                        <a:rPr lang="en-US" sz="1800" kern="100">
                          <a:effectLst/>
                        </a:rPr>
                        <a:t>p</a:t>
                      </a:r>
                      <a:r>
                        <a:rPr lang="zh-TW" sz="1800" kern="100">
                          <a:effectLst/>
                        </a:rPr>
                        <a:t>這個目錄以及裡面所有的內容</a:t>
                      </a:r>
                      <a:endParaRPr lang="zh-TW" sz="18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6283017"/>
                  </a:ext>
                </a:extLst>
              </a:tr>
              <a:tr h="5349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move(s,d)</a:t>
                      </a:r>
                      <a:endParaRPr lang="zh-TW" sz="18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把</a:t>
                      </a:r>
                      <a:r>
                        <a:rPr lang="en-US" sz="1800" kern="100">
                          <a:effectLst/>
                        </a:rPr>
                        <a:t>s</a:t>
                      </a:r>
                      <a:r>
                        <a:rPr lang="zh-TW" sz="1800" kern="100">
                          <a:effectLst/>
                        </a:rPr>
                        <a:t>這個目錄或檔案搬移到</a:t>
                      </a:r>
                      <a:r>
                        <a:rPr lang="en-US" sz="1800" kern="100">
                          <a:effectLst/>
                        </a:rPr>
                        <a:t>d</a:t>
                      </a:r>
                      <a:endParaRPr lang="zh-TW" sz="18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409459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136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在</a:t>
            </a:r>
            <a:r>
              <a:rPr lang="en-US" altLang="zh-TW" smtClean="0"/>
              <a:t>Python</a:t>
            </a:r>
            <a:r>
              <a:rPr lang="zh-TW" altLang="en-US" smtClean="0"/>
              <a:t>中開啟檔案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smtClean="0"/>
              <a:t>典型的方式：</a:t>
            </a:r>
            <a:endParaRPr lang="en-US" altLang="zh-TW" smtClean="0"/>
          </a:p>
          <a:p>
            <a:pPr marL="0" indent="0" algn="ctr">
              <a:buNone/>
            </a:pPr>
            <a:r>
              <a:rPr lang="en-US" altLang="zh-TW"/>
              <a:t>fp = open("</a:t>
            </a:r>
            <a:r>
              <a:rPr lang="zh-TW" altLang="zh-TW"/>
              <a:t>檔案名稱</a:t>
            </a:r>
            <a:r>
              <a:rPr lang="en-US" altLang="zh-TW"/>
              <a:t>", "</a:t>
            </a:r>
            <a:r>
              <a:rPr lang="zh-TW" altLang="zh-TW"/>
              <a:t>檔案開啟模式</a:t>
            </a:r>
            <a:r>
              <a:rPr lang="en-US" altLang="zh-TW"/>
              <a:t>")</a:t>
            </a:r>
            <a:endParaRPr lang="zh-TW" altLang="zh-TW"/>
          </a:p>
          <a:p>
            <a:r>
              <a:rPr lang="zh-TW" altLang="en-US" smtClean="0"/>
              <a:t>其中，檔案開啟模式包括</a:t>
            </a:r>
            <a:endParaRPr lang="en-US" altLang="zh-TW" smtClean="0"/>
          </a:p>
          <a:p>
            <a:pPr lvl="1"/>
            <a:r>
              <a:rPr lang="en-US" altLang="zh-TW" smtClean="0"/>
              <a:t>r</a:t>
            </a:r>
            <a:r>
              <a:rPr lang="zh-TW" altLang="en-US" smtClean="0"/>
              <a:t>：讀檔</a:t>
            </a:r>
            <a:endParaRPr lang="en-US" altLang="zh-TW" smtClean="0"/>
          </a:p>
          <a:p>
            <a:pPr lvl="1"/>
            <a:r>
              <a:rPr lang="en-US" altLang="zh-TW" smtClean="0"/>
              <a:t>w</a:t>
            </a:r>
            <a:r>
              <a:rPr lang="zh-TW" altLang="en-US" smtClean="0"/>
              <a:t>：寫檔</a:t>
            </a:r>
            <a:endParaRPr lang="en-US" altLang="zh-TW" smtClean="0"/>
          </a:p>
          <a:p>
            <a:pPr lvl="1"/>
            <a:r>
              <a:rPr lang="en-US" altLang="zh-TW" smtClean="0"/>
              <a:t>a</a:t>
            </a:r>
            <a:r>
              <a:rPr lang="zh-TW" altLang="en-US" smtClean="0"/>
              <a:t>：附加檔案內容</a:t>
            </a:r>
            <a:endParaRPr lang="en-US" altLang="zh-TW" smtClean="0"/>
          </a:p>
          <a:p>
            <a:pPr lvl="1"/>
            <a:r>
              <a:rPr lang="en-US" altLang="zh-TW" smtClean="0"/>
              <a:t>t</a:t>
            </a:r>
            <a:r>
              <a:rPr lang="zh-TW" altLang="en-US" smtClean="0"/>
              <a:t>：以文字檔案的方式開啟，這是預設模式</a:t>
            </a:r>
            <a:endParaRPr lang="en-US" altLang="zh-TW" smtClean="0"/>
          </a:p>
          <a:p>
            <a:pPr lvl="1"/>
            <a:r>
              <a:rPr lang="en-US" altLang="zh-TW" smtClean="0"/>
              <a:t>b</a:t>
            </a:r>
            <a:r>
              <a:rPr lang="zh-TW" altLang="en-US" smtClean="0"/>
              <a:t>：以二進位的檔案方式開啟，使用在非文字模式的檔案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1254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主要的讀取檔案函數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smtClean="0"/>
              <a:t>read()</a:t>
            </a:r>
          </a:p>
          <a:p>
            <a:pPr lvl="1"/>
            <a:r>
              <a:rPr lang="zh-TW" altLang="en-US" smtClean="0"/>
              <a:t>一口氣把所有的檔案內容開啟，並全部放在同一個變數值內</a:t>
            </a:r>
            <a:endParaRPr lang="en-US" altLang="zh-TW" smtClean="0"/>
          </a:p>
          <a:p>
            <a:r>
              <a:rPr lang="en-US" altLang="zh-TW" smtClean="0"/>
              <a:t>readline()</a:t>
            </a:r>
          </a:p>
          <a:p>
            <a:pPr lvl="1"/>
            <a:r>
              <a:rPr lang="zh-TW" altLang="en-US" smtClean="0"/>
              <a:t>一次只讀取一行檔案內容</a:t>
            </a:r>
            <a:endParaRPr lang="en-US" altLang="zh-TW" smtClean="0"/>
          </a:p>
          <a:p>
            <a:r>
              <a:rPr lang="en-US" altLang="zh-TW" smtClean="0"/>
              <a:t>readlines()</a:t>
            </a:r>
          </a:p>
          <a:p>
            <a:pPr lvl="1"/>
            <a:r>
              <a:rPr lang="zh-TW" altLang="en-US" smtClean="0"/>
              <a:t>把全部的檔案讀入，但是會以串列</a:t>
            </a:r>
            <a:r>
              <a:rPr lang="en-US" altLang="zh-TW" smtClean="0"/>
              <a:t>list</a:t>
            </a:r>
            <a:r>
              <a:rPr lang="zh-TW" altLang="en-US" smtClean="0"/>
              <a:t>的方式分行來放置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3265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來看個簡單的例子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TW" sz="1400" smtClean="0"/>
              <a:t># coding=utf-8</a:t>
            </a:r>
          </a:p>
          <a:p>
            <a:pPr>
              <a:buNone/>
            </a:pPr>
            <a:r>
              <a:rPr lang="en-US" altLang="zh-TW" sz="1400" smtClean="0"/>
              <a:t>fp = open('test.txt', 'r', encoding='utf-8')</a:t>
            </a:r>
          </a:p>
          <a:p>
            <a:pPr>
              <a:buNone/>
            </a:pPr>
            <a:r>
              <a:rPr lang="en-US" altLang="zh-TW" sz="1400" smtClean="0"/>
              <a:t>lines = fp.readlines()</a:t>
            </a:r>
          </a:p>
          <a:p>
            <a:pPr>
              <a:buNone/>
            </a:pPr>
            <a:r>
              <a:rPr lang="en-US" altLang="zh-TW" sz="1400" smtClean="0"/>
              <a:t>for line in lines:</a:t>
            </a:r>
          </a:p>
          <a:p>
            <a:pPr>
              <a:buNone/>
            </a:pPr>
            <a:r>
              <a:rPr lang="en-US" altLang="zh-TW" sz="1400" smtClean="0"/>
              <a:t>    print(line.strip())</a:t>
            </a:r>
          </a:p>
          <a:p>
            <a:pPr>
              <a:buNone/>
            </a:pPr>
            <a:endParaRPr lang="en-US" altLang="zh-TW" sz="1400" smtClean="0"/>
          </a:p>
          <a:p>
            <a:pPr>
              <a:buNone/>
            </a:pPr>
            <a:endParaRPr lang="en-US" altLang="zh-TW" sz="1400" smtClean="0"/>
          </a:p>
          <a:p>
            <a:pPr>
              <a:buNone/>
            </a:pPr>
            <a:r>
              <a:rPr lang="zh-TW" altLang="en-US" sz="1400" smtClean="0"/>
              <a:t>輸出如下：</a:t>
            </a:r>
            <a:endParaRPr lang="en-US" altLang="zh-TW" sz="1400" smtClean="0"/>
          </a:p>
          <a:p>
            <a:pPr>
              <a:buNone/>
            </a:pPr>
            <a:r>
              <a:rPr lang="en-US" altLang="zh-TW" sz="1400" smtClean="0"/>
              <a:t>This is line one </a:t>
            </a:r>
          </a:p>
          <a:p>
            <a:pPr>
              <a:buNone/>
            </a:pPr>
            <a:r>
              <a:rPr lang="en-US" altLang="zh-TW" sz="1400" smtClean="0"/>
              <a:t>This is line two </a:t>
            </a:r>
          </a:p>
          <a:p>
            <a:pPr>
              <a:buNone/>
            </a:pPr>
            <a:r>
              <a:rPr lang="zh-TW" altLang="en-US" sz="1400" smtClean="0"/>
              <a:t>這是第三行 </a:t>
            </a:r>
            <a:endParaRPr lang="en-US" altLang="zh-TW" sz="1400" smtClean="0"/>
          </a:p>
          <a:p>
            <a:pPr>
              <a:buNone/>
            </a:pPr>
            <a:r>
              <a:rPr lang="zh-TW" altLang="en-US" sz="1400" smtClean="0"/>
              <a:t>第四行 </a:t>
            </a:r>
            <a:endParaRPr lang="en-US" altLang="zh-TW" sz="1400" smtClean="0"/>
          </a:p>
          <a:p>
            <a:pPr>
              <a:buNone/>
            </a:pPr>
            <a:r>
              <a:rPr lang="en-US" altLang="zh-TW" sz="1400" smtClean="0"/>
              <a:t>last line is here</a:t>
            </a:r>
            <a:endParaRPr lang="zh-TW" altLang="en-US" sz="1400"/>
          </a:p>
        </p:txBody>
      </p:sp>
      <p:sp>
        <p:nvSpPr>
          <p:cNvPr id="10" name="內容版面配置區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>
              <a:buClr>
                <a:srgbClr val="D16349"/>
              </a:buClr>
              <a:buNone/>
            </a:pPr>
            <a:r>
              <a:rPr lang="en-US" altLang="zh-TW" sz="1400" smtClean="0">
                <a:solidFill>
                  <a:prstClr val="black"/>
                </a:solidFill>
              </a:rPr>
              <a:t># coding=utf-8</a:t>
            </a:r>
          </a:p>
          <a:p>
            <a:pPr lvl="0">
              <a:buClr>
                <a:srgbClr val="D16349"/>
              </a:buClr>
              <a:buNone/>
            </a:pPr>
            <a:r>
              <a:rPr lang="en-US" altLang="zh-TW" sz="1400" smtClean="0">
                <a:solidFill>
                  <a:prstClr val="black"/>
                </a:solidFill>
              </a:rPr>
              <a:t>fp = open('test.txt', 'r', encoding='utf-8')</a:t>
            </a:r>
          </a:p>
          <a:p>
            <a:pPr lvl="0">
              <a:buClr>
                <a:srgbClr val="D16349"/>
              </a:buClr>
              <a:buNone/>
            </a:pPr>
            <a:r>
              <a:rPr lang="en-US" altLang="zh-TW" sz="1400" smtClean="0">
                <a:solidFill>
                  <a:prstClr val="black"/>
                </a:solidFill>
              </a:rPr>
              <a:t>lines = fp.readlines()</a:t>
            </a:r>
          </a:p>
          <a:p>
            <a:pPr lvl="0">
              <a:buClr>
                <a:srgbClr val="D16349"/>
              </a:buClr>
              <a:buNone/>
            </a:pPr>
            <a:r>
              <a:rPr lang="en-US" altLang="zh-TW" sz="1400" smtClean="0">
                <a:solidFill>
                  <a:prstClr val="black"/>
                </a:solidFill>
              </a:rPr>
              <a:t>for line in lines:</a:t>
            </a:r>
          </a:p>
          <a:p>
            <a:pPr lvl="0">
              <a:buClr>
                <a:srgbClr val="D16349"/>
              </a:buClr>
              <a:buNone/>
            </a:pPr>
            <a:r>
              <a:rPr lang="en-US" altLang="zh-TW" sz="1400" smtClean="0">
                <a:solidFill>
                  <a:prstClr val="black"/>
                </a:solidFill>
              </a:rPr>
              <a:t>    print(line)</a:t>
            </a:r>
          </a:p>
          <a:p>
            <a:pPr lvl="0">
              <a:buClr>
                <a:srgbClr val="D16349"/>
              </a:buClr>
              <a:buNone/>
            </a:pPr>
            <a:endParaRPr lang="en-US" altLang="zh-TW" sz="1400" smtClean="0">
              <a:solidFill>
                <a:prstClr val="black"/>
              </a:solidFill>
            </a:endParaRPr>
          </a:p>
          <a:p>
            <a:pPr lvl="0">
              <a:buClr>
                <a:srgbClr val="D16349"/>
              </a:buClr>
              <a:buNone/>
            </a:pPr>
            <a:endParaRPr lang="en-US" altLang="zh-TW" sz="1400" smtClean="0">
              <a:solidFill>
                <a:prstClr val="black"/>
              </a:solidFill>
            </a:endParaRPr>
          </a:p>
          <a:p>
            <a:pPr lvl="0">
              <a:buClr>
                <a:srgbClr val="D16349"/>
              </a:buClr>
              <a:buNone/>
            </a:pPr>
            <a:r>
              <a:rPr lang="zh-TW" altLang="en-US" sz="1400" smtClean="0">
                <a:solidFill>
                  <a:prstClr val="black"/>
                </a:solidFill>
              </a:rPr>
              <a:t>輸出如下：</a:t>
            </a:r>
            <a:endParaRPr lang="en-US" altLang="zh-TW" sz="1400" smtClean="0">
              <a:solidFill>
                <a:prstClr val="black"/>
              </a:solidFill>
            </a:endParaRPr>
          </a:p>
          <a:p>
            <a:pPr lvl="0">
              <a:buClr>
                <a:srgbClr val="D16349"/>
              </a:buClr>
              <a:buNone/>
            </a:pPr>
            <a:r>
              <a:rPr lang="en-US" altLang="zh-TW" sz="1400" smtClean="0"/>
              <a:t>This is line one</a:t>
            </a:r>
          </a:p>
          <a:p>
            <a:pPr lvl="0">
              <a:buClr>
                <a:srgbClr val="D16349"/>
              </a:buClr>
              <a:buNone/>
            </a:pPr>
            <a:endParaRPr lang="en-US" altLang="zh-TW" sz="1400" smtClean="0"/>
          </a:p>
          <a:p>
            <a:pPr lvl="0">
              <a:buClr>
                <a:srgbClr val="D16349"/>
              </a:buClr>
              <a:buNone/>
            </a:pPr>
            <a:r>
              <a:rPr lang="en-US" altLang="zh-TW" sz="1400" smtClean="0"/>
              <a:t>This is line two </a:t>
            </a:r>
          </a:p>
          <a:p>
            <a:pPr lvl="0">
              <a:buClr>
                <a:srgbClr val="D16349"/>
              </a:buClr>
              <a:buNone/>
            </a:pPr>
            <a:endParaRPr lang="en-US" altLang="zh-TW" sz="1400" smtClean="0"/>
          </a:p>
          <a:p>
            <a:pPr lvl="0">
              <a:buClr>
                <a:srgbClr val="D16349"/>
              </a:buClr>
              <a:buNone/>
            </a:pPr>
            <a:r>
              <a:rPr lang="zh-TW" altLang="en-US" sz="1400" smtClean="0"/>
              <a:t>這是第三行 </a:t>
            </a:r>
            <a:endParaRPr lang="en-US" altLang="zh-TW" sz="1400" smtClean="0"/>
          </a:p>
          <a:p>
            <a:pPr lvl="0">
              <a:buClr>
                <a:srgbClr val="D16349"/>
              </a:buClr>
              <a:buNone/>
            </a:pPr>
            <a:endParaRPr lang="en-US" altLang="zh-TW" sz="1400" smtClean="0"/>
          </a:p>
          <a:p>
            <a:pPr lvl="0">
              <a:buClr>
                <a:srgbClr val="D16349"/>
              </a:buClr>
              <a:buNone/>
            </a:pPr>
            <a:r>
              <a:rPr lang="zh-TW" altLang="en-US" sz="1400" smtClean="0"/>
              <a:t>第四行 </a:t>
            </a:r>
            <a:endParaRPr lang="en-US" altLang="zh-TW" sz="1400" smtClean="0"/>
          </a:p>
          <a:p>
            <a:pPr lvl="0">
              <a:buClr>
                <a:srgbClr val="D16349"/>
              </a:buClr>
              <a:buNone/>
            </a:pPr>
            <a:endParaRPr lang="en-US" altLang="zh-TW" sz="1400" smtClean="0"/>
          </a:p>
          <a:p>
            <a:pPr lvl="0">
              <a:buClr>
                <a:srgbClr val="D16349"/>
              </a:buClr>
              <a:buNone/>
            </a:pPr>
            <a:r>
              <a:rPr lang="en-US" altLang="zh-TW" sz="1400" smtClean="0"/>
              <a:t>last line is here</a:t>
            </a:r>
            <a:endParaRPr lang="zh-TW" altLang="en-US" sz="1400" smtClean="0">
              <a:solidFill>
                <a:prstClr val="black"/>
              </a:solidFill>
            </a:endParaRPr>
          </a:p>
          <a:p>
            <a:endParaRPr lang="zh-TW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如果直接列印</a:t>
            </a:r>
            <a:r>
              <a:rPr lang="en-US" altLang="zh-TW" smtClean="0"/>
              <a:t>lines</a:t>
            </a:r>
            <a:r>
              <a:rPr lang="zh-TW" altLang="en-US" smtClean="0"/>
              <a:t>的話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smtClean="0"/>
              <a:t>因為</a:t>
            </a:r>
            <a:r>
              <a:rPr lang="en-US" altLang="zh-TW" smtClean="0"/>
              <a:t>lines</a:t>
            </a:r>
            <a:r>
              <a:rPr lang="zh-TW" altLang="en-US" smtClean="0"/>
              <a:t>是</a:t>
            </a:r>
            <a:r>
              <a:rPr lang="en-US" altLang="zh-TW" smtClean="0"/>
              <a:t>list</a:t>
            </a:r>
            <a:r>
              <a:rPr lang="zh-TW" altLang="en-US" smtClean="0"/>
              <a:t>型態，所以會直接以</a:t>
            </a:r>
            <a:r>
              <a:rPr lang="en-US" altLang="zh-TW" smtClean="0"/>
              <a:t>list</a:t>
            </a:r>
            <a:r>
              <a:rPr lang="zh-TW" altLang="en-US" smtClean="0"/>
              <a:t>的格式列印出來，如下所示：</a:t>
            </a:r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r>
              <a:rPr lang="zh-TW" altLang="en-US" smtClean="0"/>
              <a:t>原始的</a:t>
            </a:r>
            <a:r>
              <a:rPr lang="en-US" altLang="zh-TW" smtClean="0"/>
              <a:t>test.txt</a:t>
            </a:r>
            <a:r>
              <a:rPr lang="zh-TW" altLang="en-US" smtClean="0"/>
              <a:t>檔案如下（可直接在</a:t>
            </a:r>
            <a:r>
              <a:rPr lang="en-US" altLang="zh-TW" smtClean="0"/>
              <a:t>jupyter notebook</a:t>
            </a:r>
            <a:r>
              <a:rPr lang="zh-TW" altLang="en-US" smtClean="0"/>
              <a:t>中編輯）：</a:t>
            </a:r>
            <a:endParaRPr lang="zh-TW" altLang="en-US"/>
          </a:p>
        </p:txBody>
      </p:sp>
      <p:pic>
        <p:nvPicPr>
          <p:cNvPr id="10" name="圖片 9" descr="2017-12-07_06-59-4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2636912"/>
            <a:ext cx="8630607" cy="1368152"/>
          </a:xfrm>
          <a:prstGeom prst="rect">
            <a:avLst/>
          </a:prstGeom>
        </p:spPr>
      </p:pic>
      <p:pic>
        <p:nvPicPr>
          <p:cNvPr id="11" name="圖片 10" descr="2017-12-07_07-01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55976" y="4437112"/>
            <a:ext cx="3162574" cy="1844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mtClean="0"/>
              <a:t>程式</a:t>
            </a:r>
            <a:r>
              <a:rPr lang="en-US" altLang="zh-TW" smtClean="0"/>
              <a:t>8-1</a:t>
            </a:r>
            <a:r>
              <a:rPr lang="zh-TW" altLang="en-US" smtClean="0"/>
              <a:t>：開啟文字檔，並逐行印出其內容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/>
              <a:t># -*- coding: utf-8 -*-</a:t>
            </a:r>
            <a:endParaRPr lang="zh-TW" altLang="zh-TW" sz="2400"/>
          </a:p>
          <a:p>
            <a:pPr marL="0" indent="0">
              <a:buNone/>
            </a:pPr>
            <a:r>
              <a:rPr lang="en-US" altLang="zh-TW" sz="2400"/>
              <a:t># </a:t>
            </a:r>
            <a:r>
              <a:rPr lang="zh-TW" altLang="zh-TW" sz="2400"/>
              <a:t>程式</a:t>
            </a:r>
            <a:r>
              <a:rPr lang="en-US" altLang="zh-TW" sz="2400"/>
              <a:t> 8-1.py (Python 3 version)</a:t>
            </a:r>
            <a:endParaRPr lang="zh-TW" altLang="zh-TW" sz="2400"/>
          </a:p>
          <a:p>
            <a:pPr marL="0" indent="0">
              <a:buNone/>
            </a:pPr>
            <a:r>
              <a:rPr lang="en-US" altLang="zh-TW" sz="2400"/>
              <a:t> </a:t>
            </a:r>
            <a:endParaRPr lang="zh-TW" altLang="zh-TW" sz="2400"/>
          </a:p>
          <a:p>
            <a:pPr marL="0" indent="0">
              <a:buNone/>
            </a:pPr>
            <a:r>
              <a:rPr lang="en-US" altLang="zh-TW" sz="2400"/>
              <a:t>fp = open("zop.txt", "r")</a:t>
            </a:r>
            <a:endParaRPr lang="zh-TW" altLang="zh-TW" sz="2400"/>
          </a:p>
          <a:p>
            <a:pPr marL="0" indent="0">
              <a:buNone/>
            </a:pPr>
            <a:r>
              <a:rPr lang="en-US" altLang="zh-TW" sz="2400"/>
              <a:t>zops = fp.readlines()</a:t>
            </a:r>
            <a:endParaRPr lang="zh-TW" altLang="zh-TW" sz="2400"/>
          </a:p>
          <a:p>
            <a:pPr marL="0" indent="0">
              <a:buNone/>
            </a:pPr>
            <a:r>
              <a:rPr lang="en-US" altLang="zh-TW" sz="2400"/>
              <a:t>i=1</a:t>
            </a:r>
            <a:endParaRPr lang="zh-TW" altLang="zh-TW" sz="2400"/>
          </a:p>
          <a:p>
            <a:pPr marL="0" indent="0">
              <a:buNone/>
            </a:pPr>
            <a:r>
              <a:rPr lang="en-US" altLang="zh-TW" sz="2400"/>
              <a:t>print("The Zen of Python")</a:t>
            </a:r>
            <a:endParaRPr lang="zh-TW" altLang="zh-TW" sz="2400"/>
          </a:p>
          <a:p>
            <a:pPr marL="0" indent="0">
              <a:buNone/>
            </a:pPr>
            <a:r>
              <a:rPr lang="en-US" altLang="zh-TW" sz="2400"/>
              <a:t>for zen in zops:</a:t>
            </a:r>
            <a:endParaRPr lang="zh-TW" altLang="zh-TW" sz="2400"/>
          </a:p>
          <a:p>
            <a:pPr marL="0" indent="0">
              <a:buNone/>
            </a:pPr>
            <a:r>
              <a:rPr lang="en-US" altLang="zh-TW" sz="2400"/>
              <a:t> </a:t>
            </a:r>
            <a:r>
              <a:rPr lang="en-US" altLang="zh-TW" sz="2400" smtClean="0"/>
              <a:t>   print</a:t>
            </a:r>
            <a:r>
              <a:rPr lang="en-US" altLang="zh-TW" sz="2400"/>
              <a:t>("Zen {}: {}".format(i, zen),end="")</a:t>
            </a:r>
            <a:endParaRPr lang="zh-TW" altLang="zh-TW" sz="2400"/>
          </a:p>
          <a:p>
            <a:pPr marL="0" indent="0">
              <a:buNone/>
            </a:pPr>
            <a:r>
              <a:rPr lang="en-US" altLang="zh-TW" sz="2400" smtClean="0"/>
              <a:t>    i </a:t>
            </a:r>
            <a:r>
              <a:rPr lang="en-US" altLang="zh-TW" sz="2400"/>
              <a:t>+= 1</a:t>
            </a:r>
            <a:endParaRPr lang="zh-TW" altLang="zh-TW" sz="2400"/>
          </a:p>
          <a:p>
            <a:pPr marL="0" indent="0">
              <a:buNone/>
            </a:pPr>
            <a:endParaRPr lang="zh-TW" altLang="en-US" sz="240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772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zop.txt</a:t>
            </a:r>
            <a:r>
              <a:rPr lang="zh-TW" altLang="en-US" smtClean="0"/>
              <a:t>檔案內容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TW"/>
              <a:t>Beautiful is better than ugly.\n</a:t>
            </a:r>
            <a:endParaRPr lang="zh-TW" altLang="zh-TW"/>
          </a:p>
          <a:p>
            <a:pPr marL="0" indent="0">
              <a:buNone/>
            </a:pPr>
            <a:r>
              <a:rPr lang="en-US" altLang="zh-TW"/>
              <a:t>Explicit is better than implicit.\n</a:t>
            </a:r>
            <a:endParaRPr lang="zh-TW" altLang="zh-TW"/>
          </a:p>
          <a:p>
            <a:pPr marL="0" indent="0">
              <a:buNone/>
            </a:pPr>
            <a:r>
              <a:rPr lang="en-US" altLang="zh-TW"/>
              <a:t>Simple is better than complex.\n</a:t>
            </a:r>
            <a:endParaRPr lang="zh-TW" altLang="zh-TW"/>
          </a:p>
          <a:p>
            <a:pPr marL="0" indent="0">
              <a:buNone/>
            </a:pPr>
            <a:r>
              <a:rPr lang="en-US" altLang="zh-TW"/>
              <a:t>Complex is better than complicated.\n</a:t>
            </a:r>
            <a:endParaRPr lang="zh-TW" altLang="zh-TW"/>
          </a:p>
          <a:p>
            <a:pPr marL="0" indent="0">
              <a:buNone/>
            </a:pPr>
            <a:r>
              <a:rPr lang="en-US" altLang="zh-TW"/>
              <a:t>Flat is better than nested.\n</a:t>
            </a:r>
            <a:endParaRPr lang="zh-TW" altLang="zh-TW"/>
          </a:p>
          <a:p>
            <a:pPr marL="0" indent="0">
              <a:buNone/>
            </a:pPr>
            <a:r>
              <a:rPr lang="en-US" altLang="zh-TW"/>
              <a:t>Sparse is better than dense.\n</a:t>
            </a:r>
            <a:endParaRPr lang="zh-TW" altLang="zh-TW"/>
          </a:p>
          <a:p>
            <a:pPr marL="0" indent="0">
              <a:buNone/>
            </a:pPr>
            <a:r>
              <a:rPr lang="en-US" altLang="zh-TW"/>
              <a:t>Readability counts.\n</a:t>
            </a:r>
            <a:endParaRPr lang="zh-TW" altLang="zh-TW"/>
          </a:p>
          <a:p>
            <a:pPr marL="0" indent="0">
              <a:buNone/>
            </a:pPr>
            <a:r>
              <a:rPr lang="en-US" altLang="zh-TW"/>
              <a:t>Special cases aren't special enough to break the rules.\n</a:t>
            </a:r>
            <a:endParaRPr lang="zh-TW" altLang="zh-TW"/>
          </a:p>
          <a:p>
            <a:pPr marL="0" indent="0">
              <a:buNone/>
            </a:pPr>
            <a:r>
              <a:rPr lang="en-US" altLang="zh-TW"/>
              <a:t>Although practicality beats purity.\n</a:t>
            </a:r>
            <a:endParaRPr lang="zh-TW" altLang="zh-TW"/>
          </a:p>
          <a:p>
            <a:pPr marL="0" indent="0">
              <a:buNone/>
            </a:pPr>
            <a:r>
              <a:rPr lang="en-US" altLang="zh-TW"/>
              <a:t>Errors should never pass silently.\n</a:t>
            </a:r>
            <a:endParaRPr lang="zh-TW" altLang="zh-TW"/>
          </a:p>
          <a:p>
            <a:pPr marL="0" indent="0">
              <a:buNone/>
            </a:pPr>
            <a:r>
              <a:rPr lang="en-US" altLang="zh-TW"/>
              <a:t>Unless explicitly silenced.\n</a:t>
            </a:r>
            <a:endParaRPr lang="zh-TW" altLang="zh-TW"/>
          </a:p>
          <a:p>
            <a:pPr marL="0" indent="0">
              <a:buNone/>
            </a:pPr>
            <a:r>
              <a:rPr lang="en-US" altLang="zh-TW"/>
              <a:t>In the face of ambiguity, refuse the temptation to guess.\n</a:t>
            </a:r>
            <a:endParaRPr lang="zh-TW" altLang="zh-TW"/>
          </a:p>
          <a:p>
            <a:pPr marL="0" indent="0">
              <a:buNone/>
            </a:pPr>
            <a:r>
              <a:rPr lang="en-US" altLang="zh-TW"/>
              <a:t>There should be one-- and preferably only one --obvious way to do it.\n</a:t>
            </a:r>
            <a:endParaRPr lang="zh-TW" altLang="zh-TW"/>
          </a:p>
          <a:p>
            <a:pPr marL="0" indent="0">
              <a:buNone/>
            </a:pPr>
            <a:r>
              <a:rPr lang="en-US" altLang="zh-TW"/>
              <a:t>Although that way may not be obvious at first unless you're Dutch.\n</a:t>
            </a:r>
            <a:endParaRPr lang="zh-TW" altLang="zh-TW"/>
          </a:p>
          <a:p>
            <a:pPr marL="0" indent="0">
              <a:buNone/>
            </a:pPr>
            <a:r>
              <a:rPr lang="en-US" altLang="zh-TW"/>
              <a:t>Now is better than never.\n</a:t>
            </a:r>
            <a:endParaRPr lang="zh-TW" altLang="zh-TW"/>
          </a:p>
          <a:p>
            <a:pPr marL="0" indent="0">
              <a:buNone/>
            </a:pPr>
            <a:r>
              <a:rPr lang="en-US" altLang="zh-TW"/>
              <a:t>Although never is often better than *right* now.\n</a:t>
            </a:r>
            <a:endParaRPr lang="zh-TW" altLang="zh-TW"/>
          </a:p>
          <a:p>
            <a:pPr marL="0" indent="0">
              <a:buNone/>
            </a:pPr>
            <a:r>
              <a:rPr lang="en-US" altLang="zh-TW"/>
              <a:t>If the implementation is hard to explain, it's a bad idea.\n</a:t>
            </a:r>
            <a:endParaRPr lang="zh-TW" altLang="zh-TW"/>
          </a:p>
          <a:p>
            <a:pPr marL="0" indent="0">
              <a:buNone/>
            </a:pPr>
            <a:r>
              <a:rPr lang="en-US" altLang="zh-TW"/>
              <a:t>If the implementation is easy to explain, it may be a good idea.\n</a:t>
            </a:r>
            <a:endParaRPr lang="zh-TW" altLang="zh-TW"/>
          </a:p>
          <a:p>
            <a:pPr marL="0" indent="0">
              <a:buNone/>
            </a:pPr>
            <a:r>
              <a:rPr lang="en-US" altLang="zh-TW"/>
              <a:t>Namespaces are one honking great idea -- let's do more of those!\n</a:t>
            </a:r>
            <a:endParaRPr lang="zh-TW" altLang="zh-TW"/>
          </a:p>
          <a:p>
            <a:pPr marL="0" indent="0">
              <a:buNone/>
            </a:pP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2744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程式</a:t>
            </a:r>
            <a:r>
              <a:rPr lang="en-US" altLang="zh-TW" smtClean="0"/>
              <a:t>8-1</a:t>
            </a:r>
            <a:r>
              <a:rPr lang="zh-TW" altLang="en-US" smtClean="0"/>
              <a:t>執行結果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01752" y="1089248"/>
            <a:ext cx="850392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400"/>
              <a:t>$ python 8-1.py</a:t>
            </a:r>
            <a:endParaRPr lang="zh-TW" altLang="zh-TW" sz="1400"/>
          </a:p>
          <a:p>
            <a:pPr marL="0" indent="0">
              <a:buNone/>
            </a:pPr>
            <a:r>
              <a:rPr lang="en-US" altLang="zh-TW" sz="1400"/>
              <a:t>The Zen of Python</a:t>
            </a:r>
            <a:endParaRPr lang="zh-TW" altLang="zh-TW" sz="1400"/>
          </a:p>
          <a:p>
            <a:pPr marL="0" indent="0">
              <a:buNone/>
            </a:pPr>
            <a:r>
              <a:rPr lang="en-US" altLang="zh-TW" sz="1400"/>
              <a:t>Zen 1: Beautiful is better than ugly.</a:t>
            </a:r>
            <a:endParaRPr lang="zh-TW" altLang="zh-TW" sz="1400"/>
          </a:p>
          <a:p>
            <a:pPr marL="0" indent="0">
              <a:buNone/>
            </a:pPr>
            <a:r>
              <a:rPr lang="en-US" altLang="zh-TW" sz="1400"/>
              <a:t>Zen 2: Explicit is better than implicit.</a:t>
            </a:r>
            <a:endParaRPr lang="zh-TW" altLang="zh-TW" sz="1400"/>
          </a:p>
          <a:p>
            <a:pPr marL="0" indent="0">
              <a:buNone/>
            </a:pPr>
            <a:r>
              <a:rPr lang="en-US" altLang="zh-TW" sz="1400"/>
              <a:t>Zen 3: Simple is better than complex.</a:t>
            </a:r>
            <a:endParaRPr lang="zh-TW" altLang="zh-TW" sz="1400"/>
          </a:p>
          <a:p>
            <a:pPr marL="0" indent="0">
              <a:buNone/>
            </a:pPr>
            <a:r>
              <a:rPr lang="en-US" altLang="zh-TW" sz="1400"/>
              <a:t>Zen 4: Complex is better than complicated.</a:t>
            </a:r>
            <a:endParaRPr lang="zh-TW" altLang="zh-TW" sz="1400"/>
          </a:p>
          <a:p>
            <a:pPr marL="0" indent="0">
              <a:buNone/>
            </a:pPr>
            <a:r>
              <a:rPr lang="en-US" altLang="zh-TW" sz="1400"/>
              <a:t>Zen 5: Flat is better than nested.</a:t>
            </a:r>
            <a:endParaRPr lang="zh-TW" altLang="zh-TW" sz="1400"/>
          </a:p>
          <a:p>
            <a:pPr marL="0" indent="0">
              <a:buNone/>
            </a:pPr>
            <a:r>
              <a:rPr lang="en-US" altLang="zh-TW" sz="1400"/>
              <a:t>Zen 6: Sparse is better than dense.</a:t>
            </a:r>
            <a:endParaRPr lang="zh-TW" altLang="zh-TW" sz="1400"/>
          </a:p>
          <a:p>
            <a:pPr marL="0" indent="0">
              <a:buNone/>
            </a:pPr>
            <a:r>
              <a:rPr lang="en-US" altLang="zh-TW" sz="1400"/>
              <a:t>Zen 7: Readability counts.</a:t>
            </a:r>
            <a:endParaRPr lang="zh-TW" altLang="zh-TW" sz="1400"/>
          </a:p>
          <a:p>
            <a:pPr marL="0" indent="0">
              <a:buNone/>
            </a:pPr>
            <a:r>
              <a:rPr lang="en-US" altLang="zh-TW" sz="1400"/>
              <a:t>Zen 8: Special cases aren't special enough to break the rules.</a:t>
            </a:r>
            <a:endParaRPr lang="zh-TW" altLang="zh-TW" sz="1400"/>
          </a:p>
          <a:p>
            <a:pPr marL="0" indent="0">
              <a:buNone/>
            </a:pPr>
            <a:r>
              <a:rPr lang="en-US" altLang="zh-TW" sz="1400"/>
              <a:t>Zen 9: Although practicality beats purity.</a:t>
            </a:r>
            <a:endParaRPr lang="zh-TW" altLang="zh-TW" sz="1400"/>
          </a:p>
          <a:p>
            <a:pPr marL="0" indent="0">
              <a:buNone/>
            </a:pPr>
            <a:r>
              <a:rPr lang="en-US" altLang="zh-TW" sz="1400"/>
              <a:t>Zen 10: Errors should never pass silently.</a:t>
            </a:r>
            <a:endParaRPr lang="zh-TW" altLang="zh-TW" sz="1400"/>
          </a:p>
          <a:p>
            <a:pPr marL="0" indent="0">
              <a:buNone/>
            </a:pPr>
            <a:r>
              <a:rPr lang="en-US" altLang="zh-TW" sz="1400"/>
              <a:t>Zen 11: Unless explicitly silenced.</a:t>
            </a:r>
            <a:endParaRPr lang="zh-TW" altLang="zh-TW" sz="1400"/>
          </a:p>
          <a:p>
            <a:pPr marL="0" indent="0">
              <a:buNone/>
            </a:pPr>
            <a:r>
              <a:rPr lang="en-US" altLang="zh-TW" sz="1400"/>
              <a:t>Zen 12: In the face of ambiguity, refuse the temptation to guess.</a:t>
            </a:r>
            <a:endParaRPr lang="zh-TW" altLang="zh-TW" sz="1400"/>
          </a:p>
          <a:p>
            <a:pPr marL="0" indent="0">
              <a:buNone/>
            </a:pPr>
            <a:r>
              <a:rPr lang="en-US" altLang="zh-TW" sz="1400"/>
              <a:t>Zen 13: There should be one-- and preferably only one --obvious way to do it.</a:t>
            </a:r>
            <a:endParaRPr lang="zh-TW" altLang="zh-TW" sz="1400"/>
          </a:p>
          <a:p>
            <a:pPr marL="0" indent="0">
              <a:buNone/>
            </a:pPr>
            <a:r>
              <a:rPr lang="en-US" altLang="zh-TW" sz="1400"/>
              <a:t>Zen 14: Although that way may not be obvious at first unless you're Dutch.</a:t>
            </a:r>
            <a:endParaRPr lang="zh-TW" altLang="zh-TW" sz="1400"/>
          </a:p>
          <a:p>
            <a:pPr marL="0" indent="0">
              <a:buNone/>
            </a:pPr>
            <a:r>
              <a:rPr lang="en-US" altLang="zh-TW" sz="1400"/>
              <a:t>Zen 15: Now is better than never.</a:t>
            </a:r>
            <a:endParaRPr lang="zh-TW" altLang="zh-TW" sz="1400"/>
          </a:p>
          <a:p>
            <a:pPr marL="0" indent="0">
              <a:buNone/>
            </a:pPr>
            <a:r>
              <a:rPr lang="en-US" altLang="zh-TW" sz="1400"/>
              <a:t>Zen 16: Although never is often better than *right* now.</a:t>
            </a:r>
            <a:endParaRPr lang="zh-TW" altLang="zh-TW" sz="1400"/>
          </a:p>
          <a:p>
            <a:pPr marL="0" indent="0">
              <a:buNone/>
            </a:pPr>
            <a:r>
              <a:rPr lang="en-US" altLang="zh-TW" sz="1400"/>
              <a:t>Zen 17: If the implementation is hard to explain, it's a bad idea.</a:t>
            </a:r>
            <a:endParaRPr lang="zh-TW" altLang="zh-TW" sz="1400"/>
          </a:p>
          <a:p>
            <a:pPr marL="0" indent="0">
              <a:buNone/>
            </a:pPr>
            <a:r>
              <a:rPr lang="en-US" altLang="zh-TW" sz="1400"/>
              <a:t>Zen 18: If the implementation is easy to explain, it may be a good idea.</a:t>
            </a:r>
            <a:endParaRPr lang="zh-TW" altLang="zh-TW" sz="1400"/>
          </a:p>
          <a:p>
            <a:pPr marL="0" indent="0">
              <a:buNone/>
            </a:pPr>
            <a:r>
              <a:rPr lang="en-US" altLang="zh-TW" sz="1400"/>
              <a:t>Zen 19: Namespaces are one honking great idea -- let's do more of those!</a:t>
            </a:r>
            <a:endParaRPr lang="zh-TW" altLang="zh-TW" sz="1400"/>
          </a:p>
          <a:p>
            <a:pPr marL="0" indent="0">
              <a:buNone/>
            </a:pPr>
            <a:endParaRPr lang="zh-TW" altLang="en-US" sz="140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4696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學習目標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檔案與目錄操作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os.path</a:t>
            </a:r>
            <a:r>
              <a:rPr lang="en-US" altLang="zh-TW" dirty="0" smtClean="0"/>
              <a:t>, glob, </a:t>
            </a:r>
            <a:r>
              <a:rPr lang="en-US" altLang="zh-TW" dirty="0" err="1" smtClean="0"/>
              <a:t>os.walk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os.system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shutil</a:t>
            </a:r>
            <a:endParaRPr lang="en-US" altLang="zh-TW" dirty="0" smtClean="0"/>
          </a:p>
          <a:p>
            <a:r>
              <a:rPr lang="zh-TW" altLang="en-US" dirty="0" smtClean="0"/>
              <a:t>資料檔操作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文字檔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JSON</a:t>
            </a:r>
            <a:r>
              <a:rPr lang="zh-TW" altLang="en-US" dirty="0" smtClean="0"/>
              <a:t>格式資料</a:t>
            </a:r>
            <a:endParaRPr lang="en-US" altLang="zh-TW" dirty="0" smtClean="0"/>
          </a:p>
          <a:p>
            <a:r>
              <a:rPr lang="en-US" altLang="zh-TW" dirty="0" smtClean="0"/>
              <a:t>Python</a:t>
            </a:r>
            <a:r>
              <a:rPr lang="zh-TW" altLang="en-US" dirty="0" smtClean="0"/>
              <a:t>與資料庫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Sqlite</a:t>
            </a:r>
            <a:r>
              <a:rPr lang="en-US" altLang="zh-TW" dirty="0" smtClean="0"/>
              <a:t> Manager</a:t>
            </a:r>
            <a:r>
              <a:rPr lang="zh-TW" altLang="en-US" dirty="0" smtClean="0"/>
              <a:t>附加元件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Python</a:t>
            </a:r>
            <a:r>
              <a:rPr lang="zh-TW" altLang="en-US" dirty="0" smtClean="0"/>
              <a:t>存取資料庫方法</a:t>
            </a:r>
            <a:endParaRPr lang="en-US" altLang="zh-TW" dirty="0" smtClean="0"/>
          </a:p>
          <a:p>
            <a:r>
              <a:rPr lang="zh-TW" altLang="en-US" dirty="0" smtClean="0"/>
              <a:t>資料庫應用程式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8-1</a:t>
            </a:r>
            <a:r>
              <a:rPr lang="zh-TW" altLang="en-US" smtClean="0"/>
              <a:t>的另外一種寫法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smtClean="0"/>
              <a:t>你看得出差別嗎？</a:t>
            </a:r>
            <a:endParaRPr lang="zh-TW" altLang="en-US"/>
          </a:p>
        </p:txBody>
      </p:sp>
      <p:pic>
        <p:nvPicPr>
          <p:cNvPr id="6" name="圖片 5" descr="2017-12-07_07-07-3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2564904"/>
            <a:ext cx="8478940" cy="216024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使用</a:t>
            </a:r>
            <a:r>
              <a:rPr lang="en-US" altLang="zh-TW" smtClean="0"/>
              <a:t>with</a:t>
            </a:r>
            <a:r>
              <a:rPr lang="zh-TW" altLang="en-US" smtClean="0"/>
              <a:t>開啟檔案的方法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smtClean="0"/>
              <a:t>使用此方式開啟的檔案，</a:t>
            </a:r>
            <a:r>
              <a:rPr lang="en-US" altLang="zh-TW" smtClean="0"/>
              <a:t>fp</a:t>
            </a:r>
            <a:r>
              <a:rPr lang="zh-TW" altLang="en-US" smtClean="0"/>
              <a:t>的可見範圍僅止於</a:t>
            </a:r>
            <a:r>
              <a:rPr lang="en-US" altLang="zh-TW" smtClean="0"/>
              <a:t>with</a:t>
            </a:r>
            <a:r>
              <a:rPr lang="zh-TW" altLang="en-US" smtClean="0"/>
              <a:t>的塊中，出了此區塊，該檔案自動被關閉，要再使用需要再重新使用</a:t>
            </a:r>
            <a:r>
              <a:rPr lang="en-US" altLang="zh-TW" smtClean="0"/>
              <a:t>open</a:t>
            </a:r>
            <a:r>
              <a:rPr lang="zh-TW" altLang="en-US" smtClean="0"/>
              <a:t>開啟。</a:t>
            </a:r>
            <a:endParaRPr lang="en-US" altLang="zh-TW" smtClean="0"/>
          </a:p>
          <a:p>
            <a:endParaRPr lang="en-US" altLang="zh-TW" smtClean="0"/>
          </a:p>
          <a:p>
            <a:pPr marL="0" indent="0">
              <a:buNone/>
            </a:pPr>
            <a:r>
              <a:rPr lang="en-US" altLang="zh-TW" smtClean="0"/>
              <a:t>zops</a:t>
            </a:r>
            <a:r>
              <a:rPr lang="en-US" altLang="zh-TW"/>
              <a:t>=[]</a:t>
            </a:r>
            <a:endParaRPr lang="zh-TW" altLang="zh-TW"/>
          </a:p>
          <a:p>
            <a:pPr marL="0" indent="0">
              <a:buNone/>
            </a:pPr>
            <a:r>
              <a:rPr lang="en-US" altLang="zh-TW"/>
              <a:t>with open(‘zop.txt’) as fp:</a:t>
            </a:r>
            <a:endParaRPr lang="zh-TW" altLang="zh-TW"/>
          </a:p>
          <a:p>
            <a:pPr marL="0" indent="0">
              <a:buNone/>
            </a:pPr>
            <a:r>
              <a:rPr lang="en-US" altLang="zh-TW" smtClean="0"/>
              <a:t>    zops </a:t>
            </a:r>
            <a:r>
              <a:rPr lang="en-US" altLang="zh-TW"/>
              <a:t>= fp.readlines()</a:t>
            </a:r>
            <a:endParaRPr lang="zh-TW" altLang="zh-TW"/>
          </a:p>
          <a:p>
            <a:pPr marL="0" indent="0">
              <a:buNone/>
            </a:pP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23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取得命令列參數的方法</a:t>
            </a:r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84784"/>
            <a:ext cx="6334036" cy="324036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581128"/>
            <a:ext cx="2895238" cy="1733333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4253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準備好學生的資料檔案</a:t>
            </a:r>
            <a:r>
              <a:rPr lang="en-US" altLang="zh-TW" smtClean="0"/>
              <a:t>class_101.txt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/>
              <a:t>1,</a:t>
            </a:r>
            <a:r>
              <a:rPr lang="zh-TW" altLang="zh-TW"/>
              <a:t>林小明</a:t>
            </a:r>
          </a:p>
          <a:p>
            <a:pPr marL="0" indent="0">
              <a:buNone/>
            </a:pPr>
            <a:r>
              <a:rPr lang="en-US" altLang="zh-TW"/>
              <a:t>2,</a:t>
            </a:r>
            <a:r>
              <a:rPr lang="zh-TW" altLang="zh-TW"/>
              <a:t>曾小花</a:t>
            </a:r>
          </a:p>
          <a:p>
            <a:pPr marL="0" indent="0">
              <a:buNone/>
            </a:pPr>
            <a:r>
              <a:rPr lang="en-US" altLang="zh-TW"/>
              <a:t>3,</a:t>
            </a:r>
            <a:r>
              <a:rPr lang="zh-TW" altLang="zh-TW"/>
              <a:t>王大華</a:t>
            </a:r>
          </a:p>
          <a:p>
            <a:pPr marL="0" indent="0">
              <a:buNone/>
            </a:pPr>
            <a:r>
              <a:rPr lang="en-US" altLang="zh-TW"/>
              <a:t>4,</a:t>
            </a:r>
            <a:r>
              <a:rPr lang="zh-TW" altLang="zh-TW"/>
              <a:t>李大有</a:t>
            </a:r>
          </a:p>
          <a:p>
            <a:pPr marL="0" indent="0">
              <a:buNone/>
            </a:pPr>
            <a:r>
              <a:rPr lang="en-US" altLang="zh-TW"/>
              <a:t>5,</a:t>
            </a:r>
            <a:r>
              <a:rPr lang="zh-TW" altLang="zh-TW"/>
              <a:t>張小金</a:t>
            </a:r>
          </a:p>
          <a:p>
            <a:pPr marL="0" indent="0">
              <a:buNone/>
            </a:pPr>
            <a:r>
              <a:rPr lang="en-US" altLang="zh-TW"/>
              <a:t>6,</a:t>
            </a:r>
            <a:r>
              <a:rPr lang="zh-TW" altLang="zh-TW"/>
              <a:t>林明華</a:t>
            </a:r>
          </a:p>
          <a:p>
            <a:pPr marL="0" indent="0">
              <a:buNone/>
            </a:pPr>
            <a:r>
              <a:rPr lang="en-US" altLang="zh-TW"/>
              <a:t>7,</a:t>
            </a:r>
            <a:r>
              <a:rPr lang="zh-TW" altLang="zh-TW"/>
              <a:t>沈家玉</a:t>
            </a:r>
          </a:p>
          <a:p>
            <a:pPr marL="0" indent="0">
              <a:buNone/>
            </a:pP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9125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從檔案中取得學生的資料</a:t>
            </a:r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484784"/>
            <a:ext cx="7782238" cy="4680520"/>
          </a:xfr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16922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執行結果</a:t>
            </a:r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2852936"/>
            <a:ext cx="8784976" cy="1531739"/>
          </a:xfr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6462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程式</a:t>
            </a:r>
            <a:r>
              <a:rPr lang="en-US" altLang="zh-TW" smtClean="0"/>
              <a:t>8-4</a:t>
            </a:r>
            <a:r>
              <a:rPr lang="zh-TW" altLang="en-US" smtClean="0"/>
              <a:t>：寫入資料檔的程式範例</a:t>
            </a:r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58" y="1412776"/>
            <a:ext cx="7487587" cy="4896544"/>
          </a:xfr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26</a:t>
            </a:fld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1115616" y="4653136"/>
            <a:ext cx="2952328" cy="720080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2787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程式</a:t>
            </a:r>
            <a:r>
              <a:rPr lang="en-US" altLang="zh-TW" smtClean="0"/>
              <a:t>8-4</a:t>
            </a:r>
            <a:r>
              <a:rPr lang="zh-TW" altLang="en-US" smtClean="0"/>
              <a:t>執行結果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mtClean="0"/>
              <a:t>執行過程如下：</a:t>
            </a:r>
            <a:endParaRPr lang="en-US" altLang="zh-TW" smtClean="0"/>
          </a:p>
          <a:p>
            <a:endParaRPr lang="en-US" altLang="zh-TW"/>
          </a:p>
          <a:p>
            <a:endParaRPr lang="en-US" altLang="zh-TW" smtClean="0"/>
          </a:p>
          <a:p>
            <a:endParaRPr lang="en-US" altLang="zh-TW"/>
          </a:p>
          <a:p>
            <a:endParaRPr lang="en-US" altLang="zh-TW" smtClean="0"/>
          </a:p>
          <a:p>
            <a:endParaRPr lang="en-US" altLang="zh-TW"/>
          </a:p>
          <a:p>
            <a:endParaRPr lang="en-US" altLang="zh-TW" smtClean="0"/>
          </a:p>
          <a:p>
            <a:endParaRPr lang="en-US" altLang="zh-TW"/>
          </a:p>
          <a:p>
            <a:r>
              <a:rPr lang="en-US" altLang="zh-TW" smtClean="0"/>
              <a:t>s1.txt</a:t>
            </a:r>
            <a:r>
              <a:rPr lang="zh-TW" altLang="en-US" smtClean="0"/>
              <a:t>的內容：</a:t>
            </a:r>
            <a:endParaRPr lang="en-US" altLang="zh-TW" smtClean="0"/>
          </a:p>
          <a:p>
            <a:pPr marL="0" indent="0">
              <a:buNone/>
            </a:pPr>
            <a:r>
              <a:rPr lang="en-US" altLang="zh-TW"/>
              <a:t>{1: 87, 2: 67, 3: 89, 4: 90, 5: 85, 6: 45}</a:t>
            </a:r>
            <a:endParaRPr lang="zh-TW" altLang="zh-TW"/>
          </a:p>
          <a:p>
            <a:pPr marL="0" indent="0">
              <a:buNone/>
            </a:pPr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571" y="1871857"/>
            <a:ext cx="3542857" cy="3114286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1075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程式</a:t>
            </a:r>
            <a:r>
              <a:rPr lang="en-US" altLang="zh-TW" smtClean="0"/>
              <a:t>8-4</a:t>
            </a:r>
            <a:r>
              <a:rPr lang="zh-TW" altLang="en-US" smtClean="0"/>
              <a:t>的</a:t>
            </a:r>
            <a:r>
              <a:rPr lang="en-US" altLang="zh-TW" smtClean="0"/>
              <a:t>jupyter notebook</a:t>
            </a:r>
            <a:r>
              <a:rPr lang="zh-TW" altLang="en-US" smtClean="0"/>
              <a:t>版本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7" name="內容版面配置區 6" descr="2017-12-07_07-22-05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018978" y="1340768"/>
            <a:ext cx="6937398" cy="5328592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使用</a:t>
            </a:r>
            <a:r>
              <a:rPr lang="en-US" altLang="zh-TW" smtClean="0"/>
              <a:t>ast</a:t>
            </a:r>
            <a:r>
              <a:rPr lang="zh-TW" altLang="en-US" smtClean="0"/>
              <a:t>模組把串列轉成字典型態</a:t>
            </a:r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" y="1556792"/>
            <a:ext cx="8587981" cy="4680520"/>
          </a:xfr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9748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os.path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01177197"/>
              </p:ext>
            </p:extLst>
          </p:nvPr>
        </p:nvGraphicFramePr>
        <p:xfrm>
          <a:off x="395536" y="1700807"/>
          <a:ext cx="8352928" cy="4320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63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9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函數或方法</a:t>
                      </a:r>
                      <a:endParaRPr lang="zh-TW" sz="18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說明</a:t>
                      </a:r>
                      <a:endParaRPr lang="zh-TW" sz="18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abspath</a:t>
                      </a:r>
                      <a:endParaRPr lang="zh-TW" sz="18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給任何一個路徑或檔案名稱，會傳回完整的路徑名稱。</a:t>
                      </a:r>
                      <a:endParaRPr lang="zh-TW" sz="18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basename</a:t>
                      </a:r>
                      <a:endParaRPr lang="zh-TW" sz="18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傳回路徑名稱的最後一個檔案名稱或目錄名稱</a:t>
                      </a:r>
                      <a:endParaRPr lang="zh-TW" sz="18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dirname</a:t>
                      </a:r>
                      <a:endParaRPr lang="zh-TW" sz="18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傳回指定路徑名稱的上層完整路徑名稱</a:t>
                      </a:r>
                      <a:endParaRPr lang="zh-TW" sz="18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exists</a:t>
                      </a:r>
                      <a:endParaRPr lang="zh-TW" sz="18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檢查某一指定的路徑或檔案是否存在</a:t>
                      </a:r>
                      <a:endParaRPr lang="zh-TW" sz="18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getsize</a:t>
                      </a:r>
                      <a:endParaRPr lang="zh-TW" sz="18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傳回指定檔案的檔案大小（</a:t>
                      </a:r>
                      <a:r>
                        <a:rPr lang="en-US" sz="1800" kern="100">
                          <a:effectLst/>
                        </a:rPr>
                        <a:t>Byte</a:t>
                      </a:r>
                      <a:r>
                        <a:rPr lang="zh-TW" sz="1800" kern="100">
                          <a:effectLst/>
                        </a:rPr>
                        <a:t>）</a:t>
                      </a:r>
                      <a:endParaRPr lang="zh-TW" sz="18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isabs</a:t>
                      </a:r>
                      <a:endParaRPr lang="zh-TW" sz="18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檢查指定的路徑是否為完整路徑名稱（絕對路徑）</a:t>
                      </a:r>
                      <a:endParaRPr lang="zh-TW" sz="18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isfile</a:t>
                      </a:r>
                      <a:endParaRPr lang="zh-TW" sz="18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檢查指定的路徑是否為檔案</a:t>
                      </a:r>
                      <a:endParaRPr lang="zh-TW" sz="18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isdir</a:t>
                      </a:r>
                      <a:endParaRPr lang="zh-TW" sz="18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檢查指定的路徑是否為目錄</a:t>
                      </a:r>
                      <a:endParaRPr lang="zh-TW" sz="18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split</a:t>
                      </a:r>
                      <a:endParaRPr lang="zh-TW" sz="18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把絕對路徑的檔案和上層路徑分開（取出檔名）</a:t>
                      </a:r>
                      <a:endParaRPr lang="zh-TW" sz="18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splitdrive</a:t>
                      </a:r>
                      <a:endParaRPr lang="zh-TW" sz="18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把絕對路徑的磁碟機和下層路徑分開（取出磁碟機）</a:t>
                      </a:r>
                      <a:endParaRPr lang="zh-TW" sz="18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join</a:t>
                      </a:r>
                      <a:endParaRPr lang="zh-TW" sz="18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把路徑和檔案名稱正確地結合成完整路徑</a:t>
                      </a:r>
                      <a:endParaRPr lang="zh-TW" sz="1800" kern="100" dirty="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25859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程式</a:t>
            </a:r>
            <a:r>
              <a:rPr lang="en-US" altLang="zh-TW" smtClean="0"/>
              <a:t>8-5</a:t>
            </a:r>
            <a:r>
              <a:rPr lang="zh-TW" altLang="en-US" smtClean="0"/>
              <a:t>的執行結果</a:t>
            </a:r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27" y="2420888"/>
            <a:ext cx="7984249" cy="2016224"/>
          </a:xfr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31572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中央氣象局的氣溫資料網頁範例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sz="1600" dirty="0" smtClean="0"/>
              <a:t>網址：</a:t>
            </a:r>
            <a:r>
              <a:rPr lang="en-US" altLang="zh-TW" sz="1600" dirty="0">
                <a:hlinkClick r:id="rId2"/>
              </a:rPr>
              <a:t>http://</a:t>
            </a:r>
            <a:r>
              <a:rPr lang="en-US" altLang="zh-TW" sz="1600" dirty="0" smtClean="0">
                <a:hlinkClick r:id="rId2"/>
              </a:rPr>
              <a:t>www.cwb.gov.tw/V7/climate/monthlyMean/Taiwan_tx.htm</a:t>
            </a:r>
            <a:endParaRPr lang="en-US" altLang="zh-TW" sz="1600" dirty="0" smtClean="0"/>
          </a:p>
          <a:p>
            <a:r>
              <a:rPr lang="zh-TW" altLang="en-US" sz="1600" dirty="0" smtClean="0"/>
              <a:t>請注意，網址以及網頁的內容可能隨時會被更動，在此先以文字檔的方式處理</a:t>
            </a:r>
            <a:endParaRPr lang="zh-TW" altLang="en-US" sz="16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204864"/>
            <a:ext cx="5796136" cy="4293218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129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貼成標準文字檔案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在此以</a:t>
            </a:r>
            <a:r>
              <a:rPr lang="en-US" altLang="zh-TW" dirty="0" smtClean="0"/>
              <a:t>Sublime Text 2</a:t>
            </a:r>
            <a:r>
              <a:rPr lang="zh-TW" altLang="en-US" dirty="0" smtClean="0"/>
              <a:t>為例，以下為貼上文字資料的例子，整理之後儲存成</a:t>
            </a:r>
            <a:r>
              <a:rPr lang="en-US" altLang="zh-TW" dirty="0" smtClean="0"/>
              <a:t>climate.txt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652302"/>
            <a:ext cx="7090098" cy="3446746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419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climate_data</a:t>
            </a:r>
            <a:r>
              <a:rPr lang="zh-TW" altLang="en-US" dirty="0" smtClean="0"/>
              <a:t>串列變數之結構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56" y="1484784"/>
            <a:ext cx="7128792" cy="4440272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267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在</a:t>
            </a:r>
            <a:r>
              <a:rPr lang="en-US" altLang="zh-TW" smtClean="0"/>
              <a:t>jupyter notebook</a:t>
            </a:r>
            <a:r>
              <a:rPr lang="zh-TW" altLang="en-US" smtClean="0"/>
              <a:t>中整理資料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34</a:t>
            </a:fld>
            <a:endParaRPr lang="zh-TW" altLang="en-US"/>
          </a:p>
        </p:txBody>
      </p:sp>
      <p:pic>
        <p:nvPicPr>
          <p:cNvPr id="5" name="內容版面配置區 4" descr="2017-12-07_07-34-54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628800"/>
            <a:ext cx="8746419" cy="2592288"/>
          </a:xfr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用來顯示地區的</a:t>
            </a:r>
            <a:r>
              <a:rPr lang="en-US" altLang="zh-TW" dirty="0" err="1" smtClean="0"/>
              <a:t>disp_area</a:t>
            </a:r>
            <a:r>
              <a:rPr lang="zh-TW" altLang="en-US" dirty="0" smtClean="0"/>
              <a:t>函數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16992" y="1556792"/>
            <a:ext cx="850392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 err="1"/>
              <a:t>def</a:t>
            </a:r>
            <a:r>
              <a:rPr lang="en-US" altLang="zh-TW" sz="2400" dirty="0"/>
              <a:t> </a:t>
            </a:r>
            <a:r>
              <a:rPr lang="en-US" altLang="zh-TW" sz="2400" dirty="0" err="1"/>
              <a:t>disp_area</a:t>
            </a:r>
            <a:r>
              <a:rPr lang="en-US" altLang="zh-TW" sz="2400" dirty="0"/>
              <a:t>():</a:t>
            </a:r>
            <a:endParaRPr lang="zh-TW" altLang="zh-TW" sz="2400" dirty="0"/>
          </a:p>
          <a:p>
            <a:pPr marL="0" indent="0">
              <a:buNone/>
            </a:pPr>
            <a:r>
              <a:rPr lang="en-US" altLang="zh-TW" sz="2400" dirty="0" smtClean="0"/>
              <a:t>  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= 0</a:t>
            </a:r>
            <a:endParaRPr lang="zh-TW" altLang="zh-TW" sz="2400" dirty="0"/>
          </a:p>
          <a:p>
            <a:pPr marL="0" indent="0">
              <a:buNone/>
            </a:pPr>
            <a:r>
              <a:rPr lang="en-US" altLang="zh-TW" sz="2400" dirty="0" smtClean="0"/>
              <a:t>  for </a:t>
            </a:r>
            <a:r>
              <a:rPr lang="en-US" altLang="zh-TW" sz="2400" dirty="0"/>
              <a:t>a in </a:t>
            </a:r>
            <a:r>
              <a:rPr lang="en-US" altLang="zh-TW" sz="2400" dirty="0" err="1"/>
              <a:t>climate_data</a:t>
            </a:r>
            <a:r>
              <a:rPr lang="en-US" altLang="zh-TW" sz="2400" dirty="0"/>
              <a:t>:</a:t>
            </a:r>
            <a:endParaRPr lang="zh-TW" altLang="zh-TW" sz="2400" dirty="0"/>
          </a:p>
          <a:p>
            <a:pPr marL="0" indent="0">
              <a:buNone/>
            </a:pPr>
            <a:r>
              <a:rPr lang="en-US" altLang="zh-TW" sz="2400" dirty="0" smtClean="0"/>
              <a:t>    print</a:t>
            </a:r>
            <a:r>
              <a:rPr lang="en-US" altLang="zh-TW" sz="2400" dirty="0"/>
              <a:t>("{:&gt;2}:{:&lt;6}\</a:t>
            </a:r>
            <a:r>
              <a:rPr lang="en-US" altLang="zh-TW" sz="2400" dirty="0" err="1"/>
              <a:t>t".format</a:t>
            </a:r>
            <a:r>
              <a:rPr lang="en-US" altLang="zh-TW" sz="2400" dirty="0"/>
              <a:t>(</a:t>
            </a:r>
            <a:r>
              <a:rPr lang="en-US" altLang="zh-TW" sz="2400" dirty="0" err="1"/>
              <a:t>i,a</a:t>
            </a:r>
            <a:r>
              <a:rPr lang="en-US" altLang="zh-TW" sz="2400" dirty="0"/>
              <a:t>[0]), end="")</a:t>
            </a:r>
            <a:endParaRPr lang="zh-TW" altLang="zh-TW" sz="2400" dirty="0"/>
          </a:p>
          <a:p>
            <a:pPr marL="0" indent="0">
              <a:buNone/>
            </a:pPr>
            <a:r>
              <a:rPr lang="en-US" altLang="zh-TW" sz="2400" dirty="0" smtClean="0"/>
              <a:t>    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+= 1</a:t>
            </a:r>
            <a:endParaRPr lang="zh-TW" altLang="zh-TW" sz="2400" dirty="0"/>
          </a:p>
          <a:p>
            <a:pPr marL="0" indent="0">
              <a:buNone/>
            </a:pPr>
            <a:r>
              <a:rPr lang="en-US" altLang="zh-TW" sz="2400" dirty="0" smtClean="0"/>
              <a:t>    if </a:t>
            </a:r>
            <a:r>
              <a:rPr lang="en-US" altLang="zh-TW" sz="2400" dirty="0"/>
              <a:t>not (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% 5): print()</a:t>
            </a:r>
            <a:endParaRPr lang="zh-TW" altLang="zh-TW" sz="2400" dirty="0"/>
          </a:p>
          <a:p>
            <a:pPr marL="0" indent="0">
              <a:buNone/>
            </a:pPr>
            <a:r>
              <a:rPr lang="en-US" altLang="zh-TW" sz="2400" dirty="0" smtClean="0"/>
              <a:t>  print</a:t>
            </a:r>
            <a:r>
              <a:rPr lang="en-US" altLang="zh-TW" sz="2400" dirty="0"/>
              <a:t>()</a:t>
            </a:r>
            <a:endParaRPr lang="zh-TW" altLang="zh-TW" sz="2400" dirty="0"/>
          </a:p>
          <a:p>
            <a:pPr marL="0" indent="0">
              <a:buNone/>
            </a:pP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30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顯示指定區域溫度資料的</a:t>
            </a:r>
            <a:r>
              <a:rPr lang="en-US" altLang="zh-TW" dirty="0" err="1" smtClean="0"/>
              <a:t>disp_temp</a:t>
            </a:r>
            <a:r>
              <a:rPr lang="en-US" altLang="zh-TW" dirty="0" smtClean="0"/>
              <a:t>(data)</a:t>
            </a:r>
            <a:r>
              <a:rPr lang="zh-TW" altLang="en-US" dirty="0" smtClean="0"/>
              <a:t>函數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 err="1"/>
              <a:t>def</a:t>
            </a:r>
            <a:r>
              <a:rPr lang="en-US" altLang="zh-TW" sz="2000" dirty="0"/>
              <a:t> </a:t>
            </a:r>
            <a:r>
              <a:rPr lang="en-US" altLang="zh-TW" sz="2000" dirty="0" err="1"/>
              <a:t>disp_temp</a:t>
            </a:r>
            <a:r>
              <a:rPr lang="en-US" altLang="zh-TW" sz="2000" dirty="0"/>
              <a:t>(data):</a:t>
            </a:r>
            <a:endParaRPr lang="zh-TW" altLang="zh-TW" sz="2000" dirty="0"/>
          </a:p>
          <a:p>
            <a:pPr marL="0" indent="0">
              <a:buNone/>
            </a:pPr>
            <a:r>
              <a:rPr lang="en-US" altLang="zh-TW" sz="2000" dirty="0"/>
              <a:t>    print("</a:t>
            </a:r>
            <a:r>
              <a:rPr lang="zh-TW" altLang="zh-TW" sz="2000" dirty="0"/>
              <a:t>顯示區域</a:t>
            </a:r>
            <a:r>
              <a:rPr lang="en-US" altLang="zh-TW" sz="2000" dirty="0"/>
              <a:t>:", data[0])</a:t>
            </a:r>
            <a:endParaRPr lang="zh-TW" altLang="zh-TW" sz="2000" dirty="0"/>
          </a:p>
          <a:p>
            <a:pPr marL="0" indent="0">
              <a:buNone/>
            </a:pPr>
            <a:r>
              <a:rPr lang="en-US" altLang="zh-TW" sz="2000" dirty="0" smtClean="0"/>
              <a:t>    print</a:t>
            </a:r>
            <a:r>
              <a:rPr lang="en-US" altLang="zh-TW" sz="2000" dirty="0"/>
              <a:t>("---------------------")</a:t>
            </a:r>
            <a:endParaRPr lang="zh-TW" altLang="zh-TW" sz="2000" dirty="0"/>
          </a:p>
          <a:p>
            <a:pPr marL="0" indent="0">
              <a:buNone/>
            </a:pPr>
            <a:r>
              <a:rPr lang="en-US" altLang="zh-TW" sz="2000" dirty="0" smtClean="0"/>
              <a:t>    for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in range(1,13):</a:t>
            </a:r>
            <a:endParaRPr lang="zh-TW" altLang="zh-TW" sz="2000" dirty="0"/>
          </a:p>
          <a:p>
            <a:pPr marL="0" indent="0">
              <a:buNone/>
            </a:pPr>
            <a:r>
              <a:rPr lang="en-US" altLang="zh-TW" sz="2000" dirty="0"/>
              <a:t>        print("{:&gt;2}</a:t>
            </a:r>
            <a:r>
              <a:rPr lang="zh-TW" altLang="zh-TW" sz="2000" dirty="0"/>
              <a:t>月均溫</a:t>
            </a:r>
            <a:r>
              <a:rPr lang="en-US" altLang="zh-TW" sz="2000" dirty="0"/>
              <a:t>:{:&gt;.1f}</a:t>
            </a:r>
            <a:r>
              <a:rPr lang="zh-TW" altLang="zh-TW" sz="2000" dirty="0"/>
              <a:t>度</a:t>
            </a:r>
            <a:r>
              <a:rPr lang="en-US" altLang="zh-TW" sz="2000" dirty="0"/>
              <a:t>".format(</a:t>
            </a:r>
            <a:r>
              <a:rPr lang="en-US" altLang="zh-TW" sz="2000" dirty="0" err="1"/>
              <a:t>i</a:t>
            </a:r>
            <a:r>
              <a:rPr lang="en-US" altLang="zh-TW" sz="2000" dirty="0"/>
              <a:t>, float(data[</a:t>
            </a:r>
            <a:r>
              <a:rPr lang="en-US" altLang="zh-TW" sz="2000" dirty="0" err="1"/>
              <a:t>i</a:t>
            </a:r>
            <a:r>
              <a:rPr lang="en-US" altLang="zh-TW" sz="2000" dirty="0"/>
              <a:t>])))</a:t>
            </a:r>
            <a:endParaRPr lang="zh-TW" altLang="zh-TW" sz="2000" dirty="0"/>
          </a:p>
          <a:p>
            <a:pPr marL="0" indent="0">
              <a:buNone/>
            </a:pPr>
            <a:r>
              <a:rPr lang="en-US" altLang="zh-TW" sz="2000" dirty="0"/>
              <a:t>        print("</a:t>
            </a:r>
            <a:r>
              <a:rPr lang="zh-TW" altLang="zh-TW" sz="2000" dirty="0"/>
              <a:t>本地區年均溫為</a:t>
            </a:r>
            <a:r>
              <a:rPr lang="en-US" altLang="zh-TW" sz="2000" dirty="0"/>
              <a:t>{}</a:t>
            </a:r>
            <a:r>
              <a:rPr lang="zh-TW" altLang="zh-TW" sz="2000" dirty="0"/>
              <a:t>度</a:t>
            </a:r>
            <a:r>
              <a:rPr lang="en-US" altLang="zh-TW" sz="2000" dirty="0"/>
              <a:t>".format(data[13]))</a:t>
            </a:r>
            <a:endParaRPr lang="zh-TW" altLang="zh-TW" sz="2000" dirty="0"/>
          </a:p>
          <a:p>
            <a:pPr marL="0" indent="0">
              <a:buNone/>
            </a:pPr>
            <a:r>
              <a:rPr lang="en-US" altLang="zh-TW" sz="2000" dirty="0" smtClean="0"/>
              <a:t>    print("---------------------")</a:t>
            </a:r>
          </a:p>
          <a:p>
            <a:pPr marL="0" indent="0">
              <a:buNone/>
            </a:pPr>
            <a:endParaRPr lang="en-US" altLang="zh-TW" sz="2000" dirty="0"/>
          </a:p>
          <a:p>
            <a:r>
              <a:rPr lang="zh-TW" altLang="en-US" sz="2000" dirty="0" smtClean="0"/>
              <a:t>此函數可以接收一個數值的參數，然後根據此參數來顯示該地區的資料內容。</a:t>
            </a:r>
            <a:endParaRPr lang="zh-TW" altLang="zh-TW" sz="2000" dirty="0"/>
          </a:p>
          <a:p>
            <a:pPr marL="0" indent="0">
              <a:buNone/>
            </a:pP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100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主程式</a:t>
            </a:r>
            <a:r>
              <a:rPr lang="en-US" altLang="zh-TW" dirty="0" smtClean="0"/>
              <a:t>--</a:t>
            </a:r>
            <a:r>
              <a:rPr lang="zh-TW" altLang="en-US" dirty="0" smtClean="0"/>
              <a:t>讀取資料檔的部份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 err="1"/>
              <a:t>target_file</a:t>
            </a:r>
            <a:r>
              <a:rPr lang="en-US" altLang="zh-TW" sz="2400" dirty="0"/>
              <a:t> = 'climate.txt'</a:t>
            </a:r>
            <a:endParaRPr lang="zh-TW" altLang="zh-TW" sz="2400" dirty="0"/>
          </a:p>
          <a:p>
            <a:pPr marL="0" indent="0">
              <a:buNone/>
            </a:pPr>
            <a:r>
              <a:rPr lang="en-US" altLang="zh-TW" sz="2400" dirty="0" err="1"/>
              <a:t>fp</a:t>
            </a:r>
            <a:r>
              <a:rPr lang="en-US" altLang="zh-TW" sz="2400" dirty="0"/>
              <a:t> = open(</a:t>
            </a:r>
            <a:r>
              <a:rPr lang="en-US" altLang="zh-TW" sz="2400" dirty="0" err="1"/>
              <a:t>target_file</a:t>
            </a:r>
            <a:r>
              <a:rPr lang="en-US" altLang="zh-TW" sz="2400" dirty="0"/>
              <a:t>, 'r')</a:t>
            </a:r>
            <a:endParaRPr lang="zh-TW" altLang="zh-TW" sz="2400" dirty="0"/>
          </a:p>
          <a:p>
            <a:pPr marL="0" indent="0">
              <a:buNone/>
            </a:pPr>
            <a:r>
              <a:rPr lang="en-US" altLang="zh-TW" sz="2400" dirty="0" err="1"/>
              <a:t>raw_data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fp.readlines</a:t>
            </a:r>
            <a:r>
              <a:rPr lang="en-US" altLang="zh-TW" sz="2400" dirty="0"/>
              <a:t>()</a:t>
            </a:r>
            <a:endParaRPr lang="zh-TW" altLang="zh-TW" sz="2400" dirty="0"/>
          </a:p>
          <a:p>
            <a:pPr marL="0" indent="0">
              <a:buNone/>
            </a:pPr>
            <a:r>
              <a:rPr lang="en-US" altLang="zh-TW" sz="2400" dirty="0" err="1"/>
              <a:t>climate_data</a:t>
            </a:r>
            <a:r>
              <a:rPr lang="en-US" altLang="zh-TW" sz="2400" dirty="0"/>
              <a:t>=[]</a:t>
            </a:r>
            <a:endParaRPr lang="zh-TW" altLang="zh-TW" sz="2400" dirty="0"/>
          </a:p>
          <a:p>
            <a:pPr marL="0" indent="0">
              <a:buNone/>
            </a:pPr>
            <a:r>
              <a:rPr lang="en-US" altLang="zh-TW" sz="2400" dirty="0"/>
              <a:t>for item in </a:t>
            </a:r>
            <a:r>
              <a:rPr lang="en-US" altLang="zh-TW" sz="2400" dirty="0" err="1"/>
              <a:t>raw_data</a:t>
            </a:r>
            <a:r>
              <a:rPr lang="en-US" altLang="zh-TW" sz="2400" dirty="0"/>
              <a:t>:</a:t>
            </a:r>
            <a:endParaRPr lang="zh-TW" altLang="zh-TW" sz="2400" dirty="0"/>
          </a:p>
          <a:p>
            <a:pPr marL="0" indent="0">
              <a:buNone/>
            </a:pPr>
            <a:r>
              <a:rPr lang="en-US" altLang="zh-TW" sz="2400" dirty="0" smtClean="0"/>
              <a:t>    </a:t>
            </a:r>
            <a:r>
              <a:rPr lang="en-US" altLang="zh-TW" sz="2400" dirty="0" err="1" smtClean="0"/>
              <a:t>climate_data.append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item.rstrip</a:t>
            </a:r>
            <a:r>
              <a:rPr lang="en-US" altLang="zh-TW" sz="2400" dirty="0"/>
              <a:t>('\n').split('\t'))</a:t>
            </a:r>
            <a:endParaRPr lang="zh-TW" altLang="zh-TW" sz="2400" dirty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其實也可以使用</a:t>
            </a:r>
            <a:r>
              <a:rPr lang="en-US" altLang="zh-TW" sz="2400" dirty="0" err="1" smtClean="0"/>
              <a:t>readline</a:t>
            </a:r>
            <a:r>
              <a:rPr lang="en-US" altLang="zh-TW" sz="2400" dirty="0" smtClean="0"/>
              <a:t>()</a:t>
            </a:r>
            <a:r>
              <a:rPr lang="zh-TW" altLang="en-US" sz="2400" dirty="0" smtClean="0"/>
              <a:t>每讀進一行再做處理。另外，有沒有更有效率的方法呢？同學們可以想想看喔。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202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主程式</a:t>
            </a:r>
            <a:r>
              <a:rPr lang="en-US" altLang="zh-TW" dirty="0" smtClean="0"/>
              <a:t>--</a:t>
            </a:r>
            <a:r>
              <a:rPr lang="zh-TW" altLang="en-US" dirty="0" smtClean="0"/>
              <a:t>取得使用者輸入並顯示選定的資料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/>
              <a:t>while True:</a:t>
            </a:r>
            <a:endParaRPr lang="zh-TW" altLang="zh-TW" sz="2000" dirty="0"/>
          </a:p>
          <a:p>
            <a:pPr marL="0" indent="0">
              <a:buNone/>
            </a:pPr>
            <a:r>
              <a:rPr lang="en-US" altLang="zh-TW" sz="2000" dirty="0" smtClean="0"/>
              <a:t>    </a:t>
            </a:r>
            <a:r>
              <a:rPr lang="en-US" altLang="zh-TW" sz="2000" dirty="0" err="1" smtClean="0"/>
              <a:t>disp_area</a:t>
            </a:r>
            <a:r>
              <a:rPr lang="en-US" altLang="zh-TW" sz="2000" dirty="0"/>
              <a:t>()</a:t>
            </a:r>
            <a:endParaRPr lang="zh-TW" altLang="zh-TW" sz="2000" dirty="0"/>
          </a:p>
          <a:p>
            <a:pPr marL="0" indent="0">
              <a:buNone/>
            </a:pPr>
            <a:r>
              <a:rPr lang="en-US" altLang="zh-TW" sz="2000" dirty="0"/>
              <a:t>    area =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(input("</a:t>
            </a:r>
            <a:r>
              <a:rPr lang="zh-TW" altLang="zh-TW" sz="2000" dirty="0"/>
              <a:t>請輸入你要查詢平均溫度的地區：</a:t>
            </a:r>
            <a:r>
              <a:rPr lang="en-US" altLang="zh-TW" sz="2000" dirty="0"/>
              <a:t>(-1</a:t>
            </a:r>
            <a:r>
              <a:rPr lang="zh-TW" altLang="zh-TW" sz="2000" dirty="0"/>
              <a:t>結束</a:t>
            </a:r>
            <a:r>
              <a:rPr lang="en-US" altLang="zh-TW" sz="2000" dirty="0"/>
              <a:t>)"))</a:t>
            </a:r>
            <a:endParaRPr lang="zh-TW" altLang="zh-TW" sz="2000" dirty="0"/>
          </a:p>
          <a:p>
            <a:pPr marL="0" indent="0">
              <a:buNone/>
            </a:pPr>
            <a:r>
              <a:rPr lang="en-US" altLang="zh-TW" sz="2000" dirty="0" smtClean="0"/>
              <a:t>    if </a:t>
            </a:r>
            <a:r>
              <a:rPr lang="en-US" altLang="zh-TW" sz="2000" dirty="0"/>
              <a:t>area == -1: break</a:t>
            </a:r>
            <a:endParaRPr lang="zh-TW" altLang="zh-TW" sz="2000" dirty="0"/>
          </a:p>
          <a:p>
            <a:pPr marL="0" indent="0">
              <a:buNone/>
            </a:pPr>
            <a:r>
              <a:rPr lang="en-US" altLang="zh-TW" sz="2000" dirty="0" smtClean="0"/>
              <a:t>    </a:t>
            </a:r>
            <a:r>
              <a:rPr lang="en-US" altLang="zh-TW" sz="2000" dirty="0" err="1" smtClean="0"/>
              <a:t>disp_temp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climate_data</a:t>
            </a:r>
            <a:r>
              <a:rPr lang="en-US" altLang="zh-TW" sz="2000" dirty="0" smtClean="0"/>
              <a:t>[area</a:t>
            </a:r>
            <a:r>
              <a:rPr lang="en-US" altLang="zh-TW" sz="2000" dirty="0"/>
              <a:t>])</a:t>
            </a:r>
            <a:endParaRPr lang="zh-TW" altLang="zh-TW" sz="2000" dirty="0"/>
          </a:p>
          <a:p>
            <a:pPr marL="0" indent="0">
              <a:buNone/>
            </a:pPr>
            <a:r>
              <a:rPr lang="en-US" altLang="zh-TW" sz="2000" dirty="0"/>
              <a:t>    x = input("</a:t>
            </a:r>
            <a:r>
              <a:rPr lang="zh-TW" altLang="zh-TW" sz="2000" dirty="0"/>
              <a:t>請按</a:t>
            </a:r>
            <a:r>
              <a:rPr lang="en-US" altLang="zh-TW" sz="2000" dirty="0"/>
              <a:t>Enter</a:t>
            </a:r>
            <a:r>
              <a:rPr lang="zh-TW" altLang="zh-TW" sz="2000" dirty="0"/>
              <a:t>鍵回主選單</a:t>
            </a:r>
            <a:r>
              <a:rPr lang="en-US" altLang="zh-TW" sz="2000" dirty="0"/>
              <a:t>")</a:t>
            </a:r>
            <a:endParaRPr lang="zh-TW" altLang="zh-TW" sz="2000" dirty="0"/>
          </a:p>
          <a:p>
            <a:endParaRPr lang="en-US" altLang="zh-TW" sz="2000" dirty="0" smtClean="0"/>
          </a:p>
          <a:p>
            <a:r>
              <a:rPr lang="zh-TW" altLang="en-US" sz="2000" dirty="0" smtClean="0"/>
              <a:t>透過自訂函數的使用，主程式就可以非常簡潔容易理解了。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1242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</a:t>
            </a:r>
            <a:r>
              <a:rPr lang="en-US" altLang="zh-TW" dirty="0" smtClean="0"/>
              <a:t>8-6</a:t>
            </a:r>
            <a:r>
              <a:rPr lang="zh-TW" altLang="en-US" dirty="0" smtClean="0"/>
              <a:t>的執行結果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39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>
          <a:xfrm>
            <a:off x="301752" y="908720"/>
            <a:ext cx="850392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200" dirty="0"/>
              <a:t>$ python 8-6.py</a:t>
            </a:r>
            <a:endParaRPr lang="zh-TW" altLang="zh-TW" sz="1200" dirty="0"/>
          </a:p>
          <a:p>
            <a:pPr marL="0" indent="0">
              <a:buNone/>
            </a:pPr>
            <a:r>
              <a:rPr lang="en-US" altLang="zh-TW" sz="1200" dirty="0"/>
              <a:t> 0:</a:t>
            </a:r>
            <a:r>
              <a:rPr lang="zh-TW" altLang="zh-TW" sz="1200" dirty="0"/>
              <a:t>淡水</a:t>
            </a:r>
            <a:r>
              <a:rPr lang="en-US" altLang="zh-TW" sz="1200" dirty="0"/>
              <a:t>	 1:</a:t>
            </a:r>
            <a:r>
              <a:rPr lang="zh-TW" altLang="zh-TW" sz="1200" dirty="0"/>
              <a:t>鞍部</a:t>
            </a:r>
            <a:r>
              <a:rPr lang="en-US" altLang="zh-TW" sz="1200" dirty="0"/>
              <a:t>	 2:</a:t>
            </a:r>
            <a:r>
              <a:rPr lang="zh-TW" altLang="zh-TW" sz="1200" dirty="0"/>
              <a:t>臺北</a:t>
            </a:r>
            <a:r>
              <a:rPr lang="en-US" altLang="zh-TW" sz="1200" dirty="0"/>
              <a:t>	 3:</a:t>
            </a:r>
            <a:r>
              <a:rPr lang="zh-TW" altLang="zh-TW" sz="1200" dirty="0"/>
              <a:t>竹子湖</a:t>
            </a:r>
            <a:r>
              <a:rPr lang="en-US" altLang="zh-TW" sz="1200" dirty="0"/>
              <a:t>	 4:</a:t>
            </a:r>
            <a:r>
              <a:rPr lang="zh-TW" altLang="zh-TW" sz="1200" dirty="0"/>
              <a:t>基隆</a:t>
            </a:r>
            <a:r>
              <a:rPr lang="en-US" altLang="zh-TW" sz="1200" dirty="0"/>
              <a:t>	</a:t>
            </a:r>
            <a:endParaRPr lang="zh-TW" altLang="zh-TW" sz="1200" dirty="0"/>
          </a:p>
          <a:p>
            <a:pPr marL="0" indent="0">
              <a:buNone/>
            </a:pPr>
            <a:r>
              <a:rPr lang="en-US" altLang="zh-TW" sz="1200" dirty="0"/>
              <a:t> 5:</a:t>
            </a:r>
            <a:r>
              <a:rPr lang="zh-TW" altLang="zh-TW" sz="1200" dirty="0"/>
              <a:t>彭佳嶼</a:t>
            </a:r>
            <a:r>
              <a:rPr lang="en-US" altLang="zh-TW" sz="1200" dirty="0"/>
              <a:t>	 6:</a:t>
            </a:r>
            <a:r>
              <a:rPr lang="zh-TW" altLang="zh-TW" sz="1200" dirty="0"/>
              <a:t>花蓮</a:t>
            </a:r>
            <a:r>
              <a:rPr lang="en-US" altLang="zh-TW" sz="1200" dirty="0"/>
              <a:t>	 7:</a:t>
            </a:r>
            <a:r>
              <a:rPr lang="zh-TW" altLang="zh-TW" sz="1200" dirty="0"/>
              <a:t>蘇澳</a:t>
            </a:r>
            <a:r>
              <a:rPr lang="en-US" altLang="zh-TW" sz="1200" dirty="0"/>
              <a:t>	 8:</a:t>
            </a:r>
            <a:r>
              <a:rPr lang="zh-TW" altLang="zh-TW" sz="1200" dirty="0"/>
              <a:t>宜蘭</a:t>
            </a:r>
            <a:r>
              <a:rPr lang="en-US" altLang="zh-TW" sz="1200" dirty="0"/>
              <a:t>	 9:</a:t>
            </a:r>
            <a:r>
              <a:rPr lang="zh-TW" altLang="zh-TW" sz="1200" dirty="0"/>
              <a:t>東吉島</a:t>
            </a:r>
            <a:r>
              <a:rPr lang="en-US" altLang="zh-TW" sz="1200" dirty="0"/>
              <a:t>	</a:t>
            </a:r>
            <a:endParaRPr lang="zh-TW" altLang="zh-TW" sz="1200" dirty="0"/>
          </a:p>
          <a:p>
            <a:pPr marL="0" indent="0">
              <a:buNone/>
            </a:pPr>
            <a:r>
              <a:rPr lang="en-US" altLang="zh-TW" sz="1200" dirty="0"/>
              <a:t>10:</a:t>
            </a:r>
            <a:r>
              <a:rPr lang="zh-TW" altLang="zh-TW" sz="1200" dirty="0"/>
              <a:t>澎湖</a:t>
            </a:r>
            <a:r>
              <a:rPr lang="en-US" altLang="zh-TW" sz="1200" dirty="0"/>
              <a:t>	11:</a:t>
            </a:r>
            <a:r>
              <a:rPr lang="zh-TW" altLang="zh-TW" sz="1200" dirty="0"/>
              <a:t>臺南</a:t>
            </a:r>
            <a:r>
              <a:rPr lang="en-US" altLang="zh-TW" sz="1200" dirty="0"/>
              <a:t>	12:</a:t>
            </a:r>
            <a:r>
              <a:rPr lang="zh-TW" altLang="zh-TW" sz="1200" dirty="0"/>
              <a:t>高雄</a:t>
            </a:r>
            <a:r>
              <a:rPr lang="en-US" altLang="zh-TW" sz="1200" dirty="0"/>
              <a:t>	13:</a:t>
            </a:r>
            <a:r>
              <a:rPr lang="zh-TW" altLang="zh-TW" sz="1200" dirty="0"/>
              <a:t>嘉義</a:t>
            </a:r>
            <a:r>
              <a:rPr lang="en-US" altLang="zh-TW" sz="1200" dirty="0"/>
              <a:t>	14:</a:t>
            </a:r>
            <a:r>
              <a:rPr lang="zh-TW" altLang="zh-TW" sz="1200" dirty="0"/>
              <a:t>臺中</a:t>
            </a:r>
            <a:r>
              <a:rPr lang="en-US" altLang="zh-TW" sz="1200" dirty="0"/>
              <a:t>	</a:t>
            </a:r>
            <a:endParaRPr lang="zh-TW" altLang="zh-TW" sz="1200" dirty="0"/>
          </a:p>
          <a:p>
            <a:pPr marL="0" indent="0">
              <a:buNone/>
            </a:pPr>
            <a:r>
              <a:rPr lang="en-US" altLang="zh-TW" sz="1200" dirty="0"/>
              <a:t>15:</a:t>
            </a:r>
            <a:r>
              <a:rPr lang="zh-TW" altLang="zh-TW" sz="1200" dirty="0"/>
              <a:t>阿里山</a:t>
            </a:r>
            <a:r>
              <a:rPr lang="en-US" altLang="zh-TW" sz="1200" dirty="0"/>
              <a:t>	16:</a:t>
            </a:r>
            <a:r>
              <a:rPr lang="zh-TW" altLang="zh-TW" sz="1200" dirty="0"/>
              <a:t>大武</a:t>
            </a:r>
            <a:r>
              <a:rPr lang="en-US" altLang="zh-TW" sz="1200" dirty="0"/>
              <a:t>	17:</a:t>
            </a:r>
            <a:r>
              <a:rPr lang="zh-TW" altLang="zh-TW" sz="1200" dirty="0"/>
              <a:t>玉山</a:t>
            </a:r>
            <a:r>
              <a:rPr lang="en-US" altLang="zh-TW" sz="1200" dirty="0"/>
              <a:t>	18:</a:t>
            </a:r>
            <a:r>
              <a:rPr lang="zh-TW" altLang="zh-TW" sz="1200" dirty="0"/>
              <a:t>新竹</a:t>
            </a:r>
            <a:r>
              <a:rPr lang="en-US" altLang="zh-TW" sz="1200" dirty="0"/>
              <a:t>	19:</a:t>
            </a:r>
            <a:r>
              <a:rPr lang="zh-TW" altLang="zh-TW" sz="1200" dirty="0"/>
              <a:t>恆春</a:t>
            </a:r>
            <a:r>
              <a:rPr lang="en-US" altLang="zh-TW" sz="1200" dirty="0"/>
              <a:t>	</a:t>
            </a:r>
            <a:endParaRPr lang="zh-TW" altLang="zh-TW" sz="1200" dirty="0"/>
          </a:p>
          <a:p>
            <a:pPr marL="0" indent="0">
              <a:buNone/>
            </a:pPr>
            <a:r>
              <a:rPr lang="en-US" altLang="zh-TW" sz="1200" dirty="0"/>
              <a:t>20:</a:t>
            </a:r>
            <a:r>
              <a:rPr lang="zh-TW" altLang="zh-TW" sz="1200" dirty="0"/>
              <a:t>成功</a:t>
            </a:r>
            <a:r>
              <a:rPr lang="en-US" altLang="zh-TW" sz="1200" dirty="0"/>
              <a:t>	21:</a:t>
            </a:r>
            <a:r>
              <a:rPr lang="zh-TW" altLang="zh-TW" sz="1200" dirty="0"/>
              <a:t>蘭嶼</a:t>
            </a:r>
            <a:r>
              <a:rPr lang="en-US" altLang="zh-TW" sz="1200" dirty="0"/>
              <a:t>	22:</a:t>
            </a:r>
            <a:r>
              <a:rPr lang="zh-TW" altLang="zh-TW" sz="1200" dirty="0"/>
              <a:t>日月潭</a:t>
            </a:r>
            <a:r>
              <a:rPr lang="en-US" altLang="zh-TW" sz="1200" dirty="0"/>
              <a:t>	23:</a:t>
            </a:r>
            <a:r>
              <a:rPr lang="zh-TW" altLang="zh-TW" sz="1200" dirty="0"/>
              <a:t>臺東</a:t>
            </a:r>
            <a:r>
              <a:rPr lang="en-US" altLang="zh-TW" sz="1200" dirty="0"/>
              <a:t>	24:</a:t>
            </a:r>
            <a:r>
              <a:rPr lang="zh-TW" altLang="zh-TW" sz="1200" dirty="0"/>
              <a:t>梧棲</a:t>
            </a:r>
            <a:r>
              <a:rPr lang="en-US" altLang="zh-TW" sz="1200" dirty="0"/>
              <a:t>	</a:t>
            </a:r>
            <a:endParaRPr lang="zh-TW" altLang="zh-TW" sz="1200" dirty="0"/>
          </a:p>
          <a:p>
            <a:pPr marL="0" indent="0">
              <a:buNone/>
            </a:pPr>
            <a:r>
              <a:rPr lang="en-US" altLang="zh-TW" sz="1200" dirty="0"/>
              <a:t> </a:t>
            </a:r>
            <a:endParaRPr lang="zh-TW" altLang="zh-TW" sz="1200" dirty="0"/>
          </a:p>
          <a:p>
            <a:pPr marL="0" indent="0">
              <a:buNone/>
            </a:pPr>
            <a:r>
              <a:rPr lang="zh-TW" altLang="zh-TW" sz="1200" dirty="0"/>
              <a:t>請輸入你要查詢平均溫度的地區：</a:t>
            </a:r>
            <a:r>
              <a:rPr lang="en-US" altLang="zh-TW" sz="1200" dirty="0"/>
              <a:t>(-1</a:t>
            </a:r>
            <a:r>
              <a:rPr lang="zh-TW" altLang="zh-TW" sz="1200" dirty="0"/>
              <a:t>結束</a:t>
            </a:r>
            <a:r>
              <a:rPr lang="en-US" altLang="zh-TW" sz="1200" dirty="0"/>
              <a:t>)12</a:t>
            </a:r>
            <a:endParaRPr lang="zh-TW" altLang="zh-TW" sz="1200" dirty="0"/>
          </a:p>
          <a:p>
            <a:pPr marL="0" indent="0">
              <a:buNone/>
            </a:pPr>
            <a:r>
              <a:rPr lang="zh-TW" altLang="zh-TW" sz="1200" dirty="0"/>
              <a:t>顯示區域</a:t>
            </a:r>
            <a:r>
              <a:rPr lang="en-US" altLang="zh-TW" sz="1200" dirty="0"/>
              <a:t>: </a:t>
            </a:r>
            <a:r>
              <a:rPr lang="zh-TW" altLang="zh-TW" sz="1200" dirty="0"/>
              <a:t>高雄</a:t>
            </a:r>
          </a:p>
          <a:p>
            <a:pPr marL="0" indent="0">
              <a:buNone/>
            </a:pPr>
            <a:r>
              <a:rPr lang="en-US" altLang="zh-TW" sz="1200" dirty="0"/>
              <a:t>---------------------</a:t>
            </a:r>
            <a:endParaRPr lang="zh-TW" altLang="zh-TW" sz="1200" dirty="0"/>
          </a:p>
          <a:p>
            <a:pPr marL="0" indent="0">
              <a:buNone/>
            </a:pPr>
            <a:r>
              <a:rPr lang="en-US" altLang="zh-TW" sz="1200" dirty="0"/>
              <a:t> 1</a:t>
            </a:r>
            <a:r>
              <a:rPr lang="zh-TW" altLang="zh-TW" sz="1200" dirty="0"/>
              <a:t>月均溫</a:t>
            </a:r>
            <a:r>
              <a:rPr lang="en-US" altLang="zh-TW" sz="1200" dirty="0"/>
              <a:t>:19.3</a:t>
            </a:r>
            <a:r>
              <a:rPr lang="zh-TW" altLang="zh-TW" sz="1200" dirty="0"/>
              <a:t>度</a:t>
            </a:r>
          </a:p>
          <a:p>
            <a:pPr marL="0" indent="0">
              <a:buNone/>
            </a:pPr>
            <a:r>
              <a:rPr lang="en-US" altLang="zh-TW" sz="1200" dirty="0"/>
              <a:t> 2</a:t>
            </a:r>
            <a:r>
              <a:rPr lang="zh-TW" altLang="zh-TW" sz="1200" dirty="0"/>
              <a:t>月均溫</a:t>
            </a:r>
            <a:r>
              <a:rPr lang="en-US" altLang="zh-TW" sz="1200" dirty="0"/>
              <a:t>:20.3</a:t>
            </a:r>
            <a:r>
              <a:rPr lang="zh-TW" altLang="zh-TW" sz="1200" dirty="0"/>
              <a:t>度</a:t>
            </a:r>
          </a:p>
          <a:p>
            <a:pPr marL="0" indent="0">
              <a:buNone/>
            </a:pPr>
            <a:r>
              <a:rPr lang="en-US" altLang="zh-TW" sz="1200" dirty="0"/>
              <a:t> 3</a:t>
            </a:r>
            <a:r>
              <a:rPr lang="zh-TW" altLang="zh-TW" sz="1200" dirty="0"/>
              <a:t>月均溫</a:t>
            </a:r>
            <a:r>
              <a:rPr lang="en-US" altLang="zh-TW" sz="1200" dirty="0"/>
              <a:t>:22.6</a:t>
            </a:r>
            <a:r>
              <a:rPr lang="zh-TW" altLang="zh-TW" sz="1200" dirty="0"/>
              <a:t>度</a:t>
            </a:r>
          </a:p>
          <a:p>
            <a:pPr marL="0" indent="0">
              <a:buNone/>
            </a:pPr>
            <a:r>
              <a:rPr lang="en-US" altLang="zh-TW" sz="1200" dirty="0"/>
              <a:t> 4</a:t>
            </a:r>
            <a:r>
              <a:rPr lang="zh-TW" altLang="zh-TW" sz="1200" dirty="0"/>
              <a:t>月均溫</a:t>
            </a:r>
            <a:r>
              <a:rPr lang="en-US" altLang="zh-TW" sz="1200" dirty="0"/>
              <a:t>:25.4</a:t>
            </a:r>
            <a:r>
              <a:rPr lang="zh-TW" altLang="zh-TW" sz="1200" dirty="0"/>
              <a:t>度</a:t>
            </a:r>
          </a:p>
          <a:p>
            <a:pPr marL="0" indent="0">
              <a:buNone/>
            </a:pPr>
            <a:r>
              <a:rPr lang="en-US" altLang="zh-TW" sz="1200" dirty="0"/>
              <a:t> 5</a:t>
            </a:r>
            <a:r>
              <a:rPr lang="zh-TW" altLang="zh-TW" sz="1200" dirty="0"/>
              <a:t>月均溫</a:t>
            </a:r>
            <a:r>
              <a:rPr lang="en-US" altLang="zh-TW" sz="1200" dirty="0"/>
              <a:t>:27.5</a:t>
            </a:r>
            <a:r>
              <a:rPr lang="zh-TW" altLang="zh-TW" sz="1200" dirty="0"/>
              <a:t>度</a:t>
            </a:r>
          </a:p>
          <a:p>
            <a:pPr marL="0" indent="0">
              <a:buNone/>
            </a:pPr>
            <a:r>
              <a:rPr lang="en-US" altLang="zh-TW" sz="1200" dirty="0"/>
              <a:t> 6</a:t>
            </a:r>
            <a:r>
              <a:rPr lang="zh-TW" altLang="zh-TW" sz="1200" dirty="0"/>
              <a:t>月均溫</a:t>
            </a:r>
            <a:r>
              <a:rPr lang="en-US" altLang="zh-TW" sz="1200" dirty="0"/>
              <a:t>:28.5</a:t>
            </a:r>
            <a:r>
              <a:rPr lang="zh-TW" altLang="zh-TW" sz="1200" dirty="0"/>
              <a:t>度</a:t>
            </a:r>
          </a:p>
          <a:p>
            <a:pPr marL="0" indent="0">
              <a:buNone/>
            </a:pPr>
            <a:r>
              <a:rPr lang="en-US" altLang="zh-TW" sz="1200" dirty="0"/>
              <a:t> 7</a:t>
            </a:r>
            <a:r>
              <a:rPr lang="zh-TW" altLang="zh-TW" sz="1200" dirty="0"/>
              <a:t>月均溫</a:t>
            </a:r>
            <a:r>
              <a:rPr lang="en-US" altLang="zh-TW" sz="1200" dirty="0"/>
              <a:t>:29.2</a:t>
            </a:r>
            <a:r>
              <a:rPr lang="zh-TW" altLang="zh-TW" sz="1200" dirty="0"/>
              <a:t>度</a:t>
            </a:r>
          </a:p>
          <a:p>
            <a:pPr marL="0" indent="0">
              <a:buNone/>
            </a:pPr>
            <a:r>
              <a:rPr lang="en-US" altLang="zh-TW" sz="1200" dirty="0"/>
              <a:t> 8</a:t>
            </a:r>
            <a:r>
              <a:rPr lang="zh-TW" altLang="zh-TW" sz="1200" dirty="0"/>
              <a:t>月均溫</a:t>
            </a:r>
            <a:r>
              <a:rPr lang="en-US" altLang="zh-TW" sz="1200" dirty="0"/>
              <a:t>:28.7</a:t>
            </a:r>
            <a:r>
              <a:rPr lang="zh-TW" altLang="zh-TW" sz="1200" dirty="0"/>
              <a:t>度</a:t>
            </a:r>
          </a:p>
          <a:p>
            <a:pPr marL="0" indent="0">
              <a:buNone/>
            </a:pPr>
            <a:r>
              <a:rPr lang="en-US" altLang="zh-TW" sz="1200" dirty="0"/>
              <a:t> 9</a:t>
            </a:r>
            <a:r>
              <a:rPr lang="zh-TW" altLang="zh-TW" sz="1200" dirty="0"/>
              <a:t>月均溫</a:t>
            </a:r>
            <a:r>
              <a:rPr lang="en-US" altLang="zh-TW" sz="1200" dirty="0"/>
              <a:t>:28.1</a:t>
            </a:r>
            <a:r>
              <a:rPr lang="zh-TW" altLang="zh-TW" sz="1200" dirty="0"/>
              <a:t>度</a:t>
            </a:r>
          </a:p>
          <a:p>
            <a:pPr marL="0" indent="0">
              <a:buNone/>
            </a:pPr>
            <a:r>
              <a:rPr lang="en-US" altLang="zh-TW" sz="1200" dirty="0"/>
              <a:t>10</a:t>
            </a:r>
            <a:r>
              <a:rPr lang="zh-TW" altLang="zh-TW" sz="1200" dirty="0"/>
              <a:t>月均溫</a:t>
            </a:r>
            <a:r>
              <a:rPr lang="en-US" altLang="zh-TW" sz="1200" dirty="0"/>
              <a:t>:26.7</a:t>
            </a:r>
            <a:r>
              <a:rPr lang="zh-TW" altLang="zh-TW" sz="1200" dirty="0"/>
              <a:t>度</a:t>
            </a:r>
          </a:p>
          <a:p>
            <a:pPr marL="0" indent="0">
              <a:buNone/>
            </a:pPr>
            <a:r>
              <a:rPr lang="en-US" altLang="zh-TW" sz="1200" dirty="0"/>
              <a:t>11</a:t>
            </a:r>
            <a:r>
              <a:rPr lang="zh-TW" altLang="zh-TW" sz="1200" dirty="0"/>
              <a:t>月均溫</a:t>
            </a:r>
            <a:r>
              <a:rPr lang="en-US" altLang="zh-TW" sz="1200" dirty="0"/>
              <a:t>:24.0</a:t>
            </a:r>
            <a:r>
              <a:rPr lang="zh-TW" altLang="zh-TW" sz="1200" dirty="0"/>
              <a:t>度</a:t>
            </a:r>
          </a:p>
          <a:p>
            <a:pPr marL="0" indent="0">
              <a:buNone/>
            </a:pPr>
            <a:r>
              <a:rPr lang="en-US" altLang="zh-TW" sz="1200" dirty="0"/>
              <a:t>12</a:t>
            </a:r>
            <a:r>
              <a:rPr lang="zh-TW" altLang="zh-TW" sz="1200" dirty="0"/>
              <a:t>月均溫</a:t>
            </a:r>
            <a:r>
              <a:rPr lang="en-US" altLang="zh-TW" sz="1200" dirty="0"/>
              <a:t>:20.6</a:t>
            </a:r>
            <a:r>
              <a:rPr lang="zh-TW" altLang="zh-TW" sz="1200" dirty="0"/>
              <a:t>度</a:t>
            </a:r>
          </a:p>
          <a:p>
            <a:pPr marL="0" indent="0">
              <a:buNone/>
            </a:pPr>
            <a:r>
              <a:rPr lang="zh-TW" altLang="zh-TW" sz="1200" dirty="0"/>
              <a:t>本地區年均溫為</a:t>
            </a:r>
            <a:r>
              <a:rPr lang="en-US" altLang="zh-TW" sz="1200" dirty="0"/>
              <a:t>25.1</a:t>
            </a:r>
            <a:r>
              <a:rPr lang="zh-TW" altLang="zh-TW" sz="1200" dirty="0"/>
              <a:t>度</a:t>
            </a:r>
          </a:p>
          <a:p>
            <a:pPr marL="0" indent="0">
              <a:buNone/>
            </a:pPr>
            <a:r>
              <a:rPr lang="en-US" altLang="zh-TW" sz="1200" dirty="0"/>
              <a:t>---------------------</a:t>
            </a:r>
            <a:endParaRPr lang="zh-TW" altLang="zh-TW" sz="1200" dirty="0"/>
          </a:p>
          <a:p>
            <a:pPr marL="0" indent="0">
              <a:buNone/>
            </a:pPr>
            <a:r>
              <a:rPr lang="zh-TW" altLang="zh-TW" sz="1200" dirty="0"/>
              <a:t>請按</a:t>
            </a:r>
            <a:r>
              <a:rPr lang="en-US" altLang="zh-TW" sz="1200" dirty="0"/>
              <a:t>Enter</a:t>
            </a:r>
            <a:r>
              <a:rPr lang="zh-TW" altLang="zh-TW" sz="1200" dirty="0"/>
              <a:t>鍵回主選單</a:t>
            </a:r>
          </a:p>
          <a:p>
            <a:pPr marL="0" indent="0">
              <a:buNone/>
            </a:pP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92169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操作磁碟檔案時的注意事項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Windows</a:t>
            </a:r>
            <a:r>
              <a:rPr lang="zh-TW" altLang="en-US" dirty="0" smtClean="0"/>
              <a:t>和</a:t>
            </a:r>
            <a:r>
              <a:rPr lang="en-US" altLang="zh-TW" dirty="0" err="1" smtClean="0"/>
              <a:t>MacOS</a:t>
            </a:r>
            <a:r>
              <a:rPr lang="zh-TW" altLang="en-US" dirty="0" smtClean="0"/>
              <a:t>以及</a:t>
            </a:r>
            <a:r>
              <a:rPr lang="en-US" altLang="zh-TW" dirty="0" smtClean="0"/>
              <a:t>Linux</a:t>
            </a:r>
            <a:r>
              <a:rPr lang="zh-TW" altLang="en-US" dirty="0" smtClean="0"/>
              <a:t>作業系統對於磁碟機的定義不同，目錄的分割字元也不同（在</a:t>
            </a:r>
            <a:r>
              <a:rPr lang="en-US" altLang="zh-TW" dirty="0" smtClean="0"/>
              <a:t>Windows</a:t>
            </a:r>
            <a:r>
              <a:rPr lang="zh-TW" altLang="en-US" dirty="0" smtClean="0"/>
              <a:t>是倒斜線，顯示時則是以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個倒斜線來表示，而</a:t>
            </a:r>
            <a:r>
              <a:rPr lang="en-US" altLang="zh-TW" dirty="0" err="1" smtClean="0"/>
              <a:t>MacOS</a:t>
            </a:r>
            <a:r>
              <a:rPr lang="zh-TW" altLang="en-US" dirty="0" smtClean="0"/>
              <a:t>和</a:t>
            </a:r>
            <a:r>
              <a:rPr lang="en-US" altLang="zh-TW" dirty="0" smtClean="0"/>
              <a:t>Linux</a:t>
            </a:r>
            <a:r>
              <a:rPr lang="zh-TW" altLang="en-US" dirty="0" smtClean="0"/>
              <a:t>則為除號）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Windows</a:t>
            </a:r>
            <a:r>
              <a:rPr lang="zh-TW" altLang="en-US" dirty="0" smtClean="0"/>
              <a:t>下有</a:t>
            </a:r>
            <a:r>
              <a:rPr lang="en-US" altLang="zh-TW" dirty="0" smtClean="0"/>
              <a:t>C:/D:</a:t>
            </a:r>
            <a:r>
              <a:rPr lang="zh-TW" altLang="en-US" dirty="0" smtClean="0"/>
              <a:t>等不同磁碟機的概念，而</a:t>
            </a:r>
            <a:r>
              <a:rPr lang="en-US" altLang="zh-TW" dirty="0" err="1" smtClean="0"/>
              <a:t>MacOS</a:t>
            </a:r>
            <a:r>
              <a:rPr lang="zh-TW" altLang="en-US" dirty="0" smtClean="0"/>
              <a:t>和</a:t>
            </a:r>
            <a:r>
              <a:rPr lang="en-US" altLang="zh-TW" dirty="0" smtClean="0"/>
              <a:t>Linux</a:t>
            </a:r>
            <a:r>
              <a:rPr lang="zh-TW" altLang="en-US" dirty="0" smtClean="0"/>
              <a:t>則在邏輯上只有一台磁碟機（全部放在同一個目錄樹狀架構下）</a:t>
            </a:r>
            <a:endParaRPr lang="en-US" altLang="zh-TW" dirty="0" smtClean="0"/>
          </a:p>
          <a:p>
            <a:r>
              <a:rPr lang="zh-TW" altLang="en-US" dirty="0" smtClean="0"/>
              <a:t>為了相容性，在操作過程中儘量以</a:t>
            </a:r>
            <a:r>
              <a:rPr lang="en-US" altLang="zh-TW" dirty="0" err="1" smtClean="0"/>
              <a:t>os.path</a:t>
            </a:r>
            <a:r>
              <a:rPr lang="zh-TW" altLang="en-US" dirty="0" smtClean="0"/>
              <a:t>來進行路徑字串的分割或是合併，而不要直接使用字串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0428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JSON</a:t>
            </a:r>
            <a:r>
              <a:rPr lang="zh-TW" altLang="en-US" dirty="0" smtClean="0"/>
              <a:t>格式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40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JSON</a:t>
            </a:r>
            <a:r>
              <a:rPr lang="zh-TW" altLang="zh-TW" dirty="0"/>
              <a:t>是</a:t>
            </a:r>
            <a:r>
              <a:rPr lang="en-US" altLang="zh-TW" dirty="0"/>
              <a:t>JavaScript Object Notation</a:t>
            </a:r>
            <a:r>
              <a:rPr lang="zh-TW" altLang="zh-TW" dirty="0"/>
              <a:t>的</a:t>
            </a:r>
            <a:r>
              <a:rPr lang="zh-TW" altLang="zh-TW" dirty="0" smtClean="0"/>
              <a:t>簡稱</a:t>
            </a:r>
            <a:endParaRPr lang="en-US" altLang="zh-TW" dirty="0" smtClean="0"/>
          </a:p>
          <a:p>
            <a:r>
              <a:rPr lang="zh-TW" altLang="zh-TW" dirty="0"/>
              <a:t>一開始是設計為了讓</a:t>
            </a:r>
            <a:r>
              <a:rPr lang="en-US" altLang="zh-TW" dirty="0"/>
              <a:t>Javascript</a:t>
            </a:r>
            <a:r>
              <a:rPr lang="zh-TW" altLang="zh-TW" dirty="0"/>
              <a:t>可以使用的輕量級（相較於</a:t>
            </a:r>
            <a:r>
              <a:rPr lang="en-US" altLang="zh-TW" dirty="0"/>
              <a:t>XML</a:t>
            </a:r>
            <a:r>
              <a:rPr lang="zh-TW" altLang="zh-TW" dirty="0"/>
              <a:t>）資料交換語言，透過精簡的文字格式描述資料結構，便於在不同的系統間交換資料</a:t>
            </a:r>
            <a:r>
              <a:rPr lang="zh-TW" altLang="zh-TW" dirty="0" smtClean="0"/>
              <a:t>內容</a:t>
            </a:r>
            <a:endParaRPr lang="en-US" altLang="zh-TW" dirty="0" smtClean="0"/>
          </a:p>
          <a:p>
            <a:r>
              <a:rPr lang="zh-TW" altLang="en-US" dirty="0" smtClean="0"/>
              <a:t>以標準文字檔的方式儲存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中也可以輕易地載入，並成為字典格式的變數內容</a:t>
            </a:r>
            <a:endParaRPr lang="en-US" altLang="zh-TW" dirty="0" smtClean="0"/>
          </a:p>
          <a:p>
            <a:r>
              <a:rPr lang="zh-TW" altLang="en-US" dirty="0" smtClean="0"/>
              <a:t>接著以</a:t>
            </a:r>
            <a:r>
              <a:rPr lang="en-US" altLang="zh-TW" dirty="0" smtClean="0"/>
              <a:t>USGS</a:t>
            </a:r>
            <a:r>
              <a:rPr lang="en-US" altLang="zh-TW" dirty="0"/>
              <a:t>(United States Geological Survey) Earthquake Hazards </a:t>
            </a:r>
            <a:r>
              <a:rPr lang="en-US" altLang="zh-TW" dirty="0" smtClean="0"/>
              <a:t>Program)</a:t>
            </a:r>
            <a:r>
              <a:rPr lang="zh-TW" altLang="en-US" dirty="0" smtClean="0"/>
              <a:t>為例，示範如何讀取</a:t>
            </a:r>
            <a:r>
              <a:rPr lang="zh-TW" altLang="en-US" smtClean="0"/>
              <a:t>地震</a:t>
            </a:r>
            <a:r>
              <a:rPr lang="zh-TW" altLang="en-US" smtClean="0"/>
              <a:t>資料</a:t>
            </a:r>
            <a:endParaRPr lang="en-US" altLang="zh-TW" smtClean="0"/>
          </a:p>
          <a:p>
            <a:r>
              <a:rPr lang="en-US" altLang="zh-TW" smtClean="0"/>
              <a:t>JSON</a:t>
            </a:r>
            <a:r>
              <a:rPr lang="zh-TW" altLang="en-US" smtClean="0"/>
              <a:t>網址：</a:t>
            </a:r>
            <a:r>
              <a:rPr lang="en-US" altLang="zh-TW"/>
              <a:t>https://earthquake.usgs.gov/earthquakes/feed/v1.0/geojson.php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52716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USGS</a:t>
            </a:r>
            <a:r>
              <a:rPr lang="zh-TW" altLang="en-US" dirty="0" smtClean="0"/>
              <a:t>的</a:t>
            </a:r>
            <a:r>
              <a:rPr lang="en-US" altLang="zh-TW" dirty="0" smtClean="0"/>
              <a:t>JSON</a:t>
            </a:r>
            <a:r>
              <a:rPr lang="zh-TW" altLang="en-US" dirty="0" smtClean="0"/>
              <a:t>格式說明網頁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41</a:t>
            </a:fld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393" y="1527175"/>
            <a:ext cx="5248701" cy="4572000"/>
          </a:xfrm>
        </p:spPr>
      </p:pic>
    </p:spTree>
    <p:extLst>
      <p:ext uri="{BB962C8B-B14F-4D97-AF65-F5344CB8AC3E}">
        <p14:creationId xmlns:p14="http://schemas.microsoft.com/office/powerpoint/2010/main" val="6542885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讀取最近一全世界發生重大地震內容的</a:t>
            </a:r>
            <a:r>
              <a:rPr lang="en-US" altLang="zh-TW" dirty="0" smtClean="0"/>
              <a:t>JSON</a:t>
            </a:r>
            <a:r>
              <a:rPr lang="zh-TW" altLang="en-US" dirty="0" smtClean="0"/>
              <a:t>格式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42</a:t>
            </a:fld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809" y="1527175"/>
            <a:ext cx="6709870" cy="4572000"/>
          </a:xfrm>
        </p:spPr>
      </p:pic>
    </p:spTree>
    <p:extLst>
      <p:ext uri="{BB962C8B-B14F-4D97-AF65-F5344CB8AC3E}">
        <p14:creationId xmlns:p14="http://schemas.microsoft.com/office/powerpoint/2010/main" val="33274842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透過線上</a:t>
            </a:r>
            <a:r>
              <a:rPr lang="en-US" altLang="zh-TW" dirty="0" smtClean="0"/>
              <a:t>JSON</a:t>
            </a:r>
            <a:r>
              <a:rPr lang="zh-TW" altLang="en-US" dirty="0" smtClean="0"/>
              <a:t>格式化服務，讓資料內容較好閱讀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43</a:t>
            </a:fld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91" y="1527175"/>
            <a:ext cx="6956505" cy="4572000"/>
          </a:xfrm>
        </p:spPr>
      </p:pic>
    </p:spTree>
    <p:extLst>
      <p:ext uri="{BB962C8B-B14F-4D97-AF65-F5344CB8AC3E}">
        <p14:creationId xmlns:p14="http://schemas.microsoft.com/office/powerpoint/2010/main" val="27019451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格式化的</a:t>
            </a:r>
            <a:r>
              <a:rPr lang="en-US" altLang="zh-TW" dirty="0" smtClean="0"/>
              <a:t>JSON</a:t>
            </a:r>
            <a:r>
              <a:rPr lang="zh-TW" altLang="en-US" dirty="0" smtClean="0"/>
              <a:t>內容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44</a:t>
            </a:fld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222" y="1527175"/>
            <a:ext cx="6361043" cy="4572000"/>
          </a:xfrm>
        </p:spPr>
      </p:pic>
    </p:spTree>
    <p:extLst>
      <p:ext uri="{BB962C8B-B14F-4D97-AF65-F5344CB8AC3E}">
        <p14:creationId xmlns:p14="http://schemas.microsoft.com/office/powerpoint/2010/main" val="36089306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先把檔案下載，儲存成</a:t>
            </a:r>
            <a:r>
              <a:rPr lang="en-US" altLang="zh-TW" dirty="0" err="1" smtClean="0"/>
              <a:t>earthquake.json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45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TW" altLang="en-US" dirty="0" smtClean="0"/>
              <a:t>然後使用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json</a:t>
            </a:r>
            <a:r>
              <a:rPr lang="zh-TW" altLang="en-US" dirty="0" smtClean="0"/>
              <a:t>模組解析並顯示內容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# -*- coding: utf-8 -*-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# </a:t>
            </a:r>
            <a:r>
              <a:rPr lang="zh-TW" altLang="zh-TW" dirty="0"/>
              <a:t>程式</a:t>
            </a:r>
            <a:r>
              <a:rPr lang="en-US" altLang="zh-TW" dirty="0"/>
              <a:t> 8-7.py (Python 3 version)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 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import </a:t>
            </a:r>
            <a:r>
              <a:rPr lang="en-US" altLang="zh-TW" dirty="0" err="1"/>
              <a:t>json</a:t>
            </a:r>
            <a:r>
              <a:rPr lang="en-US" altLang="zh-TW" dirty="0"/>
              <a:t>, </a:t>
            </a:r>
            <a:r>
              <a:rPr lang="en-US" altLang="zh-TW" dirty="0" err="1"/>
              <a:t>datetime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 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 err="1"/>
              <a:t>fp</a:t>
            </a:r>
            <a:r>
              <a:rPr lang="en-US" altLang="zh-TW" dirty="0"/>
              <a:t> = open('earthquake.</a:t>
            </a:r>
            <a:r>
              <a:rPr lang="en-US" altLang="zh-TW" dirty="0" err="1"/>
              <a:t>json</a:t>
            </a:r>
            <a:r>
              <a:rPr lang="en-US" altLang="zh-TW" dirty="0"/>
              <a:t>','r')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earthquakes = </a:t>
            </a:r>
            <a:r>
              <a:rPr lang="en-US" altLang="zh-TW" dirty="0" err="1"/>
              <a:t>json.load</a:t>
            </a:r>
            <a:r>
              <a:rPr lang="en-US" altLang="zh-TW" dirty="0"/>
              <a:t>(</a:t>
            </a:r>
            <a:r>
              <a:rPr lang="en-US" altLang="zh-TW" dirty="0" err="1"/>
              <a:t>fp</a:t>
            </a:r>
            <a:r>
              <a:rPr lang="en-US" altLang="zh-TW" dirty="0"/>
              <a:t>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 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print("</a:t>
            </a:r>
            <a:r>
              <a:rPr lang="zh-TW" altLang="zh-TW" dirty="0"/>
              <a:t>過去</a:t>
            </a:r>
            <a:r>
              <a:rPr lang="en-US" altLang="zh-TW" dirty="0"/>
              <a:t>7</a:t>
            </a:r>
            <a:r>
              <a:rPr lang="zh-TW" altLang="zh-TW" dirty="0"/>
              <a:t>天全球發生重大的地震資訊：</a:t>
            </a:r>
            <a:r>
              <a:rPr lang="en-US" altLang="zh-TW" dirty="0"/>
              <a:t>")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for </a:t>
            </a:r>
            <a:r>
              <a:rPr lang="en-US" altLang="zh-TW" dirty="0" err="1"/>
              <a:t>eq</a:t>
            </a:r>
            <a:r>
              <a:rPr lang="en-US" altLang="zh-TW" dirty="0"/>
              <a:t> in earthquakes['features']: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    print("</a:t>
            </a:r>
            <a:r>
              <a:rPr lang="zh-TW" altLang="zh-TW" dirty="0"/>
              <a:t>地點</a:t>
            </a:r>
            <a:r>
              <a:rPr lang="en-US" altLang="zh-TW" dirty="0"/>
              <a:t>:{}".format(</a:t>
            </a:r>
            <a:r>
              <a:rPr lang="en-US" altLang="zh-TW" dirty="0" err="1"/>
              <a:t>eq</a:t>
            </a:r>
            <a:r>
              <a:rPr lang="en-US" altLang="zh-TW" dirty="0"/>
              <a:t>['properties']['place']))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    print("</a:t>
            </a:r>
            <a:r>
              <a:rPr lang="zh-TW" altLang="zh-TW" dirty="0"/>
              <a:t>震度</a:t>
            </a:r>
            <a:r>
              <a:rPr lang="en-US" altLang="zh-TW" dirty="0"/>
              <a:t>:{}".format(</a:t>
            </a:r>
            <a:r>
              <a:rPr lang="en-US" altLang="zh-TW" dirty="0" err="1"/>
              <a:t>eq</a:t>
            </a:r>
            <a:r>
              <a:rPr lang="en-US" altLang="zh-TW" dirty="0"/>
              <a:t>['properties']['mag']))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    et = float(</a:t>
            </a:r>
            <a:r>
              <a:rPr lang="en-US" altLang="zh-TW" dirty="0" err="1"/>
              <a:t>eq</a:t>
            </a:r>
            <a:r>
              <a:rPr lang="en-US" altLang="zh-TW" dirty="0"/>
              <a:t>['properties']['time']) /1000.0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    d=</a:t>
            </a:r>
            <a:r>
              <a:rPr lang="en-US" altLang="zh-TW" dirty="0" err="1"/>
              <a:t>datetime.datetime.fromtimestamp</a:t>
            </a:r>
            <a:r>
              <a:rPr lang="en-US" altLang="zh-TW" dirty="0"/>
              <a:t>(et). \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        </a:t>
            </a:r>
            <a:r>
              <a:rPr lang="en-US" altLang="zh-TW" dirty="0" err="1"/>
              <a:t>strftime</a:t>
            </a:r>
            <a:r>
              <a:rPr lang="en-US" altLang="zh-TW" dirty="0"/>
              <a:t>('%Y-%m-%d %H:%M:%S')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    print("</a:t>
            </a:r>
            <a:r>
              <a:rPr lang="zh-TW" altLang="zh-TW" dirty="0"/>
              <a:t>時間</a:t>
            </a:r>
            <a:r>
              <a:rPr lang="en-US" altLang="zh-TW" dirty="0"/>
              <a:t>:{}".format(d))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2730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</a:t>
            </a:r>
            <a:r>
              <a:rPr lang="en-US" altLang="zh-TW" dirty="0" smtClean="0"/>
              <a:t>8-7</a:t>
            </a:r>
            <a:r>
              <a:rPr lang="zh-TW" altLang="en-US" dirty="0" smtClean="0"/>
              <a:t>的執行結果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46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 smtClean="0"/>
              <a:t>此非即時資訊，而是事先下載過的結果。</a:t>
            </a:r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$ </a:t>
            </a:r>
            <a:r>
              <a:rPr lang="en-US" altLang="zh-TW" dirty="0"/>
              <a:t>python 8-7.py</a:t>
            </a:r>
            <a:endParaRPr lang="zh-TW" altLang="zh-TW" dirty="0"/>
          </a:p>
          <a:p>
            <a:pPr marL="0" indent="0">
              <a:buNone/>
            </a:pPr>
            <a:r>
              <a:rPr lang="zh-TW" altLang="zh-TW" dirty="0"/>
              <a:t>過去</a:t>
            </a:r>
            <a:r>
              <a:rPr lang="en-US" altLang="zh-TW" dirty="0"/>
              <a:t>7</a:t>
            </a:r>
            <a:r>
              <a:rPr lang="zh-TW" altLang="zh-TW" dirty="0"/>
              <a:t>天全球發生重大的地震資訊：</a:t>
            </a:r>
          </a:p>
          <a:p>
            <a:pPr marL="0" indent="0">
              <a:buNone/>
            </a:pPr>
            <a:r>
              <a:rPr lang="zh-TW" altLang="zh-TW" dirty="0"/>
              <a:t>地點</a:t>
            </a:r>
            <a:r>
              <a:rPr lang="en-US" altLang="zh-TW" dirty="0"/>
              <a:t>:230km SE of </a:t>
            </a:r>
            <a:r>
              <a:rPr lang="en-US" altLang="zh-TW" dirty="0" err="1"/>
              <a:t>Sarangani</a:t>
            </a:r>
            <a:r>
              <a:rPr lang="en-US" altLang="zh-TW" dirty="0"/>
              <a:t>, Philippines</a:t>
            </a:r>
            <a:endParaRPr lang="zh-TW" altLang="zh-TW" dirty="0"/>
          </a:p>
          <a:p>
            <a:pPr marL="0" indent="0">
              <a:buNone/>
            </a:pPr>
            <a:r>
              <a:rPr lang="zh-TW" altLang="zh-TW" dirty="0"/>
              <a:t>震度</a:t>
            </a:r>
            <a:r>
              <a:rPr lang="en-US" altLang="zh-TW" dirty="0"/>
              <a:t>:6.5</a:t>
            </a:r>
            <a:endParaRPr lang="zh-TW" altLang="zh-TW" dirty="0"/>
          </a:p>
          <a:p>
            <a:pPr marL="0" indent="0">
              <a:buNone/>
            </a:pPr>
            <a:r>
              <a:rPr lang="zh-TW" altLang="zh-TW" dirty="0"/>
              <a:t>時間</a:t>
            </a:r>
            <a:r>
              <a:rPr lang="en-US" altLang="zh-TW" dirty="0"/>
              <a:t>:2016-01-12 00:38:07</a:t>
            </a:r>
            <a:endParaRPr lang="zh-TW" altLang="zh-TW" dirty="0"/>
          </a:p>
          <a:p>
            <a:pPr marL="0" indent="0">
              <a:buNone/>
            </a:pPr>
            <a:r>
              <a:rPr lang="zh-TW" altLang="zh-TW" dirty="0"/>
              <a:t>地點</a:t>
            </a:r>
            <a:r>
              <a:rPr lang="en-US" altLang="zh-TW" dirty="0"/>
              <a:t>:32km NW of Fairview, Oklahoma</a:t>
            </a:r>
            <a:endParaRPr lang="zh-TW" altLang="zh-TW" dirty="0"/>
          </a:p>
          <a:p>
            <a:pPr marL="0" indent="0">
              <a:buNone/>
            </a:pPr>
            <a:r>
              <a:rPr lang="zh-TW" altLang="zh-TW" dirty="0"/>
              <a:t>震度</a:t>
            </a:r>
            <a:r>
              <a:rPr lang="en-US" altLang="zh-TW" dirty="0"/>
              <a:t>:4.8</a:t>
            </a:r>
            <a:endParaRPr lang="zh-TW" altLang="zh-TW" dirty="0"/>
          </a:p>
          <a:p>
            <a:pPr marL="0" indent="0">
              <a:buNone/>
            </a:pPr>
            <a:r>
              <a:rPr lang="zh-TW" altLang="zh-TW" dirty="0"/>
              <a:t>時間</a:t>
            </a:r>
            <a:r>
              <a:rPr lang="en-US" altLang="zh-TW" dirty="0"/>
              <a:t>:2016-01-07 12:27:58</a:t>
            </a:r>
            <a:endParaRPr lang="zh-TW" altLang="zh-TW" dirty="0"/>
          </a:p>
          <a:p>
            <a:pPr marL="0" indent="0">
              <a:buNone/>
            </a:pPr>
            <a:r>
              <a:rPr lang="zh-TW" altLang="zh-TW" dirty="0"/>
              <a:t>地點</a:t>
            </a:r>
            <a:r>
              <a:rPr lang="en-US" altLang="zh-TW" dirty="0"/>
              <a:t>:4km NNW of Banning, California</a:t>
            </a:r>
            <a:endParaRPr lang="zh-TW" altLang="zh-TW" dirty="0"/>
          </a:p>
          <a:p>
            <a:pPr marL="0" indent="0">
              <a:buNone/>
            </a:pPr>
            <a:r>
              <a:rPr lang="zh-TW" altLang="zh-TW" dirty="0"/>
              <a:t>震度</a:t>
            </a:r>
            <a:r>
              <a:rPr lang="en-US" altLang="zh-TW" dirty="0"/>
              <a:t>:4.39</a:t>
            </a:r>
            <a:endParaRPr lang="zh-TW" altLang="zh-TW" dirty="0"/>
          </a:p>
          <a:p>
            <a:pPr marL="0" indent="0">
              <a:buNone/>
            </a:pPr>
            <a:r>
              <a:rPr lang="zh-TW" altLang="zh-TW" dirty="0"/>
              <a:t>時間</a:t>
            </a:r>
            <a:r>
              <a:rPr lang="en-US" altLang="zh-TW" dirty="0"/>
              <a:t>:2016-01-06 </a:t>
            </a:r>
            <a:r>
              <a:rPr lang="en-US" altLang="zh-TW" dirty="0" smtClean="0"/>
              <a:t>22:42:34</a:t>
            </a:r>
          </a:p>
        </p:txBody>
      </p:sp>
    </p:spTree>
    <p:extLst>
      <p:ext uri="{BB962C8B-B14F-4D97-AF65-F5344CB8AC3E}">
        <p14:creationId xmlns:p14="http://schemas.microsoft.com/office/powerpoint/2010/main" val="8262329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SQLite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47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SQLite</a:t>
            </a:r>
            <a:r>
              <a:rPr lang="zh-TW" altLang="en-US" dirty="0"/>
              <a:t>是一個輕量化的檔案型</a:t>
            </a:r>
            <a:r>
              <a:rPr lang="zh-TW" altLang="en-US" dirty="0" smtClean="0"/>
              <a:t>資料庫</a:t>
            </a:r>
            <a:endParaRPr lang="en-US" altLang="zh-TW" dirty="0" smtClean="0"/>
          </a:p>
          <a:p>
            <a:r>
              <a:rPr lang="zh-TW" altLang="en-US" dirty="0" smtClean="0"/>
              <a:t>預設</a:t>
            </a:r>
            <a:r>
              <a:rPr lang="zh-TW" altLang="en-US" dirty="0"/>
              <a:t>是直接使用檔案的</a:t>
            </a:r>
            <a:r>
              <a:rPr lang="zh-TW" altLang="en-US" dirty="0" smtClean="0"/>
              <a:t>型式</a:t>
            </a:r>
            <a:endParaRPr lang="en-US" altLang="zh-TW" dirty="0" smtClean="0"/>
          </a:p>
          <a:p>
            <a:r>
              <a:rPr lang="zh-TW" altLang="en-US" dirty="0" smtClean="0"/>
              <a:t>擁有在</a:t>
            </a:r>
            <a:r>
              <a:rPr lang="zh-TW" altLang="en-US" dirty="0"/>
              <a:t>本地電腦端就可以</a:t>
            </a:r>
            <a:r>
              <a:rPr lang="zh-TW" altLang="en-US" dirty="0" smtClean="0"/>
              <a:t>直接操作</a:t>
            </a:r>
            <a:r>
              <a:rPr lang="zh-TW" altLang="en-US" dirty="0"/>
              <a:t>資料庫的</a:t>
            </a:r>
            <a:r>
              <a:rPr lang="zh-TW" altLang="en-US" dirty="0" smtClean="0"/>
              <a:t>優勢</a:t>
            </a:r>
            <a:endParaRPr lang="en-US" altLang="zh-TW" dirty="0" smtClean="0"/>
          </a:p>
          <a:p>
            <a:r>
              <a:rPr lang="zh-TW" altLang="en-US" dirty="0" smtClean="0"/>
              <a:t>也就是說</a:t>
            </a:r>
            <a:r>
              <a:rPr lang="zh-TW" altLang="en-US" dirty="0"/>
              <a:t>，不用刻意去安裝資料庫作業系統，只要你的電腦語言（包括</a:t>
            </a:r>
            <a:r>
              <a:rPr lang="en-US" altLang="zh-TW" dirty="0"/>
              <a:t>Python</a:t>
            </a:r>
            <a:r>
              <a:rPr lang="zh-TW" altLang="en-US" dirty="0"/>
              <a:t>）支援</a:t>
            </a:r>
            <a:r>
              <a:rPr lang="en-US" altLang="zh-TW" dirty="0"/>
              <a:t>SQLite</a:t>
            </a:r>
            <a:r>
              <a:rPr lang="zh-TW" altLang="en-US" dirty="0"/>
              <a:t>，直接透過</a:t>
            </a:r>
            <a:r>
              <a:rPr lang="en-US" altLang="zh-TW" dirty="0"/>
              <a:t>API</a:t>
            </a:r>
            <a:r>
              <a:rPr lang="zh-TW" altLang="en-US" dirty="0"/>
              <a:t>就可以操作資料庫，它的驅動程式會負責檔案的存取</a:t>
            </a:r>
            <a:r>
              <a:rPr lang="zh-TW" altLang="en-US" dirty="0" smtClean="0"/>
              <a:t>細節</a:t>
            </a:r>
            <a:endParaRPr lang="en-US" altLang="zh-TW" dirty="0" smtClean="0"/>
          </a:p>
          <a:p>
            <a:r>
              <a:rPr lang="zh-TW" altLang="en-US" dirty="0" smtClean="0"/>
              <a:t>程式</a:t>
            </a:r>
            <a:r>
              <a:rPr lang="zh-TW" altLang="en-US" dirty="0"/>
              <a:t>設計師只要以標準的</a:t>
            </a:r>
            <a:r>
              <a:rPr lang="en-US" altLang="zh-TW" dirty="0"/>
              <a:t>SQL</a:t>
            </a:r>
            <a:r>
              <a:rPr lang="zh-TW" altLang="en-US" dirty="0"/>
              <a:t>資料庫操作語言來存取資料庫即可，非常地</a:t>
            </a:r>
            <a:r>
              <a:rPr lang="zh-TW" altLang="en-US" dirty="0" smtClean="0"/>
              <a:t>方便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1782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Firefox</a:t>
            </a:r>
            <a:r>
              <a:rPr lang="zh-TW" altLang="en-US" dirty="0" smtClean="0"/>
              <a:t>安裝</a:t>
            </a:r>
            <a:r>
              <a:rPr lang="en-US" altLang="zh-TW" dirty="0" smtClean="0"/>
              <a:t>SQLite Manager</a:t>
            </a:r>
            <a:r>
              <a:rPr lang="zh-TW" altLang="en-US" dirty="0" smtClean="0"/>
              <a:t>附加元件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48</a:t>
            </a:fld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如果沒有</a:t>
            </a:r>
            <a:r>
              <a:rPr lang="en-US" altLang="zh-TW" dirty="0" smtClean="0"/>
              <a:t>Firefox</a:t>
            </a:r>
            <a:r>
              <a:rPr lang="zh-TW" altLang="en-US" dirty="0" smtClean="0"/>
              <a:t>瀏覽器的話，要先去安裝一下才行，因為此附加元件只有在</a:t>
            </a:r>
            <a:r>
              <a:rPr lang="en-US" altLang="zh-TW" dirty="0" smtClean="0"/>
              <a:t>Firefox</a:t>
            </a:r>
            <a:r>
              <a:rPr lang="zh-TW" altLang="en-US" dirty="0" smtClean="0"/>
              <a:t>上才有。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24" y="2492896"/>
            <a:ext cx="4780127" cy="403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3893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Firefox</a:t>
            </a:r>
            <a:r>
              <a:rPr lang="zh-TW" altLang="en-US" dirty="0" smtClean="0"/>
              <a:t>安裝</a:t>
            </a:r>
            <a:r>
              <a:rPr lang="en-US" altLang="zh-TW" dirty="0" smtClean="0"/>
              <a:t>SQLite Manager</a:t>
            </a:r>
            <a:r>
              <a:rPr lang="zh-TW" altLang="en-US" dirty="0" smtClean="0"/>
              <a:t>附加元件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49</a:t>
            </a:fld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046" y="1527175"/>
            <a:ext cx="5413396" cy="4572000"/>
          </a:xfrm>
        </p:spPr>
      </p:pic>
    </p:spTree>
    <p:extLst>
      <p:ext uri="{BB962C8B-B14F-4D97-AF65-F5344CB8AC3E}">
        <p14:creationId xmlns:p14="http://schemas.microsoft.com/office/powerpoint/2010/main" val="2389821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glob</a:t>
            </a:r>
            <a:r>
              <a:rPr lang="zh-TW" altLang="en-US" dirty="0" smtClean="0"/>
              <a:t>套件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要取得某一類型或指定路徑的所有檔案列表，</a:t>
            </a:r>
            <a:r>
              <a:rPr lang="en-US" altLang="zh-TW" dirty="0" smtClean="0"/>
              <a:t>glob</a:t>
            </a:r>
            <a:r>
              <a:rPr lang="zh-TW" altLang="en-US" dirty="0" smtClean="0"/>
              <a:t>是最常被使用的模組，取得的結果以串列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的型態儲存。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sz="2000" dirty="0" smtClean="0"/>
              <a:t>&gt;&gt;&gt;</a:t>
            </a:r>
            <a:r>
              <a:rPr lang="en-US" altLang="zh-TW" sz="2000" dirty="0"/>
              <a:t>import glob</a:t>
            </a:r>
            <a:endParaRPr lang="zh-TW" altLang="zh-TW" sz="2000" dirty="0"/>
          </a:p>
          <a:p>
            <a:pPr marL="0" indent="0">
              <a:buNone/>
            </a:pPr>
            <a:r>
              <a:rPr lang="en-US" altLang="zh-TW" sz="2000" dirty="0"/>
              <a:t>&gt;&gt;&gt;files = </a:t>
            </a:r>
            <a:r>
              <a:rPr lang="en-US" altLang="zh-TW" sz="2000" dirty="0" err="1"/>
              <a:t>glob.glob</a:t>
            </a:r>
            <a:r>
              <a:rPr lang="en-US" altLang="zh-TW" sz="2000" dirty="0"/>
              <a:t>("5-*.</a:t>
            </a:r>
            <a:r>
              <a:rPr lang="en-US" altLang="zh-TW" sz="2000" dirty="0" err="1"/>
              <a:t>py</a:t>
            </a:r>
            <a:r>
              <a:rPr lang="en-US" altLang="zh-TW" sz="2000" dirty="0"/>
              <a:t>")</a:t>
            </a:r>
            <a:endParaRPr lang="zh-TW" altLang="zh-TW" sz="2000" dirty="0"/>
          </a:p>
          <a:p>
            <a:pPr marL="0" indent="0">
              <a:buNone/>
            </a:pPr>
            <a:r>
              <a:rPr lang="en-US" altLang="zh-TW" sz="2000" dirty="0"/>
              <a:t>&gt;&gt;&gt;for f in files:</a:t>
            </a:r>
            <a:endParaRPr lang="zh-TW" altLang="zh-TW" sz="2000" dirty="0"/>
          </a:p>
          <a:p>
            <a:pPr marL="0" indent="0">
              <a:buNone/>
            </a:pPr>
            <a:r>
              <a:rPr lang="en-US" altLang="zh-TW" sz="2000" dirty="0"/>
              <a:t>...     print(f)</a:t>
            </a:r>
            <a:endParaRPr lang="zh-TW" altLang="zh-TW" sz="2000" dirty="0"/>
          </a:p>
          <a:p>
            <a:pPr marL="0" indent="0">
              <a:buNone/>
            </a:pPr>
            <a:r>
              <a:rPr lang="en-US" altLang="zh-TW" sz="2000" dirty="0"/>
              <a:t>... </a:t>
            </a:r>
            <a:endParaRPr lang="zh-TW" altLang="zh-TW" sz="2000" dirty="0"/>
          </a:p>
          <a:p>
            <a:pPr marL="0" indent="0">
              <a:buNone/>
            </a:pPr>
            <a:r>
              <a:rPr lang="en-US" altLang="zh-TW" sz="2000" dirty="0"/>
              <a:t>5-2.py</a:t>
            </a:r>
            <a:endParaRPr lang="zh-TW" altLang="zh-TW" sz="2000" dirty="0"/>
          </a:p>
          <a:p>
            <a:pPr marL="0" indent="0">
              <a:buNone/>
            </a:pPr>
            <a:r>
              <a:rPr lang="en-US" altLang="zh-TW" sz="2000" dirty="0"/>
              <a:t>5-3.py</a:t>
            </a:r>
            <a:endParaRPr lang="zh-TW" altLang="zh-TW" sz="20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8502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安裝完成之後，在擴充套件中的樣子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50</a:t>
            </a:fld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046" y="1527175"/>
            <a:ext cx="5413396" cy="4572000"/>
          </a:xfrm>
        </p:spPr>
      </p:pic>
    </p:spTree>
    <p:extLst>
      <p:ext uri="{BB962C8B-B14F-4D97-AF65-F5344CB8AC3E}">
        <p14:creationId xmlns:p14="http://schemas.microsoft.com/office/powerpoint/2010/main" val="28275037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把</a:t>
            </a:r>
            <a:r>
              <a:rPr lang="en-US" altLang="zh-TW" dirty="0" smtClean="0"/>
              <a:t>SQLite Manager</a:t>
            </a:r>
            <a:r>
              <a:rPr lang="zh-TW" altLang="en-US" dirty="0" smtClean="0"/>
              <a:t>加到快捷選單中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51</a:t>
            </a:fld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046" y="1527175"/>
            <a:ext cx="5413396" cy="4572000"/>
          </a:xfrm>
        </p:spPr>
      </p:pic>
    </p:spTree>
    <p:extLst>
      <p:ext uri="{BB962C8B-B14F-4D97-AF65-F5344CB8AC3E}">
        <p14:creationId xmlns:p14="http://schemas.microsoft.com/office/powerpoint/2010/main" val="4848717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SQLite Manager</a:t>
            </a:r>
            <a:r>
              <a:rPr lang="zh-TW" altLang="en-US" dirty="0" smtClean="0"/>
              <a:t>主畫面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52</a:t>
            </a:fld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451" y="1527175"/>
            <a:ext cx="6090586" cy="4572000"/>
          </a:xfrm>
        </p:spPr>
      </p:pic>
    </p:spTree>
    <p:extLst>
      <p:ext uri="{BB962C8B-B14F-4D97-AF65-F5344CB8AC3E}">
        <p14:creationId xmlns:p14="http://schemas.microsoft.com/office/powerpoint/2010/main" val="32096873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新建一個資料庫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53</a:t>
            </a:fld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451" y="1527175"/>
            <a:ext cx="6090586" cy="4572000"/>
          </a:xfrm>
        </p:spPr>
      </p:pic>
    </p:spTree>
    <p:extLst>
      <p:ext uri="{BB962C8B-B14F-4D97-AF65-F5344CB8AC3E}">
        <p14:creationId xmlns:p14="http://schemas.microsoft.com/office/powerpoint/2010/main" val="35824430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選取要存放檔案的位置 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54</a:t>
            </a:fld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844" y="1679575"/>
            <a:ext cx="6781800" cy="4267200"/>
          </a:xfrm>
        </p:spPr>
      </p:pic>
    </p:spTree>
    <p:extLst>
      <p:ext uri="{BB962C8B-B14F-4D97-AF65-F5344CB8AC3E}">
        <p14:creationId xmlns:p14="http://schemas.microsoft.com/office/powerpoint/2010/main" val="30106749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建立資料庫之後的</a:t>
            </a:r>
            <a:r>
              <a:rPr lang="en-US" altLang="zh-TW" dirty="0" smtClean="0"/>
              <a:t>SQLite Manager</a:t>
            </a:r>
            <a:r>
              <a:rPr lang="zh-TW" altLang="en-US" dirty="0" smtClean="0"/>
              <a:t>畫面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55</a:t>
            </a:fld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451" y="1527175"/>
            <a:ext cx="6090586" cy="4572000"/>
          </a:xfrm>
        </p:spPr>
      </p:pic>
    </p:spTree>
    <p:extLst>
      <p:ext uri="{BB962C8B-B14F-4D97-AF65-F5344CB8AC3E}">
        <p14:creationId xmlns:p14="http://schemas.microsoft.com/office/powerpoint/2010/main" val="38863332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建立資料表的畫面 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56</a:t>
            </a:fld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451" y="1527175"/>
            <a:ext cx="6090586" cy="4572000"/>
          </a:xfrm>
        </p:spPr>
      </p:pic>
    </p:spTree>
    <p:extLst>
      <p:ext uri="{BB962C8B-B14F-4D97-AF65-F5344CB8AC3E}">
        <p14:creationId xmlns:p14="http://schemas.microsoft.com/office/powerpoint/2010/main" val="2667489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建立好資料表之後的主畫面 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57</a:t>
            </a:fld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451" y="1527175"/>
            <a:ext cx="6090586" cy="4572000"/>
          </a:xfrm>
        </p:spPr>
      </p:pic>
    </p:spTree>
    <p:extLst>
      <p:ext uri="{BB962C8B-B14F-4D97-AF65-F5344CB8AC3E}">
        <p14:creationId xmlns:p14="http://schemas.microsoft.com/office/powerpoint/2010/main" val="8240267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中存取</a:t>
            </a:r>
            <a:r>
              <a:rPr lang="en-US" altLang="zh-TW" dirty="0" smtClean="0"/>
              <a:t>SQLite</a:t>
            </a:r>
            <a:r>
              <a:rPr lang="zh-TW" altLang="en-US" dirty="0" smtClean="0"/>
              <a:t>資料庫的方法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58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之前我們建立了一個</a:t>
            </a:r>
            <a:r>
              <a:rPr lang="en-US" altLang="zh-TW" dirty="0" err="1" smtClean="0"/>
              <a:t>scores.sqlite</a:t>
            </a:r>
            <a:r>
              <a:rPr lang="zh-TW" altLang="en-US" dirty="0" smtClean="0"/>
              <a:t>的檔案</a:t>
            </a:r>
            <a:endParaRPr lang="en-US" altLang="zh-TW" dirty="0" smtClean="0"/>
          </a:p>
          <a:p>
            <a:r>
              <a:rPr lang="zh-TW" altLang="en-US" dirty="0" smtClean="0"/>
              <a:t>首先要</a:t>
            </a:r>
            <a:r>
              <a:rPr lang="en-US" altLang="zh-TW" dirty="0" smtClean="0"/>
              <a:t>import sqlite3</a:t>
            </a:r>
            <a:r>
              <a:rPr lang="zh-TW" altLang="en-US" dirty="0" smtClean="0"/>
              <a:t>這個套件模組</a:t>
            </a:r>
            <a:endParaRPr lang="en-US" altLang="zh-TW" dirty="0" smtClean="0"/>
          </a:p>
          <a:p>
            <a:r>
              <a:rPr lang="zh-TW" altLang="en-US" dirty="0" smtClean="0"/>
              <a:t>然後使用</a:t>
            </a:r>
            <a:r>
              <a:rPr lang="en-US" altLang="zh-TW" dirty="0" smtClean="0"/>
              <a:t>connect()</a:t>
            </a:r>
            <a:r>
              <a:rPr lang="zh-TW" altLang="en-US" dirty="0" smtClean="0"/>
              <a:t>函數來進行連接</a:t>
            </a:r>
            <a:endParaRPr lang="en-US" altLang="zh-TW" dirty="0" smtClean="0"/>
          </a:p>
          <a:p>
            <a:r>
              <a:rPr lang="zh-TW" altLang="en-US" dirty="0" smtClean="0"/>
              <a:t>如果指定連結的檔名並不存在於該目錄下，則會建立一個全新的檔案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56398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常用的</a:t>
            </a:r>
            <a:r>
              <a:rPr lang="en-US" altLang="zh-TW" dirty="0" smtClean="0"/>
              <a:t>sqlite3</a:t>
            </a:r>
            <a:r>
              <a:rPr lang="zh-TW" altLang="en-US" dirty="0" smtClean="0"/>
              <a:t>的方法函數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59</a:t>
            </a:fld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844824"/>
            <a:ext cx="7852002" cy="3168352"/>
          </a:xfrm>
        </p:spPr>
      </p:pic>
    </p:spTree>
    <p:extLst>
      <p:ext uri="{BB962C8B-B14F-4D97-AF65-F5344CB8AC3E}">
        <p14:creationId xmlns:p14="http://schemas.microsoft.com/office/powerpoint/2010/main" val="1172468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實用上，我們會取得其完整的路徑名稱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os.path.abspath</a:t>
            </a:r>
            <a:r>
              <a:rPr lang="zh-TW" altLang="en-US" dirty="0" smtClean="0"/>
              <a:t>，所以此</a:t>
            </a:r>
            <a:r>
              <a:rPr lang="en-US" altLang="zh-TW" dirty="0" smtClean="0"/>
              <a:t>2</a:t>
            </a:r>
            <a:r>
              <a:rPr lang="zh-TW" altLang="en-US" dirty="0" smtClean="0"/>
              <a:t>模組均需要執行匯入（</a:t>
            </a:r>
            <a:r>
              <a:rPr lang="en-US" altLang="zh-TW" smtClean="0"/>
              <a:t>import</a:t>
            </a:r>
            <a:r>
              <a:rPr lang="zh-TW" altLang="en-US" smtClean="0"/>
              <a:t>）的動作</a:t>
            </a:r>
            <a:endParaRPr lang="en-US" altLang="zh-TW" dirty="0" smtClean="0"/>
          </a:p>
          <a:p>
            <a:r>
              <a:rPr lang="zh-TW" altLang="en-US" dirty="0" smtClean="0"/>
              <a:t>以下是在</a:t>
            </a:r>
            <a:r>
              <a:rPr lang="en-US" altLang="zh-TW" dirty="0" err="1" smtClean="0"/>
              <a:t>MacOS</a:t>
            </a:r>
            <a:r>
              <a:rPr lang="zh-TW" altLang="en-US" dirty="0" smtClean="0"/>
              <a:t>下的執行例子：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sz="1600" dirty="0"/>
              <a:t>&gt;&gt;&gt;</a:t>
            </a:r>
            <a:r>
              <a:rPr lang="en-US" altLang="zh-TW" sz="1600" dirty="0" smtClean="0"/>
              <a:t>import </a:t>
            </a:r>
            <a:r>
              <a:rPr lang="en-US" altLang="zh-TW" sz="1600" dirty="0" err="1" smtClean="0"/>
              <a:t>os.path</a:t>
            </a:r>
            <a:r>
              <a:rPr lang="en-US" altLang="zh-TW" sz="1600" dirty="0"/>
              <a:t>, glob</a:t>
            </a:r>
            <a:endParaRPr lang="zh-TW" altLang="zh-TW" sz="1600" dirty="0"/>
          </a:p>
          <a:p>
            <a:pPr marL="0" indent="0">
              <a:buNone/>
            </a:pPr>
            <a:r>
              <a:rPr lang="en-US" altLang="zh-TW" sz="1600" dirty="0"/>
              <a:t>&gt;&gt;&gt;files = </a:t>
            </a:r>
            <a:r>
              <a:rPr lang="en-US" altLang="zh-TW" sz="1600" dirty="0" err="1"/>
              <a:t>glob.glob</a:t>
            </a:r>
            <a:r>
              <a:rPr lang="en-US" altLang="zh-TW" sz="1600" dirty="0"/>
              <a:t>("5-*.</a:t>
            </a:r>
            <a:r>
              <a:rPr lang="en-US" altLang="zh-TW" sz="1600" dirty="0" err="1"/>
              <a:t>py</a:t>
            </a:r>
            <a:r>
              <a:rPr lang="en-US" altLang="zh-TW" sz="1600" dirty="0"/>
              <a:t>")</a:t>
            </a:r>
            <a:endParaRPr lang="zh-TW" altLang="zh-TW" sz="1600" dirty="0"/>
          </a:p>
          <a:p>
            <a:pPr marL="0" indent="0">
              <a:buNone/>
            </a:pPr>
            <a:r>
              <a:rPr lang="en-US" altLang="zh-TW" sz="1600" dirty="0"/>
              <a:t>&gt;&gt;&gt;for f in files:</a:t>
            </a:r>
            <a:endParaRPr lang="zh-TW" altLang="zh-TW" sz="1600" dirty="0"/>
          </a:p>
          <a:p>
            <a:pPr marL="0" indent="0">
              <a:buNone/>
            </a:pPr>
            <a:r>
              <a:rPr lang="en-US" altLang="zh-TW" sz="1600" dirty="0"/>
              <a:t>...     print(</a:t>
            </a:r>
            <a:r>
              <a:rPr lang="en-US" altLang="zh-TW" sz="1600" dirty="0" err="1"/>
              <a:t>os.path.abspath</a:t>
            </a:r>
            <a:r>
              <a:rPr lang="en-US" altLang="zh-TW" sz="1600" dirty="0"/>
              <a:t>(f))</a:t>
            </a:r>
            <a:endParaRPr lang="zh-TW" altLang="zh-TW" sz="1600" dirty="0"/>
          </a:p>
          <a:p>
            <a:pPr marL="0" indent="0">
              <a:buNone/>
            </a:pPr>
            <a:r>
              <a:rPr lang="en-US" altLang="zh-TW" sz="1600" dirty="0"/>
              <a:t>... </a:t>
            </a:r>
            <a:endParaRPr lang="zh-TW" altLang="zh-TW" sz="1600" dirty="0"/>
          </a:p>
          <a:p>
            <a:pPr marL="0" indent="0">
              <a:buNone/>
            </a:pPr>
            <a:r>
              <a:rPr lang="en-US" altLang="zh-TW" sz="1600" dirty="0"/>
              <a:t>/Volumes/Transcend/Dropbox/2015books/python/book_sample/5-2.py</a:t>
            </a:r>
            <a:endParaRPr lang="zh-TW" altLang="zh-TW" sz="1600" dirty="0"/>
          </a:p>
          <a:p>
            <a:pPr marL="0" indent="0">
              <a:buNone/>
            </a:pPr>
            <a:r>
              <a:rPr lang="en-US" altLang="zh-TW" sz="1600" dirty="0"/>
              <a:t>/Volumes/Transcend/Dropbox/2015books/python/book_sample/5-3.py</a:t>
            </a:r>
            <a:endParaRPr lang="zh-TW" altLang="zh-TW" sz="1600" dirty="0"/>
          </a:p>
          <a:p>
            <a:pPr marL="0" indent="0">
              <a:buNone/>
            </a:pPr>
            <a:r>
              <a:rPr lang="en-US" altLang="zh-TW" sz="1600" dirty="0"/>
              <a:t>&gt;&gt;&gt; </a:t>
            </a:r>
            <a:endParaRPr lang="zh-TW" altLang="zh-TW" sz="16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63375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新增一筆資料的方法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60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/>
              <a:t>&gt;&gt;&gt; import sqlite3</a:t>
            </a:r>
            <a:endParaRPr lang="zh-TW" altLang="zh-TW" sz="2000" dirty="0"/>
          </a:p>
          <a:p>
            <a:pPr marL="0" indent="0">
              <a:buNone/>
            </a:pPr>
            <a:r>
              <a:rPr lang="en-US" altLang="zh-TW" sz="2000" dirty="0"/>
              <a:t>&gt;&gt;&gt; conn = sqlite3.connect('</a:t>
            </a:r>
            <a:r>
              <a:rPr lang="en-US" altLang="zh-TW" sz="2000" dirty="0" err="1"/>
              <a:t>scores.sqlite</a:t>
            </a:r>
            <a:r>
              <a:rPr lang="en-US" altLang="zh-TW" sz="2000" dirty="0"/>
              <a:t>')</a:t>
            </a:r>
            <a:endParaRPr lang="zh-TW" altLang="zh-TW" sz="2000" dirty="0"/>
          </a:p>
          <a:p>
            <a:pPr marL="0" indent="0">
              <a:buNone/>
            </a:pPr>
            <a:r>
              <a:rPr lang="en-US" altLang="zh-TW" sz="2000" dirty="0"/>
              <a:t>&gt;&gt;&gt; </a:t>
            </a:r>
            <a:r>
              <a:rPr lang="en-US" altLang="zh-TW" sz="2000" dirty="0" err="1"/>
              <a:t>conn.execute</a:t>
            </a:r>
            <a:r>
              <a:rPr lang="en-US" altLang="zh-TW" sz="2000" dirty="0"/>
              <a:t>('insert into student values(1,"</a:t>
            </a:r>
            <a:r>
              <a:rPr lang="zh-TW" altLang="zh-TW" sz="2000" dirty="0"/>
              <a:t>王小明</a:t>
            </a:r>
            <a:r>
              <a:rPr lang="en-US" altLang="zh-TW" sz="2000" dirty="0"/>
              <a:t>");')</a:t>
            </a:r>
            <a:endParaRPr lang="zh-TW" altLang="zh-TW" sz="2000" dirty="0"/>
          </a:p>
          <a:p>
            <a:pPr marL="0" indent="0">
              <a:buNone/>
            </a:pPr>
            <a:r>
              <a:rPr lang="en-US" altLang="zh-TW" sz="2000" dirty="0"/>
              <a:t>&lt;sqlite3.Cursor object at 0x1014019d0&gt;</a:t>
            </a:r>
            <a:endParaRPr lang="zh-TW" altLang="zh-TW" sz="2000" dirty="0"/>
          </a:p>
          <a:p>
            <a:pPr marL="0" indent="0">
              <a:buNone/>
            </a:pPr>
            <a:r>
              <a:rPr lang="en-US" altLang="zh-TW" sz="2000" dirty="0"/>
              <a:t>&gt;&gt;&gt; </a:t>
            </a:r>
            <a:r>
              <a:rPr lang="en-US" altLang="zh-TW" sz="2000" dirty="0" err="1"/>
              <a:t>conn.commit</a:t>
            </a:r>
            <a:r>
              <a:rPr lang="en-US" altLang="zh-TW" sz="2000" dirty="0"/>
              <a:t>()</a:t>
            </a:r>
            <a:endParaRPr lang="zh-TW" altLang="zh-TW" sz="2000" dirty="0"/>
          </a:p>
          <a:p>
            <a:pPr marL="0" indent="0">
              <a:buNone/>
            </a:pPr>
            <a:r>
              <a:rPr lang="en-US" altLang="zh-TW" sz="2000" dirty="0"/>
              <a:t>&gt;&gt;&gt;</a:t>
            </a:r>
            <a:r>
              <a:rPr lang="en-US" altLang="zh-TW" sz="2000" dirty="0" err="1"/>
              <a:t>conn.close</a:t>
            </a:r>
            <a:r>
              <a:rPr lang="en-US" altLang="zh-TW" sz="2000" dirty="0"/>
              <a:t>()</a:t>
            </a:r>
            <a:endParaRPr lang="zh-TW" altLang="zh-TW" sz="2000" dirty="0"/>
          </a:p>
          <a:p>
            <a:pPr marL="0" indent="0">
              <a:buNone/>
            </a:pP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561435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取出資料的方法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61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000" dirty="0"/>
              <a:t>&gt;&gt;&gt; import sqlite3</a:t>
            </a:r>
            <a:endParaRPr lang="zh-TW" altLang="zh-TW" sz="2000" dirty="0"/>
          </a:p>
          <a:p>
            <a:pPr marL="0" indent="0">
              <a:buNone/>
            </a:pPr>
            <a:r>
              <a:rPr lang="en-US" altLang="zh-TW" sz="2000" dirty="0"/>
              <a:t>&gt;&gt;&gt; conn = sqlite3.connect('</a:t>
            </a:r>
            <a:r>
              <a:rPr lang="en-US" altLang="zh-TW" sz="2000" dirty="0" err="1"/>
              <a:t>scores.sqlite</a:t>
            </a:r>
            <a:r>
              <a:rPr lang="en-US" altLang="zh-TW" sz="2000" dirty="0"/>
              <a:t>')</a:t>
            </a:r>
            <a:endParaRPr lang="zh-TW" altLang="zh-TW" sz="2000" dirty="0"/>
          </a:p>
          <a:p>
            <a:pPr marL="0" indent="0">
              <a:buNone/>
            </a:pPr>
            <a:r>
              <a:rPr lang="en-US" altLang="zh-TW" sz="2000" dirty="0"/>
              <a:t>&gt;&gt;&gt; cursor = </a:t>
            </a:r>
            <a:r>
              <a:rPr lang="en-US" altLang="zh-TW" sz="2000" dirty="0" err="1"/>
              <a:t>conn.execute</a:t>
            </a:r>
            <a:r>
              <a:rPr lang="en-US" altLang="zh-TW" sz="2000" dirty="0"/>
              <a:t>('select * from student;')</a:t>
            </a:r>
            <a:endParaRPr lang="zh-TW" altLang="zh-TW" sz="2000" dirty="0"/>
          </a:p>
          <a:p>
            <a:pPr marL="0" indent="0">
              <a:buNone/>
            </a:pPr>
            <a:r>
              <a:rPr lang="en-US" altLang="zh-TW" sz="2000" dirty="0"/>
              <a:t>&gt;&gt;&gt; for row in cursor:</a:t>
            </a:r>
            <a:endParaRPr lang="zh-TW" altLang="zh-TW" sz="2000" dirty="0"/>
          </a:p>
          <a:p>
            <a:pPr marL="0" indent="0">
              <a:buNone/>
            </a:pPr>
            <a:r>
              <a:rPr lang="en-US" altLang="zh-TW" sz="2000" dirty="0"/>
              <a:t>...     print('No {}: {}'.format(row[0],row[1]))</a:t>
            </a:r>
            <a:endParaRPr lang="zh-TW" altLang="zh-TW" sz="2000" dirty="0"/>
          </a:p>
          <a:p>
            <a:pPr marL="0" indent="0">
              <a:buNone/>
            </a:pPr>
            <a:r>
              <a:rPr lang="en-US" altLang="zh-TW" sz="2000" dirty="0"/>
              <a:t>... </a:t>
            </a:r>
            <a:endParaRPr lang="zh-TW" altLang="zh-TW" sz="2000" dirty="0"/>
          </a:p>
          <a:p>
            <a:pPr marL="0" indent="0">
              <a:buNone/>
            </a:pPr>
            <a:r>
              <a:rPr lang="en-US" altLang="zh-TW" sz="2000" dirty="0"/>
              <a:t>No 1: </a:t>
            </a:r>
            <a:r>
              <a:rPr lang="zh-TW" altLang="zh-TW" sz="2000" dirty="0"/>
              <a:t>王小明</a:t>
            </a:r>
          </a:p>
          <a:p>
            <a:pPr marL="0" indent="0">
              <a:buNone/>
            </a:pPr>
            <a:r>
              <a:rPr lang="en-US" altLang="zh-TW" sz="2000" dirty="0"/>
              <a:t>No 2: </a:t>
            </a:r>
            <a:r>
              <a:rPr lang="zh-TW" altLang="zh-TW" sz="2000" dirty="0"/>
              <a:t>林小華</a:t>
            </a:r>
          </a:p>
          <a:p>
            <a:pPr marL="0" indent="0">
              <a:buNone/>
            </a:pPr>
            <a:r>
              <a:rPr lang="en-US" altLang="zh-TW" sz="2000" dirty="0"/>
              <a:t>No 3: </a:t>
            </a:r>
            <a:r>
              <a:rPr lang="zh-TW" altLang="zh-TW" sz="2000" dirty="0"/>
              <a:t>王小花</a:t>
            </a:r>
          </a:p>
          <a:p>
            <a:pPr marL="0" indent="0">
              <a:buNone/>
            </a:pPr>
            <a:r>
              <a:rPr lang="en-US" altLang="zh-TW" sz="2000" dirty="0"/>
              <a:t>No 4: </a:t>
            </a:r>
            <a:r>
              <a:rPr lang="zh-TW" altLang="zh-TW" sz="2000" dirty="0"/>
              <a:t>曾聰明</a:t>
            </a:r>
          </a:p>
          <a:p>
            <a:pPr marL="0" indent="0">
              <a:buNone/>
            </a:pPr>
            <a:r>
              <a:rPr lang="en-US" altLang="zh-TW" sz="2000" dirty="0"/>
              <a:t>&gt;&gt;&gt; </a:t>
            </a:r>
            <a:r>
              <a:rPr lang="en-US" altLang="zh-TW" sz="2000" dirty="0" err="1"/>
              <a:t>conn.close</a:t>
            </a:r>
            <a:r>
              <a:rPr lang="en-US" altLang="zh-TW" sz="2000" dirty="0"/>
              <a:t>()</a:t>
            </a:r>
            <a:endParaRPr lang="zh-TW" altLang="zh-TW" sz="2000" dirty="0"/>
          </a:p>
          <a:p>
            <a:pPr marL="0" indent="0">
              <a:buNone/>
            </a:pP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199978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運用資料庫的成績處理程式</a:t>
            </a:r>
            <a:r>
              <a:rPr lang="en-US" altLang="zh-TW" dirty="0" smtClean="0"/>
              <a:t>--</a:t>
            </a:r>
            <a:r>
              <a:rPr lang="zh-TW" altLang="en-US" dirty="0" smtClean="0"/>
              <a:t>自訂函數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62</a:t>
            </a:fld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00808"/>
            <a:ext cx="8147955" cy="4104456"/>
          </a:xfrm>
        </p:spPr>
      </p:pic>
    </p:spTree>
    <p:extLst>
      <p:ext uri="{BB962C8B-B14F-4D97-AF65-F5344CB8AC3E}">
        <p14:creationId xmlns:p14="http://schemas.microsoft.com/office/powerpoint/2010/main" val="21701665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disp_menu</a:t>
            </a:r>
            <a:r>
              <a:rPr lang="en-US" altLang="zh-TW" dirty="0" smtClean="0"/>
              <a:t>()</a:t>
            </a:r>
            <a:r>
              <a:rPr lang="zh-TW" altLang="en-US" dirty="0" smtClean="0"/>
              <a:t>函數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63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 err="1"/>
              <a:t>def</a:t>
            </a:r>
            <a:r>
              <a:rPr lang="en-US" altLang="zh-TW" sz="2000" dirty="0"/>
              <a:t> </a:t>
            </a:r>
            <a:r>
              <a:rPr lang="en-US" altLang="zh-TW" sz="2000" dirty="0" err="1"/>
              <a:t>disp_menu</a:t>
            </a:r>
            <a:r>
              <a:rPr lang="en-US" altLang="zh-TW" sz="2000" dirty="0"/>
              <a:t>():</a:t>
            </a:r>
            <a:endParaRPr lang="zh-TW" altLang="zh-TW" sz="2000" dirty="0"/>
          </a:p>
          <a:p>
            <a:pPr marL="0" indent="0">
              <a:buNone/>
            </a:pPr>
            <a:r>
              <a:rPr lang="en-US" altLang="zh-TW" sz="2000" dirty="0"/>
              <a:t>    print("</a:t>
            </a:r>
            <a:r>
              <a:rPr lang="zh-TW" altLang="zh-TW" sz="2000" dirty="0"/>
              <a:t>學生資料編輯</a:t>
            </a:r>
            <a:r>
              <a:rPr lang="en-US" altLang="zh-TW" sz="2000" dirty="0"/>
              <a:t>")</a:t>
            </a:r>
            <a:endParaRPr lang="zh-TW" altLang="zh-TW" sz="2000" dirty="0"/>
          </a:p>
          <a:p>
            <a:pPr marL="0" indent="0">
              <a:buNone/>
            </a:pPr>
            <a:r>
              <a:rPr lang="en-US" altLang="zh-TW" sz="2000" dirty="0"/>
              <a:t>    print("------------")</a:t>
            </a:r>
            <a:endParaRPr lang="zh-TW" altLang="zh-TW" sz="2000" dirty="0"/>
          </a:p>
          <a:p>
            <a:pPr marL="0" indent="0">
              <a:buNone/>
            </a:pPr>
            <a:r>
              <a:rPr lang="en-US" altLang="zh-TW" sz="2000" dirty="0"/>
              <a:t>    print("1.</a:t>
            </a:r>
            <a:r>
              <a:rPr lang="zh-TW" altLang="zh-TW" sz="2000" dirty="0"/>
              <a:t>新增</a:t>
            </a:r>
            <a:r>
              <a:rPr lang="en-US" altLang="zh-TW" sz="2000" dirty="0"/>
              <a:t>")</a:t>
            </a:r>
            <a:endParaRPr lang="zh-TW" altLang="zh-TW" sz="2000" dirty="0"/>
          </a:p>
          <a:p>
            <a:pPr marL="0" indent="0">
              <a:buNone/>
            </a:pPr>
            <a:r>
              <a:rPr lang="en-US" altLang="zh-TW" sz="2000" dirty="0"/>
              <a:t>    print("2.</a:t>
            </a:r>
            <a:r>
              <a:rPr lang="zh-TW" altLang="zh-TW" sz="2000" dirty="0"/>
              <a:t>編輯</a:t>
            </a:r>
            <a:r>
              <a:rPr lang="en-US" altLang="zh-TW" sz="2000" dirty="0"/>
              <a:t>")</a:t>
            </a:r>
            <a:endParaRPr lang="zh-TW" altLang="zh-TW" sz="2000" dirty="0"/>
          </a:p>
          <a:p>
            <a:pPr marL="0" indent="0">
              <a:buNone/>
            </a:pPr>
            <a:r>
              <a:rPr lang="en-US" altLang="zh-TW" sz="2000" dirty="0"/>
              <a:t>    print("3.</a:t>
            </a:r>
            <a:r>
              <a:rPr lang="zh-TW" altLang="zh-TW" sz="2000" dirty="0"/>
              <a:t>刪除</a:t>
            </a:r>
            <a:r>
              <a:rPr lang="en-US" altLang="zh-TW" sz="2000" dirty="0"/>
              <a:t>")</a:t>
            </a:r>
            <a:endParaRPr lang="zh-TW" altLang="zh-TW" sz="2000" dirty="0"/>
          </a:p>
          <a:p>
            <a:pPr marL="0" indent="0">
              <a:buNone/>
            </a:pPr>
            <a:r>
              <a:rPr lang="en-US" altLang="zh-TW" sz="2000" dirty="0"/>
              <a:t>    print("4.</a:t>
            </a:r>
            <a:r>
              <a:rPr lang="zh-TW" altLang="zh-TW" sz="2000" dirty="0"/>
              <a:t>顯示所有學生</a:t>
            </a:r>
            <a:r>
              <a:rPr lang="en-US" altLang="zh-TW" sz="2000" dirty="0"/>
              <a:t>")</a:t>
            </a:r>
            <a:endParaRPr lang="zh-TW" altLang="zh-TW" sz="2000" dirty="0"/>
          </a:p>
          <a:p>
            <a:pPr marL="0" indent="0">
              <a:buNone/>
            </a:pPr>
            <a:r>
              <a:rPr lang="en-US" altLang="zh-TW" sz="2000" dirty="0"/>
              <a:t>    print("0.</a:t>
            </a:r>
            <a:r>
              <a:rPr lang="zh-TW" altLang="zh-TW" sz="2000" dirty="0"/>
              <a:t>結束</a:t>
            </a:r>
            <a:r>
              <a:rPr lang="en-US" altLang="zh-TW" sz="2000" dirty="0"/>
              <a:t>")</a:t>
            </a:r>
            <a:endParaRPr lang="zh-TW" altLang="zh-TW" sz="2000" dirty="0"/>
          </a:p>
          <a:p>
            <a:pPr marL="0" indent="0">
              <a:buNone/>
            </a:pPr>
            <a:r>
              <a:rPr lang="en-US" altLang="zh-TW" sz="2000" dirty="0"/>
              <a:t>    print("------------")</a:t>
            </a:r>
            <a:endParaRPr lang="zh-TW" altLang="zh-TW" sz="2000" dirty="0"/>
          </a:p>
          <a:p>
            <a:pPr marL="0" indent="0">
              <a:buNone/>
            </a:pP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077878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append_data</a:t>
            </a:r>
            <a:r>
              <a:rPr lang="en-US" altLang="zh-TW" dirty="0" smtClean="0"/>
              <a:t>()</a:t>
            </a:r>
            <a:r>
              <a:rPr lang="zh-TW" altLang="en-US" dirty="0" smtClean="0"/>
              <a:t>函數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64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800" dirty="0" err="1"/>
              <a:t>def</a:t>
            </a:r>
            <a:r>
              <a:rPr lang="en-US" altLang="zh-TW" sz="1800" dirty="0"/>
              <a:t> </a:t>
            </a:r>
            <a:r>
              <a:rPr lang="en-US" altLang="zh-TW" sz="1800" dirty="0" err="1"/>
              <a:t>append_data</a:t>
            </a:r>
            <a:r>
              <a:rPr lang="en-US" altLang="zh-TW" sz="1800" dirty="0"/>
              <a:t>():</a:t>
            </a:r>
            <a:endParaRPr lang="zh-TW" altLang="zh-TW" sz="1800" dirty="0"/>
          </a:p>
          <a:p>
            <a:pPr marL="0" indent="0">
              <a:buNone/>
            </a:pPr>
            <a:r>
              <a:rPr lang="en-US" altLang="zh-TW" sz="1800" dirty="0"/>
              <a:t>    while True:</a:t>
            </a:r>
            <a:endParaRPr lang="zh-TW" altLang="zh-TW" sz="1800" dirty="0"/>
          </a:p>
          <a:p>
            <a:pPr marL="0" indent="0">
              <a:buNone/>
            </a:pPr>
            <a:r>
              <a:rPr lang="en-US" altLang="zh-TW" sz="1800" dirty="0"/>
              <a:t>        no = 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(input("</a:t>
            </a:r>
            <a:r>
              <a:rPr lang="zh-TW" altLang="zh-TW" sz="1800" dirty="0"/>
              <a:t>請輸入學生座號</a:t>
            </a:r>
            <a:r>
              <a:rPr lang="en-US" altLang="zh-TW" sz="1800" dirty="0"/>
              <a:t>(-1</a:t>
            </a:r>
            <a:r>
              <a:rPr lang="zh-TW" altLang="zh-TW" sz="1800" dirty="0"/>
              <a:t>停止輸入</a:t>
            </a:r>
            <a:r>
              <a:rPr lang="en-US" altLang="zh-TW" sz="1800" dirty="0"/>
              <a:t>):"))</a:t>
            </a:r>
            <a:endParaRPr lang="zh-TW" altLang="zh-TW" sz="1800" dirty="0"/>
          </a:p>
          <a:p>
            <a:pPr marL="0" indent="0">
              <a:buNone/>
            </a:pPr>
            <a:r>
              <a:rPr lang="en-US" altLang="zh-TW" sz="1800" dirty="0"/>
              <a:t>        if no == -1: break</a:t>
            </a:r>
            <a:endParaRPr lang="zh-TW" altLang="zh-TW" sz="1800" dirty="0"/>
          </a:p>
          <a:p>
            <a:pPr marL="0" indent="0">
              <a:buNone/>
            </a:pPr>
            <a:r>
              <a:rPr lang="en-US" altLang="zh-TW" sz="1800" dirty="0"/>
              <a:t>        name = input("</a:t>
            </a:r>
            <a:r>
              <a:rPr lang="zh-TW" altLang="zh-TW" sz="1800" dirty="0"/>
              <a:t>請輸入學生姓名</a:t>
            </a:r>
            <a:r>
              <a:rPr lang="en-US" altLang="zh-TW" sz="1800" dirty="0"/>
              <a:t>:")</a:t>
            </a:r>
            <a:endParaRPr lang="zh-TW" altLang="zh-TW" sz="1800" dirty="0"/>
          </a:p>
          <a:p>
            <a:pPr marL="0" indent="0">
              <a:buNone/>
            </a:pPr>
            <a:r>
              <a:rPr lang="en-US" altLang="zh-TW" sz="1800" dirty="0"/>
              <a:t>        </a:t>
            </a:r>
            <a:r>
              <a:rPr lang="en-US" altLang="zh-TW" sz="1800" dirty="0" err="1"/>
              <a:t>sqlstr</a:t>
            </a:r>
            <a:r>
              <a:rPr lang="en-US" altLang="zh-TW" sz="1800" dirty="0"/>
              <a:t> = "select * from student where </a:t>
            </a:r>
            <a:r>
              <a:rPr lang="en-US" altLang="zh-TW" sz="1800" dirty="0" err="1"/>
              <a:t>stdno</a:t>
            </a:r>
            <a:r>
              <a:rPr lang="en-US" altLang="zh-TW" sz="1800" dirty="0"/>
              <a:t>={};".format(no)</a:t>
            </a:r>
            <a:endParaRPr lang="zh-TW" altLang="zh-TW" sz="1800" dirty="0"/>
          </a:p>
          <a:p>
            <a:pPr marL="0" indent="0">
              <a:buNone/>
            </a:pPr>
            <a:r>
              <a:rPr lang="en-US" altLang="zh-TW" sz="1800" dirty="0"/>
              <a:t>        cursor = </a:t>
            </a:r>
            <a:r>
              <a:rPr lang="en-US" altLang="zh-TW" sz="1800" dirty="0" err="1"/>
              <a:t>conn.execute</a:t>
            </a:r>
            <a:r>
              <a:rPr lang="en-US" altLang="zh-TW" sz="1800" dirty="0"/>
              <a:t>(</a:t>
            </a:r>
            <a:r>
              <a:rPr lang="en-US" altLang="zh-TW" sz="1800" dirty="0" err="1"/>
              <a:t>sqlstr</a:t>
            </a:r>
            <a:r>
              <a:rPr lang="en-US" altLang="zh-TW" sz="1800" dirty="0"/>
              <a:t>)</a:t>
            </a:r>
            <a:endParaRPr lang="zh-TW" altLang="zh-TW" sz="1800" dirty="0"/>
          </a:p>
          <a:p>
            <a:pPr marL="0" indent="0">
              <a:buNone/>
            </a:pPr>
            <a:r>
              <a:rPr lang="en-US" altLang="zh-TW" sz="1800" dirty="0"/>
              <a:t>        if </a:t>
            </a:r>
            <a:r>
              <a:rPr lang="en-US" altLang="zh-TW" sz="1800" dirty="0" err="1"/>
              <a:t>len</a:t>
            </a:r>
            <a:r>
              <a:rPr lang="en-US" altLang="zh-TW" sz="1800" dirty="0"/>
              <a:t>(</a:t>
            </a:r>
            <a:r>
              <a:rPr lang="en-US" altLang="zh-TW" sz="1800" dirty="0" err="1"/>
              <a:t>cursor.fetchall</a:t>
            </a:r>
            <a:r>
              <a:rPr lang="en-US" altLang="zh-TW" sz="1800" dirty="0"/>
              <a:t>()) &gt; 0:</a:t>
            </a:r>
            <a:endParaRPr lang="zh-TW" altLang="zh-TW" sz="1800" dirty="0"/>
          </a:p>
          <a:p>
            <a:pPr marL="0" indent="0">
              <a:buNone/>
            </a:pPr>
            <a:r>
              <a:rPr lang="en-US" altLang="zh-TW" sz="1800" dirty="0"/>
              <a:t>            print("</a:t>
            </a:r>
            <a:r>
              <a:rPr lang="zh-TW" altLang="zh-TW" sz="1800" dirty="0"/>
              <a:t>您輸入的座號已經有資料了</a:t>
            </a:r>
            <a:r>
              <a:rPr lang="en-US" altLang="zh-TW" sz="1800" dirty="0"/>
              <a:t>")</a:t>
            </a:r>
            <a:endParaRPr lang="zh-TW" altLang="zh-TW" sz="1800" dirty="0"/>
          </a:p>
          <a:p>
            <a:pPr marL="0" indent="0">
              <a:buNone/>
            </a:pPr>
            <a:r>
              <a:rPr lang="en-US" altLang="zh-TW" sz="1800" dirty="0"/>
              <a:t>        else:</a:t>
            </a:r>
            <a:endParaRPr lang="zh-TW" altLang="zh-TW" sz="1800" dirty="0"/>
          </a:p>
          <a:p>
            <a:pPr marL="0" indent="0">
              <a:buNone/>
            </a:pPr>
            <a:r>
              <a:rPr lang="en-US" altLang="zh-TW" sz="1800" dirty="0"/>
              <a:t>            </a:t>
            </a:r>
            <a:r>
              <a:rPr lang="en-US" altLang="zh-TW" sz="1800" dirty="0" err="1"/>
              <a:t>sqlstr</a:t>
            </a:r>
            <a:r>
              <a:rPr lang="en-US" altLang="zh-TW" sz="1800" dirty="0"/>
              <a:t> = \</a:t>
            </a:r>
            <a:endParaRPr lang="zh-TW" altLang="zh-TW" sz="1800" dirty="0"/>
          </a:p>
          <a:p>
            <a:pPr marL="0" indent="0">
              <a:buNone/>
            </a:pPr>
            <a:r>
              <a:rPr lang="en-US" altLang="zh-TW" sz="1800" dirty="0"/>
              <a:t>              "insert into student values({},'{}');".format(</a:t>
            </a:r>
            <a:r>
              <a:rPr lang="en-US" altLang="zh-TW" sz="1800" dirty="0" err="1"/>
              <a:t>no,name</a:t>
            </a:r>
            <a:r>
              <a:rPr lang="en-US" altLang="zh-TW" sz="1800" dirty="0"/>
              <a:t>)</a:t>
            </a:r>
            <a:endParaRPr lang="zh-TW" altLang="zh-TW" sz="1800" dirty="0"/>
          </a:p>
          <a:p>
            <a:pPr marL="0" indent="0">
              <a:buNone/>
            </a:pPr>
            <a:r>
              <a:rPr lang="en-US" altLang="zh-TW" sz="1800" dirty="0"/>
              <a:t>            </a:t>
            </a:r>
            <a:r>
              <a:rPr lang="en-US" altLang="zh-TW" sz="1800" dirty="0" err="1"/>
              <a:t>conn.execute</a:t>
            </a:r>
            <a:r>
              <a:rPr lang="en-US" altLang="zh-TW" sz="1800" dirty="0"/>
              <a:t>(</a:t>
            </a:r>
            <a:r>
              <a:rPr lang="en-US" altLang="zh-TW" sz="1800" dirty="0" err="1"/>
              <a:t>sqlstr</a:t>
            </a:r>
            <a:r>
              <a:rPr lang="en-US" altLang="zh-TW" sz="1800" dirty="0"/>
              <a:t>)</a:t>
            </a:r>
            <a:endParaRPr lang="zh-TW" altLang="zh-TW" sz="1800" dirty="0"/>
          </a:p>
          <a:p>
            <a:pPr marL="0" indent="0">
              <a:buNone/>
            </a:pPr>
            <a:r>
              <a:rPr lang="en-US" altLang="zh-TW" sz="1800" dirty="0"/>
              <a:t>            </a:t>
            </a:r>
            <a:r>
              <a:rPr lang="en-US" altLang="zh-TW" sz="1800" dirty="0" err="1"/>
              <a:t>conn.commit</a:t>
            </a:r>
            <a:r>
              <a:rPr lang="en-US" altLang="zh-TW" sz="1800" dirty="0"/>
              <a:t>()</a:t>
            </a:r>
            <a:endParaRPr lang="zh-TW" altLang="zh-TW" sz="1800" dirty="0"/>
          </a:p>
          <a:p>
            <a:pPr marL="0" indent="0">
              <a:buNone/>
            </a:pPr>
            <a:r>
              <a:rPr lang="en-US" altLang="zh-TW" sz="1800" dirty="0"/>
              <a:t> </a:t>
            </a:r>
            <a:endParaRPr lang="zh-TW" altLang="zh-TW" sz="1800" dirty="0"/>
          </a:p>
          <a:p>
            <a:pPr marL="0" indent="0">
              <a:buNone/>
            </a:pP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62797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edit_data</a:t>
            </a:r>
            <a:r>
              <a:rPr lang="en-US" altLang="zh-TW" dirty="0" smtClean="0"/>
              <a:t>() </a:t>
            </a:r>
            <a:r>
              <a:rPr lang="zh-TW" altLang="en-US" dirty="0" smtClean="0"/>
              <a:t>函數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65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600" dirty="0" err="1"/>
              <a:t>def</a:t>
            </a:r>
            <a:r>
              <a:rPr lang="en-US" altLang="zh-TW" sz="1600" dirty="0"/>
              <a:t> </a:t>
            </a:r>
            <a:r>
              <a:rPr lang="en-US" altLang="zh-TW" sz="1600" dirty="0" err="1"/>
              <a:t>edit_data</a:t>
            </a:r>
            <a:r>
              <a:rPr lang="en-US" altLang="zh-TW" sz="1600" dirty="0"/>
              <a:t>():</a:t>
            </a:r>
            <a:endParaRPr lang="zh-TW" altLang="zh-TW" sz="1600" dirty="0"/>
          </a:p>
          <a:p>
            <a:pPr marL="0" indent="0">
              <a:buNone/>
            </a:pPr>
            <a:r>
              <a:rPr lang="en-US" altLang="zh-TW" sz="1600" dirty="0"/>
              <a:t>    no = input("</a:t>
            </a:r>
            <a:r>
              <a:rPr lang="zh-TW" altLang="zh-TW" sz="1600" dirty="0"/>
              <a:t>請輸入要編輯的學生座號</a:t>
            </a:r>
            <a:r>
              <a:rPr lang="en-US" altLang="zh-TW" sz="1600" dirty="0"/>
              <a:t>:")</a:t>
            </a:r>
            <a:endParaRPr lang="zh-TW" altLang="zh-TW" sz="1600" dirty="0"/>
          </a:p>
          <a:p>
            <a:pPr marL="0" indent="0">
              <a:buNone/>
            </a:pPr>
            <a:r>
              <a:rPr lang="en-US" altLang="zh-TW" sz="1600" dirty="0"/>
              <a:t>    </a:t>
            </a:r>
            <a:r>
              <a:rPr lang="en-US" altLang="zh-TW" sz="1600" dirty="0" err="1"/>
              <a:t>sqlstr</a:t>
            </a:r>
            <a:r>
              <a:rPr lang="en-US" altLang="zh-TW" sz="1600" dirty="0"/>
              <a:t> = "select * from student where </a:t>
            </a:r>
            <a:r>
              <a:rPr lang="en-US" altLang="zh-TW" sz="1600" dirty="0" err="1"/>
              <a:t>stdno</a:t>
            </a:r>
            <a:r>
              <a:rPr lang="en-US" altLang="zh-TW" sz="1600" dirty="0"/>
              <a:t>={};".format(no)</a:t>
            </a:r>
            <a:endParaRPr lang="zh-TW" altLang="zh-TW" sz="1600" dirty="0"/>
          </a:p>
          <a:p>
            <a:pPr marL="0" indent="0">
              <a:buNone/>
            </a:pPr>
            <a:r>
              <a:rPr lang="en-US" altLang="zh-TW" sz="1600" dirty="0"/>
              <a:t>    cursor = </a:t>
            </a:r>
            <a:r>
              <a:rPr lang="en-US" altLang="zh-TW" sz="1600" dirty="0" err="1"/>
              <a:t>conn.execute</a:t>
            </a:r>
            <a:r>
              <a:rPr lang="en-US" altLang="zh-TW" sz="1600" dirty="0"/>
              <a:t>(</a:t>
            </a:r>
            <a:r>
              <a:rPr lang="en-US" altLang="zh-TW" sz="1600" dirty="0" err="1"/>
              <a:t>sqlstr</a:t>
            </a:r>
            <a:r>
              <a:rPr lang="en-US" altLang="zh-TW" sz="1600" dirty="0"/>
              <a:t>)</a:t>
            </a:r>
            <a:endParaRPr lang="zh-TW" altLang="zh-TW" sz="1600" dirty="0"/>
          </a:p>
          <a:p>
            <a:pPr marL="0" indent="0">
              <a:buNone/>
            </a:pPr>
            <a:r>
              <a:rPr lang="en-US" altLang="zh-TW" sz="1600" dirty="0"/>
              <a:t>    rows = </a:t>
            </a:r>
            <a:r>
              <a:rPr lang="en-US" altLang="zh-TW" sz="1600" dirty="0" err="1"/>
              <a:t>cursor.fetchall</a:t>
            </a:r>
            <a:r>
              <a:rPr lang="en-US" altLang="zh-TW" sz="1600" dirty="0"/>
              <a:t>()</a:t>
            </a:r>
            <a:endParaRPr lang="zh-TW" altLang="zh-TW" sz="1600" dirty="0"/>
          </a:p>
          <a:p>
            <a:pPr marL="0" indent="0">
              <a:buNone/>
            </a:pPr>
            <a:r>
              <a:rPr lang="en-US" altLang="zh-TW" sz="1600" dirty="0"/>
              <a:t>    if </a:t>
            </a:r>
            <a:r>
              <a:rPr lang="en-US" altLang="zh-TW" sz="1600" dirty="0" err="1"/>
              <a:t>len</a:t>
            </a:r>
            <a:r>
              <a:rPr lang="en-US" altLang="zh-TW" sz="1600" dirty="0"/>
              <a:t>(rows) &gt; 0:</a:t>
            </a:r>
            <a:endParaRPr lang="zh-TW" altLang="zh-TW" sz="1600" dirty="0"/>
          </a:p>
          <a:p>
            <a:pPr marL="0" indent="0">
              <a:buNone/>
            </a:pPr>
            <a:r>
              <a:rPr lang="en-US" altLang="zh-TW" sz="1600" dirty="0"/>
              <a:t>        print("</a:t>
            </a:r>
            <a:r>
              <a:rPr lang="zh-TW" altLang="zh-TW" sz="1600" dirty="0"/>
              <a:t>目前的學生姓名</a:t>
            </a:r>
            <a:r>
              <a:rPr lang="en-US" altLang="zh-TW" sz="1600" dirty="0"/>
              <a:t>:",rows[0][1])</a:t>
            </a:r>
            <a:endParaRPr lang="zh-TW" altLang="zh-TW" sz="1600" dirty="0"/>
          </a:p>
          <a:p>
            <a:pPr marL="0" indent="0">
              <a:buNone/>
            </a:pPr>
            <a:r>
              <a:rPr lang="en-US" altLang="zh-TW" sz="1600" dirty="0"/>
              <a:t>        name = input("</a:t>
            </a:r>
            <a:r>
              <a:rPr lang="zh-TW" altLang="zh-TW" sz="1600" dirty="0"/>
              <a:t>請輸入學生姓名：</a:t>
            </a:r>
            <a:r>
              <a:rPr lang="en-US" altLang="zh-TW" sz="1600" dirty="0"/>
              <a:t>")</a:t>
            </a:r>
            <a:endParaRPr lang="zh-TW" altLang="zh-TW" sz="1600" dirty="0"/>
          </a:p>
          <a:p>
            <a:pPr marL="0" indent="0">
              <a:buNone/>
            </a:pPr>
            <a:r>
              <a:rPr lang="en-US" altLang="zh-TW" sz="1600" dirty="0"/>
              <a:t>        </a:t>
            </a:r>
            <a:r>
              <a:rPr lang="en-US" altLang="zh-TW" sz="1600" dirty="0" err="1"/>
              <a:t>sqlstr</a:t>
            </a:r>
            <a:r>
              <a:rPr lang="en-US" altLang="zh-TW" sz="1600" dirty="0"/>
              <a:t> = \</a:t>
            </a:r>
            <a:endParaRPr lang="zh-TW" altLang="zh-TW" sz="1600" dirty="0"/>
          </a:p>
          <a:p>
            <a:pPr marL="0" indent="0">
              <a:buNone/>
            </a:pPr>
            <a:r>
              <a:rPr lang="en-US" altLang="zh-TW" sz="1600" dirty="0"/>
              <a:t>          "update student set name='{}' where </a:t>
            </a:r>
            <a:r>
              <a:rPr lang="en-US" altLang="zh-TW" sz="1600" dirty="0" err="1"/>
              <a:t>stdno</a:t>
            </a:r>
            <a:r>
              <a:rPr lang="en-US" altLang="zh-TW" sz="1600" dirty="0"/>
              <a:t>={};".format(name, no)</a:t>
            </a:r>
            <a:endParaRPr lang="zh-TW" altLang="zh-TW" sz="1600" dirty="0"/>
          </a:p>
          <a:p>
            <a:pPr marL="0" indent="0">
              <a:buNone/>
            </a:pPr>
            <a:r>
              <a:rPr lang="en-US" altLang="zh-TW" sz="1600" dirty="0"/>
              <a:t>        </a:t>
            </a:r>
            <a:r>
              <a:rPr lang="en-US" altLang="zh-TW" sz="1600" dirty="0" err="1"/>
              <a:t>conn.execute</a:t>
            </a:r>
            <a:r>
              <a:rPr lang="en-US" altLang="zh-TW" sz="1600" dirty="0"/>
              <a:t>(</a:t>
            </a:r>
            <a:r>
              <a:rPr lang="en-US" altLang="zh-TW" sz="1600" dirty="0" err="1"/>
              <a:t>sqlstr</a:t>
            </a:r>
            <a:r>
              <a:rPr lang="en-US" altLang="zh-TW" sz="1600" dirty="0"/>
              <a:t>)</a:t>
            </a:r>
            <a:endParaRPr lang="zh-TW" altLang="zh-TW" sz="1600" dirty="0"/>
          </a:p>
          <a:p>
            <a:pPr marL="0" indent="0">
              <a:buNone/>
            </a:pPr>
            <a:r>
              <a:rPr lang="en-US" altLang="zh-TW" sz="1600" dirty="0"/>
              <a:t>        </a:t>
            </a:r>
            <a:r>
              <a:rPr lang="en-US" altLang="zh-TW" sz="1600" dirty="0" err="1"/>
              <a:t>conn.commit</a:t>
            </a:r>
            <a:r>
              <a:rPr lang="en-US" altLang="zh-TW" sz="1600" dirty="0"/>
              <a:t>()</a:t>
            </a:r>
            <a:endParaRPr lang="zh-TW" altLang="zh-TW" sz="1600" dirty="0"/>
          </a:p>
          <a:p>
            <a:pPr marL="0" indent="0">
              <a:buNone/>
            </a:pPr>
            <a:r>
              <a:rPr lang="en-US" altLang="zh-TW" sz="1600" dirty="0"/>
              <a:t>    else:</a:t>
            </a:r>
            <a:endParaRPr lang="zh-TW" altLang="zh-TW" sz="1600" dirty="0"/>
          </a:p>
          <a:p>
            <a:pPr marL="0" indent="0">
              <a:buNone/>
            </a:pPr>
            <a:r>
              <a:rPr lang="en-US" altLang="zh-TW" sz="1600" dirty="0"/>
              <a:t>        print("</a:t>
            </a:r>
            <a:r>
              <a:rPr lang="zh-TW" altLang="zh-TW" sz="1600" dirty="0"/>
              <a:t>找不到要編輯的學生座號</a:t>
            </a:r>
            <a:r>
              <a:rPr lang="en-US" altLang="zh-TW" sz="1600" dirty="0"/>
              <a:t>")</a:t>
            </a:r>
            <a:endParaRPr lang="zh-TW" altLang="zh-TW" sz="1600" dirty="0"/>
          </a:p>
          <a:p>
            <a:pPr marL="0" indent="0">
              <a:buNone/>
            </a:pP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379069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delete_data</a:t>
            </a:r>
            <a:r>
              <a:rPr lang="en-US" altLang="zh-TW" dirty="0" smtClean="0"/>
              <a:t>()</a:t>
            </a:r>
            <a:r>
              <a:rPr lang="zh-TW" altLang="en-US" dirty="0" smtClean="0"/>
              <a:t>函數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66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 err="1"/>
              <a:t>def</a:t>
            </a:r>
            <a:r>
              <a:rPr lang="en-US" altLang="zh-TW" sz="1600" dirty="0"/>
              <a:t> </a:t>
            </a:r>
            <a:r>
              <a:rPr lang="en-US" altLang="zh-TW" sz="1600" dirty="0" err="1"/>
              <a:t>del_data</a:t>
            </a:r>
            <a:r>
              <a:rPr lang="en-US" altLang="zh-TW" sz="1600" dirty="0"/>
              <a:t>():</a:t>
            </a:r>
            <a:endParaRPr lang="zh-TW" altLang="zh-TW" sz="1600" dirty="0"/>
          </a:p>
          <a:p>
            <a:pPr marL="0" indent="0">
              <a:buNone/>
            </a:pPr>
            <a:r>
              <a:rPr lang="en-US" altLang="zh-TW" sz="1600" dirty="0"/>
              <a:t>    no = input("</a:t>
            </a:r>
            <a:r>
              <a:rPr lang="zh-TW" altLang="zh-TW" sz="1600" dirty="0"/>
              <a:t>請輸入要刪除的學生座號</a:t>
            </a:r>
            <a:r>
              <a:rPr lang="en-US" altLang="zh-TW" sz="1600" dirty="0"/>
              <a:t>:")</a:t>
            </a:r>
            <a:endParaRPr lang="zh-TW" altLang="zh-TW" sz="1600" dirty="0"/>
          </a:p>
          <a:p>
            <a:pPr marL="0" indent="0">
              <a:buNone/>
            </a:pPr>
            <a:r>
              <a:rPr lang="en-US" altLang="zh-TW" sz="1600" dirty="0"/>
              <a:t>    </a:t>
            </a:r>
            <a:r>
              <a:rPr lang="en-US" altLang="zh-TW" sz="1600" dirty="0" err="1"/>
              <a:t>sqlstr</a:t>
            </a:r>
            <a:r>
              <a:rPr lang="en-US" altLang="zh-TW" sz="1600" dirty="0"/>
              <a:t> = "select * from student where </a:t>
            </a:r>
            <a:r>
              <a:rPr lang="en-US" altLang="zh-TW" sz="1600" dirty="0" err="1"/>
              <a:t>stdno</a:t>
            </a:r>
            <a:r>
              <a:rPr lang="en-US" altLang="zh-TW" sz="1600" dirty="0"/>
              <a:t>={};".format(no)</a:t>
            </a:r>
            <a:endParaRPr lang="zh-TW" altLang="zh-TW" sz="1600" dirty="0"/>
          </a:p>
          <a:p>
            <a:pPr marL="0" indent="0">
              <a:buNone/>
            </a:pPr>
            <a:r>
              <a:rPr lang="en-US" altLang="zh-TW" sz="1600" dirty="0"/>
              <a:t>    cursor = </a:t>
            </a:r>
            <a:r>
              <a:rPr lang="en-US" altLang="zh-TW" sz="1600" dirty="0" err="1"/>
              <a:t>conn.execute</a:t>
            </a:r>
            <a:r>
              <a:rPr lang="en-US" altLang="zh-TW" sz="1600" dirty="0"/>
              <a:t>(</a:t>
            </a:r>
            <a:r>
              <a:rPr lang="en-US" altLang="zh-TW" sz="1600" dirty="0" err="1"/>
              <a:t>sqlstr</a:t>
            </a:r>
            <a:r>
              <a:rPr lang="en-US" altLang="zh-TW" sz="1600" dirty="0"/>
              <a:t>)</a:t>
            </a:r>
            <a:endParaRPr lang="zh-TW" altLang="zh-TW" sz="1600" dirty="0"/>
          </a:p>
          <a:p>
            <a:pPr marL="0" indent="0">
              <a:buNone/>
            </a:pPr>
            <a:r>
              <a:rPr lang="en-US" altLang="zh-TW" sz="1600" dirty="0"/>
              <a:t>    rows = </a:t>
            </a:r>
            <a:r>
              <a:rPr lang="en-US" altLang="zh-TW" sz="1600" dirty="0" err="1"/>
              <a:t>cursor.fetchall</a:t>
            </a:r>
            <a:r>
              <a:rPr lang="en-US" altLang="zh-TW" sz="1600" dirty="0"/>
              <a:t>()</a:t>
            </a:r>
            <a:endParaRPr lang="zh-TW" altLang="zh-TW" sz="1600" dirty="0"/>
          </a:p>
          <a:p>
            <a:pPr marL="0" indent="0">
              <a:buNone/>
            </a:pPr>
            <a:r>
              <a:rPr lang="en-US" altLang="zh-TW" sz="1600" dirty="0"/>
              <a:t>    if </a:t>
            </a:r>
            <a:r>
              <a:rPr lang="en-US" altLang="zh-TW" sz="1600" dirty="0" err="1"/>
              <a:t>len</a:t>
            </a:r>
            <a:r>
              <a:rPr lang="en-US" altLang="zh-TW" sz="1600" dirty="0"/>
              <a:t>(rows) &gt; 0:</a:t>
            </a:r>
            <a:endParaRPr lang="zh-TW" altLang="zh-TW" sz="1600" dirty="0"/>
          </a:p>
          <a:p>
            <a:pPr marL="0" indent="0">
              <a:buNone/>
            </a:pPr>
            <a:r>
              <a:rPr lang="en-US" altLang="zh-TW" sz="1600" dirty="0"/>
              <a:t>        print("</a:t>
            </a:r>
            <a:r>
              <a:rPr lang="zh-TW" altLang="zh-TW" sz="1600" dirty="0"/>
              <a:t>你目前要刪除的是座號</a:t>
            </a:r>
            <a:r>
              <a:rPr lang="en-US" altLang="zh-TW" sz="1600" dirty="0"/>
              <a:t>{}</a:t>
            </a:r>
            <a:r>
              <a:rPr lang="zh-TW" altLang="zh-TW" sz="1600" dirty="0"/>
              <a:t>的</a:t>
            </a:r>
            <a:r>
              <a:rPr lang="en-US" altLang="zh-TW" sz="1600" dirty="0"/>
              <a:t>{}".format(rows[0][0], rows[0][1]))</a:t>
            </a:r>
            <a:endParaRPr lang="zh-TW" altLang="zh-TW" sz="1600" dirty="0"/>
          </a:p>
          <a:p>
            <a:pPr marL="0" indent="0">
              <a:buNone/>
            </a:pPr>
            <a:r>
              <a:rPr lang="en-US" altLang="zh-TW" sz="1600" dirty="0"/>
              <a:t>        answer = input("</a:t>
            </a:r>
            <a:r>
              <a:rPr lang="zh-TW" altLang="zh-TW" sz="1600" dirty="0"/>
              <a:t>確定要刪除嗎？</a:t>
            </a:r>
            <a:r>
              <a:rPr lang="en-US" altLang="zh-TW" sz="1600" dirty="0"/>
              <a:t>(y/n)")</a:t>
            </a:r>
            <a:endParaRPr lang="zh-TW" altLang="zh-TW" sz="1600" dirty="0"/>
          </a:p>
          <a:p>
            <a:pPr marL="0" indent="0">
              <a:buNone/>
            </a:pPr>
            <a:r>
              <a:rPr lang="en-US" altLang="zh-TW" sz="1600" dirty="0"/>
              <a:t>        if answer == 'y' or answer == 'Y':</a:t>
            </a:r>
            <a:endParaRPr lang="zh-TW" altLang="zh-TW" sz="1600" dirty="0"/>
          </a:p>
          <a:p>
            <a:pPr marL="0" indent="0">
              <a:buNone/>
            </a:pPr>
            <a:r>
              <a:rPr lang="en-US" altLang="zh-TW" sz="1600" dirty="0"/>
              <a:t>            </a:t>
            </a:r>
            <a:r>
              <a:rPr lang="en-US" altLang="zh-TW" sz="1600" dirty="0" err="1"/>
              <a:t>sqlstr</a:t>
            </a:r>
            <a:r>
              <a:rPr lang="en-US" altLang="zh-TW" sz="1600" dirty="0"/>
              <a:t> = "delete from student where </a:t>
            </a:r>
            <a:r>
              <a:rPr lang="en-US" altLang="zh-TW" sz="1600" dirty="0" err="1"/>
              <a:t>stdno</a:t>
            </a:r>
            <a:r>
              <a:rPr lang="en-US" altLang="zh-TW" sz="1600" dirty="0"/>
              <a:t>={};".format(no)</a:t>
            </a:r>
            <a:endParaRPr lang="zh-TW" altLang="zh-TW" sz="1600" dirty="0"/>
          </a:p>
          <a:p>
            <a:pPr marL="0" indent="0">
              <a:buNone/>
            </a:pPr>
            <a:r>
              <a:rPr lang="en-US" altLang="zh-TW" sz="1600" dirty="0"/>
              <a:t>            </a:t>
            </a:r>
            <a:r>
              <a:rPr lang="en-US" altLang="zh-TW" sz="1600" dirty="0" err="1"/>
              <a:t>conn.execute</a:t>
            </a:r>
            <a:r>
              <a:rPr lang="en-US" altLang="zh-TW" sz="1600" dirty="0"/>
              <a:t>(</a:t>
            </a:r>
            <a:r>
              <a:rPr lang="en-US" altLang="zh-TW" sz="1600" dirty="0" err="1"/>
              <a:t>sqlstr</a:t>
            </a:r>
            <a:r>
              <a:rPr lang="en-US" altLang="zh-TW" sz="1600" dirty="0"/>
              <a:t>)</a:t>
            </a:r>
            <a:endParaRPr lang="zh-TW" altLang="zh-TW" sz="1600" dirty="0"/>
          </a:p>
          <a:p>
            <a:pPr marL="0" indent="0">
              <a:buNone/>
            </a:pPr>
            <a:r>
              <a:rPr lang="en-US" altLang="zh-TW" sz="1600" dirty="0"/>
              <a:t>            </a:t>
            </a:r>
            <a:r>
              <a:rPr lang="en-US" altLang="zh-TW" sz="1600" dirty="0" err="1"/>
              <a:t>conn.commit</a:t>
            </a:r>
            <a:r>
              <a:rPr lang="en-US" altLang="zh-TW" sz="1600" dirty="0"/>
              <a:t>()</a:t>
            </a:r>
            <a:endParaRPr lang="zh-TW" altLang="zh-TW" sz="1600" dirty="0"/>
          </a:p>
          <a:p>
            <a:pPr marL="0" indent="0">
              <a:buNone/>
            </a:pPr>
            <a:r>
              <a:rPr lang="en-US" altLang="zh-TW" sz="1600" dirty="0"/>
              <a:t>            print("</a:t>
            </a:r>
            <a:r>
              <a:rPr lang="zh-TW" altLang="zh-TW" sz="1600" dirty="0"/>
              <a:t>已刪除指定的學生</a:t>
            </a:r>
            <a:r>
              <a:rPr lang="en-US" altLang="zh-TW" sz="1600" dirty="0"/>
              <a:t>...")</a:t>
            </a:r>
            <a:endParaRPr lang="zh-TW" altLang="zh-TW" sz="1600" dirty="0"/>
          </a:p>
          <a:p>
            <a:pPr marL="0" indent="0">
              <a:buNone/>
            </a:pPr>
            <a:r>
              <a:rPr lang="en-US" altLang="zh-TW" sz="1600" dirty="0"/>
              <a:t>    else:</a:t>
            </a:r>
            <a:endParaRPr lang="zh-TW" altLang="zh-TW" sz="1600" dirty="0"/>
          </a:p>
          <a:p>
            <a:pPr marL="0" indent="0">
              <a:buNone/>
            </a:pPr>
            <a:r>
              <a:rPr lang="en-US" altLang="zh-TW" sz="1600" dirty="0"/>
              <a:t>        print("</a:t>
            </a:r>
            <a:r>
              <a:rPr lang="zh-TW" altLang="zh-TW" sz="1600" dirty="0"/>
              <a:t>找不到要刪除的學生</a:t>
            </a:r>
            <a:r>
              <a:rPr lang="en-US" altLang="zh-TW" sz="1600" dirty="0"/>
              <a:t>")</a:t>
            </a:r>
            <a:endParaRPr lang="zh-TW" altLang="zh-TW" sz="1600" dirty="0"/>
          </a:p>
          <a:p>
            <a:pPr marL="0" indent="0">
              <a:buNone/>
            </a:pP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6999055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disp_data</a:t>
            </a:r>
            <a:r>
              <a:rPr lang="en-US" altLang="zh-TW" dirty="0" smtClean="0"/>
              <a:t>()</a:t>
            </a:r>
            <a:r>
              <a:rPr lang="zh-TW" altLang="en-US" dirty="0" smtClean="0"/>
              <a:t>函數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67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 err="1"/>
              <a:t>def</a:t>
            </a:r>
            <a:r>
              <a:rPr lang="en-US" altLang="zh-TW" sz="2400" dirty="0"/>
              <a:t> </a:t>
            </a:r>
            <a:r>
              <a:rPr lang="en-US" altLang="zh-TW" sz="2400" dirty="0" err="1"/>
              <a:t>disp_data</a:t>
            </a:r>
            <a:r>
              <a:rPr lang="en-US" altLang="zh-TW" sz="2400" dirty="0"/>
              <a:t>():</a:t>
            </a:r>
            <a:endParaRPr lang="zh-TW" altLang="zh-TW" sz="2400" dirty="0"/>
          </a:p>
          <a:p>
            <a:pPr marL="0" indent="0">
              <a:buNone/>
            </a:pPr>
            <a:r>
              <a:rPr lang="en-US" altLang="zh-TW" sz="2400" dirty="0"/>
              <a:t>    cursor = </a:t>
            </a:r>
            <a:r>
              <a:rPr lang="en-US" altLang="zh-TW" sz="2400" dirty="0" err="1"/>
              <a:t>conn.execute</a:t>
            </a:r>
            <a:r>
              <a:rPr lang="en-US" altLang="zh-TW" sz="2400" dirty="0"/>
              <a:t>('select * from student;')</a:t>
            </a:r>
            <a:endParaRPr lang="zh-TW" altLang="zh-TW" sz="2400" dirty="0"/>
          </a:p>
          <a:p>
            <a:pPr marL="0" indent="0">
              <a:buNone/>
            </a:pPr>
            <a:r>
              <a:rPr lang="en-US" altLang="zh-TW" sz="2400" dirty="0"/>
              <a:t>    for row in cursor:</a:t>
            </a:r>
            <a:endParaRPr lang="zh-TW" altLang="zh-TW" sz="2400" dirty="0"/>
          </a:p>
          <a:p>
            <a:pPr marL="0" indent="0">
              <a:buNone/>
            </a:pPr>
            <a:r>
              <a:rPr lang="en-US" altLang="zh-TW" sz="2400" dirty="0"/>
              <a:t>        print("No {}: {}".format(row[0],row[1]))</a:t>
            </a:r>
            <a:endParaRPr lang="zh-TW" altLang="zh-TW" sz="2400" dirty="0"/>
          </a:p>
          <a:p>
            <a:pPr marL="0" indent="0">
              <a:buNone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2606885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主程式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68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TW" dirty="0"/>
              <a:t>conn = sqlite3.connect('</a:t>
            </a:r>
            <a:r>
              <a:rPr lang="en-US" altLang="zh-TW" dirty="0" err="1"/>
              <a:t>scores.sqlite</a:t>
            </a:r>
            <a:r>
              <a:rPr lang="en-US" altLang="zh-TW" dirty="0"/>
              <a:t>')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 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while True: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disp_menu</a:t>
            </a:r>
            <a:r>
              <a:rPr lang="en-US" altLang="zh-TW" dirty="0"/>
              <a:t>()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    choice = </a:t>
            </a:r>
            <a:r>
              <a:rPr lang="en-US" altLang="zh-TW" dirty="0" err="1"/>
              <a:t>int</a:t>
            </a:r>
            <a:r>
              <a:rPr lang="en-US" altLang="zh-TW" dirty="0"/>
              <a:t>(input("</a:t>
            </a:r>
            <a:r>
              <a:rPr lang="zh-TW" altLang="zh-TW" dirty="0"/>
              <a:t>請輸入您的選擇</a:t>
            </a:r>
            <a:r>
              <a:rPr lang="en-US" altLang="zh-TW" dirty="0"/>
              <a:t>:"))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    if choice == 0 : break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    if choice == 1: 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        </a:t>
            </a:r>
            <a:r>
              <a:rPr lang="en-US" altLang="zh-TW" dirty="0" err="1"/>
              <a:t>append_data</a:t>
            </a:r>
            <a:r>
              <a:rPr lang="en-US" altLang="zh-TW" dirty="0"/>
              <a:t>()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elif</a:t>
            </a:r>
            <a:r>
              <a:rPr lang="en-US" altLang="zh-TW" dirty="0"/>
              <a:t> choice == 2: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        </a:t>
            </a:r>
            <a:r>
              <a:rPr lang="en-US" altLang="zh-TW" dirty="0" err="1"/>
              <a:t>edit_data</a:t>
            </a:r>
            <a:r>
              <a:rPr lang="en-US" altLang="zh-TW" dirty="0"/>
              <a:t>()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elif</a:t>
            </a:r>
            <a:r>
              <a:rPr lang="en-US" altLang="zh-TW" dirty="0"/>
              <a:t> choice == 3: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        </a:t>
            </a:r>
            <a:r>
              <a:rPr lang="en-US" altLang="zh-TW" dirty="0" err="1"/>
              <a:t>del_data</a:t>
            </a:r>
            <a:r>
              <a:rPr lang="en-US" altLang="zh-TW" dirty="0"/>
              <a:t>()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elif</a:t>
            </a:r>
            <a:r>
              <a:rPr lang="en-US" altLang="zh-TW" dirty="0"/>
              <a:t> choice == 4: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        </a:t>
            </a:r>
            <a:r>
              <a:rPr lang="en-US" altLang="zh-TW" dirty="0" err="1"/>
              <a:t>disp_data</a:t>
            </a:r>
            <a:r>
              <a:rPr lang="en-US" altLang="zh-TW" dirty="0"/>
              <a:t>()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    else: break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    x = input("</a:t>
            </a:r>
            <a:r>
              <a:rPr lang="zh-TW" altLang="zh-TW" dirty="0"/>
              <a:t>請按</a:t>
            </a:r>
            <a:r>
              <a:rPr lang="en-US" altLang="zh-TW" dirty="0"/>
              <a:t>Enter</a:t>
            </a:r>
            <a:r>
              <a:rPr lang="zh-TW" altLang="zh-TW" dirty="0"/>
              <a:t>鍵回主選單</a:t>
            </a:r>
            <a:r>
              <a:rPr lang="en-US" altLang="zh-TW" dirty="0"/>
              <a:t>")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41480841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</a:t>
            </a:r>
            <a:r>
              <a:rPr lang="en-US" altLang="zh-TW" dirty="0" smtClean="0"/>
              <a:t>SQL</a:t>
            </a:r>
            <a:r>
              <a:rPr lang="zh-TW" altLang="en-US" dirty="0" smtClean="0"/>
              <a:t>敘述說明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69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選取資料</a:t>
            </a:r>
            <a:endParaRPr lang="en-US" altLang="zh-TW" dirty="0" smtClean="0"/>
          </a:p>
          <a:p>
            <a:pPr lvl="1"/>
            <a:r>
              <a:rPr lang="en-US" altLang="zh-TW" dirty="0"/>
              <a:t>select * from student where </a:t>
            </a:r>
            <a:r>
              <a:rPr lang="en-US" altLang="zh-TW" dirty="0" err="1"/>
              <a:t>stdno</a:t>
            </a:r>
            <a:r>
              <a:rPr lang="en-US" altLang="zh-TW" dirty="0"/>
              <a:t>=1;</a:t>
            </a:r>
            <a:endParaRPr lang="zh-TW" altLang="zh-TW" dirty="0"/>
          </a:p>
          <a:p>
            <a:r>
              <a:rPr lang="zh-TW" altLang="en-US" dirty="0" smtClean="0"/>
              <a:t>插入資料</a:t>
            </a:r>
            <a:endParaRPr lang="en-US" altLang="zh-TW" dirty="0" smtClean="0"/>
          </a:p>
          <a:p>
            <a:pPr lvl="1"/>
            <a:r>
              <a:rPr lang="en-US" altLang="zh-TW" dirty="0"/>
              <a:t>insert into student values(no, name);</a:t>
            </a:r>
            <a:endParaRPr lang="zh-TW" altLang="zh-TW" dirty="0"/>
          </a:p>
          <a:p>
            <a:r>
              <a:rPr lang="zh-TW" altLang="en-US" dirty="0" smtClean="0"/>
              <a:t>更新資料</a:t>
            </a:r>
            <a:endParaRPr lang="en-US" altLang="zh-TW" dirty="0" smtClean="0"/>
          </a:p>
          <a:p>
            <a:pPr lvl="1"/>
            <a:r>
              <a:rPr lang="en-US" altLang="zh-TW" dirty="0"/>
              <a:t>update student set name='name' where </a:t>
            </a:r>
            <a:r>
              <a:rPr lang="en-US" altLang="zh-TW" dirty="0" err="1"/>
              <a:t>stdno</a:t>
            </a:r>
            <a:r>
              <a:rPr lang="en-US" altLang="zh-TW" dirty="0"/>
              <a:t>=no;</a:t>
            </a:r>
            <a:endParaRPr lang="zh-TW" altLang="zh-TW" dirty="0"/>
          </a:p>
          <a:p>
            <a:r>
              <a:rPr lang="zh-TW" altLang="en-US" dirty="0" smtClean="0"/>
              <a:t>刪除資料</a:t>
            </a:r>
            <a:endParaRPr lang="en-US" altLang="zh-TW" dirty="0" smtClean="0"/>
          </a:p>
          <a:p>
            <a:pPr lvl="1"/>
            <a:r>
              <a:rPr lang="en-US" altLang="zh-TW" dirty="0"/>
              <a:t>delete from student where </a:t>
            </a:r>
            <a:r>
              <a:rPr lang="en-US" altLang="zh-TW" dirty="0" err="1"/>
              <a:t>stdno</a:t>
            </a:r>
            <a:r>
              <a:rPr lang="en-US" altLang="zh-TW" dirty="0"/>
              <a:t>=no;</a:t>
            </a:r>
            <a:endParaRPr lang="zh-TW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8358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os.walk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smtClean="0"/>
              <a:t>由於</a:t>
            </a:r>
            <a:r>
              <a:rPr lang="en-US" altLang="zh-TW" smtClean="0"/>
              <a:t>glob</a:t>
            </a:r>
            <a:r>
              <a:rPr lang="zh-TW" altLang="en-US" smtClean="0"/>
              <a:t>並不會走訪整個目錄結構，所以如果有需要取得所有目錄結構中的特定檔案資料，則需要使用</a:t>
            </a:r>
            <a:r>
              <a:rPr lang="en-US" altLang="zh-TW" smtClean="0"/>
              <a:t>os.walk</a:t>
            </a:r>
            <a:r>
              <a:rPr lang="zh-TW" altLang="en-US" smtClean="0"/>
              <a:t>模組</a:t>
            </a:r>
            <a:endParaRPr lang="en-US" altLang="zh-TW" smtClean="0"/>
          </a:p>
          <a:p>
            <a:r>
              <a:rPr lang="zh-TW" altLang="en-US" smtClean="0"/>
              <a:t>要練習之前，請先準備一個目錄結構，如下：</a:t>
            </a:r>
            <a:endParaRPr lang="en-US" altLang="zh-TW" smtClean="0"/>
          </a:p>
          <a:p>
            <a:r>
              <a:rPr lang="zh-TW" altLang="en-US" smtClean="0"/>
              <a:t>其中檔案</a:t>
            </a:r>
            <a:r>
              <a:rPr lang="en-US" altLang="zh-TW" smtClean="0"/>
              <a:t>f1, f2, f3</a:t>
            </a:r>
            <a:r>
              <a:rPr lang="zh-TW" altLang="en-US" smtClean="0"/>
              <a:t>放在</a:t>
            </a:r>
            <a:r>
              <a:rPr lang="en-US" altLang="zh-TW" smtClean="0"/>
              <a:t>sampletree</a:t>
            </a:r>
            <a:r>
              <a:rPr lang="zh-TW" altLang="en-US" smtClean="0"/>
              <a:t>資料夾之下，而</a:t>
            </a:r>
            <a:r>
              <a:rPr lang="en-US" altLang="zh-TW" smtClean="0"/>
              <a:t>f4, f5, f6</a:t>
            </a:r>
            <a:r>
              <a:rPr lang="zh-TW" altLang="en-US" smtClean="0"/>
              <a:t>放在資料夾</a:t>
            </a:r>
            <a:r>
              <a:rPr lang="en-US" altLang="zh-TW" smtClean="0"/>
              <a:t>a</a:t>
            </a:r>
            <a:r>
              <a:rPr lang="zh-TW" altLang="en-US" smtClean="0"/>
              <a:t>之下，資料夾</a:t>
            </a:r>
            <a:r>
              <a:rPr lang="en-US" altLang="zh-TW" smtClean="0"/>
              <a:t>b</a:t>
            </a:r>
            <a:r>
              <a:rPr lang="zh-TW" altLang="en-US" smtClean="0"/>
              <a:t>和</a:t>
            </a:r>
            <a:r>
              <a:rPr lang="en-US" altLang="zh-TW" smtClean="0"/>
              <a:t>c</a:t>
            </a:r>
            <a:r>
              <a:rPr lang="zh-TW" altLang="en-US" smtClean="0"/>
              <a:t>則為空的子目錄：</a:t>
            </a:r>
            <a:endParaRPr lang="en-US" altLang="zh-TW" smtClean="0"/>
          </a:p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4293096"/>
            <a:ext cx="5990476" cy="1914286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204398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習題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設計</a:t>
            </a:r>
            <a:r>
              <a:rPr lang="zh-TW" altLang="en-US" dirty="0"/>
              <a:t>一程式，可以列出指定資料夾下的所有檔案列表。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請</a:t>
            </a:r>
            <a:r>
              <a:rPr lang="zh-TW" altLang="en-US" dirty="0"/>
              <a:t>為程式</a:t>
            </a:r>
            <a:r>
              <a:rPr lang="en-US" altLang="zh-TW" dirty="0"/>
              <a:t>8-6</a:t>
            </a:r>
            <a:r>
              <a:rPr lang="zh-TW" altLang="en-US" dirty="0"/>
              <a:t>加入例外處理的功能。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請</a:t>
            </a:r>
            <a:r>
              <a:rPr lang="zh-TW" altLang="en-US" dirty="0"/>
              <a:t>為第七堂的成績處理程式加上資料檔案的存取功能。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依照</a:t>
            </a:r>
            <a:r>
              <a:rPr lang="zh-TW" altLang="en-US" dirty="0"/>
              <a:t>程式</a:t>
            </a:r>
            <a:r>
              <a:rPr lang="en-US" altLang="zh-TW" dirty="0"/>
              <a:t>8-7</a:t>
            </a:r>
            <a:r>
              <a:rPr lang="zh-TW" altLang="en-US" dirty="0"/>
              <a:t>的內容，自行下載更多的地震觀測資料，並以程式顯示出更多的資訊。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參考</a:t>
            </a:r>
            <a:r>
              <a:rPr lang="zh-TW" altLang="en-US" dirty="0"/>
              <a:t>程式</a:t>
            </a:r>
            <a:r>
              <a:rPr lang="en-US" altLang="zh-TW" dirty="0"/>
              <a:t>8-8</a:t>
            </a:r>
            <a:r>
              <a:rPr lang="zh-TW" altLang="en-US" dirty="0"/>
              <a:t>的內容，試著把地震觀測資料解析之後，存入資料庫中提供使用者查詢。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70</a:t>
            </a:fld>
            <a:endParaRPr lang="zh-TW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os.walk</a:t>
            </a:r>
            <a:r>
              <a:rPr lang="zh-TW" altLang="en-US" smtClean="0"/>
              <a:t>的操作示例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289920" y="1340768"/>
            <a:ext cx="850392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200"/>
              <a:t>&gt;&gt;&gt;import os</a:t>
            </a:r>
          </a:p>
          <a:p>
            <a:pPr marL="0" indent="0">
              <a:buNone/>
            </a:pPr>
            <a:r>
              <a:rPr lang="en-US" altLang="zh-TW" sz="1200"/>
              <a:t>&gt;&gt;&gt;sample_tree = os.walk("sampletree")</a:t>
            </a:r>
          </a:p>
          <a:p>
            <a:pPr marL="0" indent="0">
              <a:buNone/>
            </a:pPr>
            <a:r>
              <a:rPr lang="en-US" altLang="zh-TW" sz="1200"/>
              <a:t>&gt;&gt;&gt;for dirname, subdir, files in sample_tree:</a:t>
            </a:r>
          </a:p>
          <a:p>
            <a:pPr marL="0" indent="0">
              <a:buNone/>
            </a:pPr>
            <a:r>
              <a:rPr lang="en-US" altLang="zh-TW" sz="1200"/>
              <a:t>...    </a:t>
            </a:r>
            <a:r>
              <a:rPr lang="en-US" altLang="zh-TW" sz="1200" smtClean="0"/>
              <a:t>   print(dirname</a:t>
            </a:r>
            <a:r>
              <a:rPr lang="en-US" altLang="zh-TW" sz="1200"/>
              <a:t>)</a:t>
            </a:r>
          </a:p>
          <a:p>
            <a:pPr marL="0" indent="0">
              <a:buNone/>
            </a:pPr>
            <a:r>
              <a:rPr lang="en-US" altLang="zh-TW" sz="1200"/>
              <a:t>...   </a:t>
            </a:r>
            <a:r>
              <a:rPr lang="en-US" altLang="zh-TW" sz="1200" smtClean="0"/>
              <a:t>    print(subdir</a:t>
            </a:r>
            <a:r>
              <a:rPr lang="en-US" altLang="zh-TW" sz="1200"/>
              <a:t>)</a:t>
            </a:r>
          </a:p>
          <a:p>
            <a:pPr marL="0" indent="0">
              <a:buNone/>
            </a:pPr>
            <a:r>
              <a:rPr lang="en-US" altLang="zh-TW" sz="1200"/>
              <a:t>...   </a:t>
            </a:r>
            <a:r>
              <a:rPr lang="en-US" altLang="zh-TW" sz="1200" smtClean="0"/>
              <a:t>    print(files</a:t>
            </a:r>
            <a:r>
              <a:rPr lang="en-US" altLang="zh-TW" sz="1200"/>
              <a:t>)</a:t>
            </a:r>
          </a:p>
          <a:p>
            <a:pPr marL="0" indent="0">
              <a:buNone/>
            </a:pPr>
            <a:r>
              <a:rPr lang="en-US" altLang="zh-TW" sz="1200"/>
              <a:t>...   </a:t>
            </a:r>
            <a:r>
              <a:rPr lang="en-US" altLang="zh-TW" sz="1200" smtClean="0"/>
              <a:t>    print</a:t>
            </a:r>
            <a:r>
              <a:rPr lang="en-US" altLang="zh-TW" sz="1200"/>
              <a:t>()</a:t>
            </a:r>
          </a:p>
          <a:p>
            <a:pPr marL="0" indent="0">
              <a:buNone/>
            </a:pPr>
            <a:r>
              <a:rPr lang="en-US" altLang="zh-TW" sz="1200"/>
              <a:t>...</a:t>
            </a:r>
          </a:p>
          <a:p>
            <a:pPr marL="0" indent="0">
              <a:buNone/>
            </a:pPr>
            <a:r>
              <a:rPr lang="en-US" altLang="zh-TW" sz="1200"/>
              <a:t>sampletree</a:t>
            </a:r>
          </a:p>
          <a:p>
            <a:pPr marL="0" indent="0">
              <a:buNone/>
            </a:pPr>
            <a:r>
              <a:rPr lang="en-US" altLang="zh-TW" sz="1200"/>
              <a:t>['a', 'b', 'c']</a:t>
            </a:r>
          </a:p>
          <a:p>
            <a:pPr marL="0" indent="0">
              <a:buNone/>
            </a:pPr>
            <a:r>
              <a:rPr lang="en-US" altLang="zh-TW" sz="1200"/>
              <a:t>['f1', 'f2', 'f3']</a:t>
            </a:r>
          </a:p>
          <a:p>
            <a:pPr marL="0" indent="0">
              <a:buNone/>
            </a:pPr>
            <a:endParaRPr lang="en-US" altLang="zh-TW" sz="1200" smtClean="0"/>
          </a:p>
          <a:p>
            <a:pPr marL="0" indent="0">
              <a:buNone/>
            </a:pPr>
            <a:r>
              <a:rPr lang="en-US" altLang="zh-TW" sz="1200" smtClean="0"/>
              <a:t>sampletree\a</a:t>
            </a:r>
            <a:endParaRPr lang="en-US" altLang="zh-TW" sz="1200"/>
          </a:p>
          <a:p>
            <a:pPr marL="0" indent="0">
              <a:buNone/>
            </a:pPr>
            <a:r>
              <a:rPr lang="en-US" altLang="zh-TW" sz="1200"/>
              <a:t>[]</a:t>
            </a:r>
          </a:p>
          <a:p>
            <a:pPr marL="0" indent="0">
              <a:buNone/>
            </a:pPr>
            <a:r>
              <a:rPr lang="en-US" altLang="zh-TW" sz="1200"/>
              <a:t>['f4', 'f5', 'f6']</a:t>
            </a:r>
          </a:p>
          <a:p>
            <a:pPr marL="0" indent="0">
              <a:buNone/>
            </a:pPr>
            <a:endParaRPr lang="en-US" altLang="zh-TW" sz="1200" smtClean="0"/>
          </a:p>
          <a:p>
            <a:pPr marL="0" indent="0">
              <a:buNone/>
            </a:pPr>
            <a:r>
              <a:rPr lang="en-US" altLang="zh-TW" sz="1200" smtClean="0"/>
              <a:t>sampletree\b</a:t>
            </a:r>
            <a:endParaRPr lang="en-US" altLang="zh-TW" sz="1200"/>
          </a:p>
          <a:p>
            <a:pPr marL="0" indent="0">
              <a:buNone/>
            </a:pPr>
            <a:r>
              <a:rPr lang="en-US" altLang="zh-TW" sz="1200"/>
              <a:t>[]</a:t>
            </a:r>
          </a:p>
          <a:p>
            <a:pPr marL="0" indent="0">
              <a:buNone/>
            </a:pPr>
            <a:r>
              <a:rPr lang="en-US" altLang="zh-TW" sz="1200"/>
              <a:t>[]</a:t>
            </a:r>
          </a:p>
          <a:p>
            <a:pPr marL="0" indent="0">
              <a:buNone/>
            </a:pPr>
            <a:endParaRPr lang="en-US" altLang="zh-TW" sz="1200" smtClean="0"/>
          </a:p>
          <a:p>
            <a:pPr marL="0" indent="0">
              <a:buNone/>
            </a:pPr>
            <a:r>
              <a:rPr lang="en-US" altLang="zh-TW" sz="1200" smtClean="0"/>
              <a:t>sampletree\c</a:t>
            </a:r>
            <a:endParaRPr lang="en-US" altLang="zh-TW" sz="1200"/>
          </a:p>
          <a:p>
            <a:pPr marL="0" indent="0">
              <a:buNone/>
            </a:pPr>
            <a:r>
              <a:rPr lang="en-US" altLang="zh-TW" sz="1200"/>
              <a:t>[]</a:t>
            </a:r>
          </a:p>
          <a:p>
            <a:pPr marL="0" indent="0">
              <a:buNone/>
            </a:pPr>
            <a:r>
              <a:rPr lang="en-US" altLang="zh-TW" sz="1200"/>
              <a:t>[]</a:t>
            </a:r>
          </a:p>
          <a:p>
            <a:endParaRPr lang="en-US" altLang="zh-TW" sz="110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334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os.walk</a:t>
            </a:r>
            <a:r>
              <a:rPr lang="zh-TW" altLang="en-US" smtClean="0"/>
              <a:t>說明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000"/>
              <a:t>os.walk</a:t>
            </a:r>
            <a:r>
              <a:rPr lang="zh-TW" altLang="en-US" sz="2000"/>
              <a:t>會傳回一個由三個元素的</a:t>
            </a:r>
            <a:r>
              <a:rPr lang="en-US" altLang="zh-TW" sz="2000"/>
              <a:t>tuple</a:t>
            </a:r>
            <a:r>
              <a:rPr lang="zh-TW" altLang="en-US" sz="2000"/>
              <a:t>所組成的</a:t>
            </a:r>
            <a:r>
              <a:rPr lang="zh-TW" altLang="en-US" sz="2000" smtClean="0"/>
              <a:t>串列</a:t>
            </a:r>
            <a:endParaRPr lang="en-US" altLang="zh-TW" sz="2000" smtClean="0"/>
          </a:p>
          <a:p>
            <a:r>
              <a:rPr lang="en-US" altLang="zh-TW" sz="2000" smtClean="0"/>
              <a:t>tuple</a:t>
            </a:r>
            <a:r>
              <a:rPr lang="zh-TW" altLang="en-US" sz="2000"/>
              <a:t>裡面的值分別是（資料夾名稱，下一層資料夾串列，本資料夾內所有的檔案串列</a:t>
            </a:r>
            <a:r>
              <a:rPr lang="zh-TW" altLang="en-US" sz="2000" smtClean="0"/>
              <a:t>）</a:t>
            </a:r>
            <a:endParaRPr lang="en-US" altLang="zh-TW" sz="2000" smtClean="0"/>
          </a:p>
          <a:p>
            <a:r>
              <a:rPr lang="zh-TW" altLang="en-US" sz="2000" smtClean="0"/>
              <a:t>由</a:t>
            </a:r>
            <a:r>
              <a:rPr lang="zh-TW" altLang="en-US" sz="2000"/>
              <a:t>這些資料組合出所有的往下的樹狀目錄結構的內容</a:t>
            </a:r>
            <a:r>
              <a:rPr lang="zh-TW" altLang="en-US" sz="2000" smtClean="0"/>
              <a:t>。</a:t>
            </a:r>
            <a:endParaRPr lang="en-US" altLang="zh-TW" sz="2000" smtClean="0"/>
          </a:p>
          <a:p>
            <a:r>
              <a:rPr lang="zh-TW" altLang="en-US" sz="2000" smtClean="0"/>
              <a:t>再加上</a:t>
            </a:r>
            <a:r>
              <a:rPr lang="en-US" altLang="zh-TW" sz="2000" smtClean="0"/>
              <a:t>os.path.abspath(filename)</a:t>
            </a:r>
            <a:r>
              <a:rPr lang="zh-TW" altLang="en-US" sz="2000" smtClean="0"/>
              <a:t>，即可取得所有檔案的絕對路徑名稱。</a:t>
            </a:r>
            <a:endParaRPr lang="zh-TW" altLang="en-US" sz="200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855" y="3670477"/>
            <a:ext cx="6485714" cy="2428571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56657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市鎮">
  <a:themeElements>
    <a:clrScheme name="市鎮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觀點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市鎮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312</TotalTime>
  <Words>3288</Words>
  <Application>Microsoft Office PowerPoint</Application>
  <PresentationFormat>如螢幕大小 (4:3)</PresentationFormat>
  <Paragraphs>577</Paragraphs>
  <Slides>70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70</vt:i4>
      </vt:variant>
    </vt:vector>
  </HeadingPairs>
  <TitlesOfParts>
    <vt:vector size="79" baseType="lpstr">
      <vt:lpstr>微軟正黑體</vt:lpstr>
      <vt:lpstr>新細明體</vt:lpstr>
      <vt:lpstr>Calibri</vt:lpstr>
      <vt:lpstr>Cambria</vt:lpstr>
      <vt:lpstr>Times New Roman</vt:lpstr>
      <vt:lpstr>Verdana</vt:lpstr>
      <vt:lpstr>Wingdings</vt:lpstr>
      <vt:lpstr>Wingdings 2</vt:lpstr>
      <vt:lpstr>市鎮</vt:lpstr>
      <vt:lpstr>第八堂 檔案、資料檔與資料庫的操作</vt:lpstr>
      <vt:lpstr>學習目標</vt:lpstr>
      <vt:lpstr>os.path</vt:lpstr>
      <vt:lpstr>操作磁碟檔案時的注意事項</vt:lpstr>
      <vt:lpstr>glob套件</vt:lpstr>
      <vt:lpstr>實用上，我們會取得其完整的路徑名稱</vt:lpstr>
      <vt:lpstr>os.walk</vt:lpstr>
      <vt:lpstr>os.walk的操作示例</vt:lpstr>
      <vt:lpstr>os.walk說明</vt:lpstr>
      <vt:lpstr>操作檔案的方法之一，使用os.system</vt:lpstr>
      <vt:lpstr>os.system</vt:lpstr>
      <vt:lpstr>shutil常用的方法及參數說明</vt:lpstr>
      <vt:lpstr>在Python中開啟檔案</vt:lpstr>
      <vt:lpstr>主要的讀取檔案函數</vt:lpstr>
      <vt:lpstr>來看個簡單的例子</vt:lpstr>
      <vt:lpstr>如果直接列印lines的話</vt:lpstr>
      <vt:lpstr>程式8-1：開啟文字檔，並逐行印出其內容</vt:lpstr>
      <vt:lpstr>zop.txt檔案內容</vt:lpstr>
      <vt:lpstr>程式8-1執行結果</vt:lpstr>
      <vt:lpstr>8-1的另外一種寫法</vt:lpstr>
      <vt:lpstr>使用with開啟檔案的方法</vt:lpstr>
      <vt:lpstr>取得命令列參數的方法</vt:lpstr>
      <vt:lpstr>準備好學生的資料檔案class_101.txt</vt:lpstr>
      <vt:lpstr>從檔案中取得學生的資料</vt:lpstr>
      <vt:lpstr>執行結果</vt:lpstr>
      <vt:lpstr>程式8-4：寫入資料檔的程式範例</vt:lpstr>
      <vt:lpstr>程式8-4執行結果</vt:lpstr>
      <vt:lpstr>程式8-4的jupyter notebook版本</vt:lpstr>
      <vt:lpstr>使用ast模組把串列轉成字典型態</vt:lpstr>
      <vt:lpstr>程式8-5的執行結果</vt:lpstr>
      <vt:lpstr>中央氣象局的氣溫資料網頁範例</vt:lpstr>
      <vt:lpstr>貼成標準文字檔案</vt:lpstr>
      <vt:lpstr>climate_data串列變數之結構</vt:lpstr>
      <vt:lpstr>在jupyter notebook中整理資料</vt:lpstr>
      <vt:lpstr>用來顯示地區的disp_area函數</vt:lpstr>
      <vt:lpstr>顯示指定區域溫度資料的disp_temp(data)函數</vt:lpstr>
      <vt:lpstr>主程式--讀取資料檔的部份</vt:lpstr>
      <vt:lpstr>主程式--取得使用者輸入並顯示選定的資料</vt:lpstr>
      <vt:lpstr>程式8-6的執行結果</vt:lpstr>
      <vt:lpstr>JSON格式</vt:lpstr>
      <vt:lpstr>USGS的JSON格式說明網頁</vt:lpstr>
      <vt:lpstr>讀取最近一全世界發生重大地震內容的JSON格式</vt:lpstr>
      <vt:lpstr>透過線上JSON格式化服務，讓資料內容較好閱讀</vt:lpstr>
      <vt:lpstr>格式化的JSON內容</vt:lpstr>
      <vt:lpstr>先把檔案下載，儲存成earthquake.json</vt:lpstr>
      <vt:lpstr>程式8-7的執行結果</vt:lpstr>
      <vt:lpstr>SQLite</vt:lpstr>
      <vt:lpstr>在Firefox安裝SQLite Manager附加元件</vt:lpstr>
      <vt:lpstr>在Firefox安裝SQLite Manager附加元件</vt:lpstr>
      <vt:lpstr>安裝完成之後，在擴充套件中的樣子</vt:lpstr>
      <vt:lpstr>把SQLite Manager加到快捷選單中</vt:lpstr>
      <vt:lpstr>SQLite Manager主畫面</vt:lpstr>
      <vt:lpstr>新建一個資料庫</vt:lpstr>
      <vt:lpstr>選取要存放檔案的位置 </vt:lpstr>
      <vt:lpstr>建立資料庫之後的SQLite Manager畫面</vt:lpstr>
      <vt:lpstr>建立資料表的畫面 </vt:lpstr>
      <vt:lpstr>建立好資料表之後的主畫面 </vt:lpstr>
      <vt:lpstr>在Python中存取SQLite資料庫的方法</vt:lpstr>
      <vt:lpstr>常用的sqlite3的方法函數</vt:lpstr>
      <vt:lpstr>新增一筆資料的方法</vt:lpstr>
      <vt:lpstr>取出資料的方法</vt:lpstr>
      <vt:lpstr>運用資料庫的成績處理程式--自訂函數</vt:lpstr>
      <vt:lpstr>disp_menu()函數</vt:lpstr>
      <vt:lpstr>append_data()函數</vt:lpstr>
      <vt:lpstr>edit_data() 函數</vt:lpstr>
      <vt:lpstr>delete_data()函數</vt:lpstr>
      <vt:lpstr>disp_data()函數</vt:lpstr>
      <vt:lpstr>主程式</vt:lpstr>
      <vt:lpstr> SQL敘述說明</vt:lpstr>
      <vt:lpstr>習題</vt:lpstr>
    </vt:vector>
  </TitlesOfParts>
  <Company>SYNNEX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第一堂 程式設計所需要的基礎知識</dc:title>
  <dc:creator>USER</dc:creator>
  <cp:lastModifiedBy>Windows 使用者</cp:lastModifiedBy>
  <cp:revision>27</cp:revision>
  <dcterms:created xsi:type="dcterms:W3CDTF">2017-10-09T22:32:02Z</dcterms:created>
  <dcterms:modified xsi:type="dcterms:W3CDTF">2017-12-14T07:20:05Z</dcterms:modified>
</cp:coreProperties>
</file>