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1" r:id="rId3"/>
    <p:sldId id="257" r:id="rId4"/>
    <p:sldId id="272" r:id="rId5"/>
    <p:sldId id="258" r:id="rId6"/>
    <p:sldId id="273" r:id="rId7"/>
    <p:sldId id="274" r:id="rId8"/>
    <p:sldId id="259" r:id="rId9"/>
    <p:sldId id="275" r:id="rId10"/>
    <p:sldId id="276" r:id="rId11"/>
    <p:sldId id="277"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5F5F5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5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866D75-8C9F-41A6-9DEA-B720BD29C323}" type="datetimeFigureOut">
              <a:rPr lang="zh-CN" altLang="en-US" smtClean="0"/>
              <a:t>2018/12/27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8E2550-E62C-4F66-AED9-B79E7F6F33DF}" type="slidenum">
              <a:rPr lang="zh-CN" altLang="en-US" smtClean="0"/>
              <a:t>‹#›</a:t>
            </a:fld>
            <a:endParaRPr lang="zh-CN" altLang="en-US"/>
          </a:p>
        </p:txBody>
      </p:sp>
    </p:spTree>
    <p:extLst>
      <p:ext uri="{BB962C8B-B14F-4D97-AF65-F5344CB8AC3E}">
        <p14:creationId xmlns:p14="http://schemas.microsoft.com/office/powerpoint/2010/main" val="27544042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A0D31D-EE1D-49E0-BDE7-53413C69B3DC}" type="datetimeFigureOut">
              <a:rPr lang="zh-CN" altLang="en-US"/>
              <a:pPr>
                <a:defRPr/>
              </a:pPr>
              <a:t>2018/12/27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D9B7825A-A57F-45C3-AEC2-CBCE020D9B2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5EB8443E-8C7B-4DFB-A345-BE02A6411B5E}" type="datetime1">
              <a:rPr lang="zh-CN" altLang="en-US" smtClean="0"/>
              <a:t>2018/12/27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25B5E4-EEE0-4622-808D-93A865F6C8A0}" type="slidenum">
              <a:rPr lang="zh-CN" altLang="en-US"/>
              <a:pPr>
                <a:defRPr/>
              </a:pPr>
              <a:t>‹#›</a:t>
            </a:fld>
            <a:endParaRPr lang="zh-CN" altLang="en-US"/>
          </a:p>
        </p:txBody>
      </p:sp>
    </p:spTree>
    <p:extLst>
      <p:ext uri="{BB962C8B-B14F-4D97-AF65-F5344CB8AC3E}">
        <p14:creationId xmlns:p14="http://schemas.microsoft.com/office/powerpoint/2010/main" val="244097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1C76FA9-BE75-45C4-AA1F-395BA3FDCE60}" type="datetime1">
              <a:rPr lang="zh-CN" altLang="en-US" smtClean="0"/>
              <a:t>2018/12/27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34011A-5D94-45B5-9DCB-A4CB26C65146}" type="slidenum">
              <a:rPr lang="zh-CN" altLang="en-US"/>
              <a:pPr>
                <a:defRPr/>
              </a:pPr>
              <a:t>‹#›</a:t>
            </a:fld>
            <a:endParaRPr lang="zh-CN" altLang="en-US"/>
          </a:p>
        </p:txBody>
      </p:sp>
    </p:spTree>
    <p:extLst>
      <p:ext uri="{BB962C8B-B14F-4D97-AF65-F5344CB8AC3E}">
        <p14:creationId xmlns:p14="http://schemas.microsoft.com/office/powerpoint/2010/main" val="92649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0E74EF3-A6AC-4232-981B-8EB8F222C17C}" type="datetime1">
              <a:rPr lang="zh-CN" altLang="en-US" smtClean="0"/>
              <a:t>2018/12/27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93CF30-8EE8-40D4-A533-8A9E4A2152D1}" type="slidenum">
              <a:rPr lang="zh-CN" altLang="en-US"/>
              <a:pPr>
                <a:defRPr/>
              </a:pPr>
              <a:t>‹#›</a:t>
            </a:fld>
            <a:endParaRPr lang="zh-CN" altLang="en-US"/>
          </a:p>
        </p:txBody>
      </p:sp>
    </p:spTree>
    <p:extLst>
      <p:ext uri="{BB962C8B-B14F-4D97-AF65-F5344CB8AC3E}">
        <p14:creationId xmlns:p14="http://schemas.microsoft.com/office/powerpoint/2010/main" val="209006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1764566-38AC-4A4F-BCDF-EBA073C098C4}" type="datetime1">
              <a:rPr lang="zh-CN" altLang="en-US" smtClean="0"/>
              <a:t>2018/12/27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1C6F7A-3E83-4E50-ACE4-FD8526C1C145}" type="slidenum">
              <a:rPr lang="zh-CN" altLang="en-US"/>
              <a:pPr>
                <a:defRPr/>
              </a:pPr>
              <a:t>‹#›</a:t>
            </a:fld>
            <a:endParaRPr lang="zh-CN" altLang="en-US"/>
          </a:p>
        </p:txBody>
      </p:sp>
    </p:spTree>
    <p:extLst>
      <p:ext uri="{BB962C8B-B14F-4D97-AF65-F5344CB8AC3E}">
        <p14:creationId xmlns:p14="http://schemas.microsoft.com/office/powerpoint/2010/main" val="382564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E07DD5BF-E164-4728-9A8F-9F5B364478E6}" type="datetime1">
              <a:rPr lang="zh-CN" altLang="en-US" smtClean="0"/>
              <a:t>2018/12/27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744A04-3FEB-426F-9F53-0A364B927EC2}" type="slidenum">
              <a:rPr lang="zh-CN" altLang="en-US"/>
              <a:pPr>
                <a:defRPr/>
              </a:pPr>
              <a:t>‹#›</a:t>
            </a:fld>
            <a:endParaRPr lang="zh-CN" altLang="en-US"/>
          </a:p>
        </p:txBody>
      </p:sp>
    </p:spTree>
    <p:extLst>
      <p:ext uri="{BB962C8B-B14F-4D97-AF65-F5344CB8AC3E}">
        <p14:creationId xmlns:p14="http://schemas.microsoft.com/office/powerpoint/2010/main" val="122102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5F0429E-9253-496E-B0C2-07AFBB4722B7}" type="datetime1">
              <a:rPr lang="zh-CN" altLang="en-US" smtClean="0"/>
              <a:t>2018/12/27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448EAE-4D2E-4F67-8CE5-D3E919082ABE}" type="slidenum">
              <a:rPr lang="zh-CN" altLang="en-US"/>
              <a:pPr>
                <a:defRPr/>
              </a:pPr>
              <a:t>‹#›</a:t>
            </a:fld>
            <a:endParaRPr lang="zh-CN" altLang="en-US"/>
          </a:p>
        </p:txBody>
      </p:sp>
    </p:spTree>
    <p:extLst>
      <p:ext uri="{BB962C8B-B14F-4D97-AF65-F5344CB8AC3E}">
        <p14:creationId xmlns:p14="http://schemas.microsoft.com/office/powerpoint/2010/main" val="34418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AEEAF78-F1A6-4FED-A70E-B0E42BFEB901}" type="datetime1">
              <a:rPr lang="zh-CN" altLang="en-US" smtClean="0"/>
              <a:t>2018/12/27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4EC7D51-E89C-4199-8FC9-80F7A949C8BB}" type="slidenum">
              <a:rPr lang="zh-CN" altLang="en-US"/>
              <a:pPr>
                <a:defRPr/>
              </a:pPr>
              <a:t>‹#›</a:t>
            </a:fld>
            <a:endParaRPr lang="zh-CN" altLang="en-US"/>
          </a:p>
        </p:txBody>
      </p:sp>
    </p:spTree>
    <p:extLst>
      <p:ext uri="{BB962C8B-B14F-4D97-AF65-F5344CB8AC3E}">
        <p14:creationId xmlns:p14="http://schemas.microsoft.com/office/powerpoint/2010/main" val="127797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1F461F5-9FD2-4A69-A477-B1BB0C9299FB}" type="datetime1">
              <a:rPr lang="zh-CN" altLang="en-US" smtClean="0"/>
              <a:t>2018/12/27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30A24C7-B43B-45DB-B457-777A201B00E9}" type="slidenum">
              <a:rPr lang="zh-CN" altLang="en-US"/>
              <a:pPr>
                <a:defRPr/>
              </a:pPr>
              <a:t>‹#›</a:t>
            </a:fld>
            <a:endParaRPr lang="zh-CN" altLang="en-US"/>
          </a:p>
        </p:txBody>
      </p:sp>
    </p:spTree>
    <p:extLst>
      <p:ext uri="{BB962C8B-B14F-4D97-AF65-F5344CB8AC3E}">
        <p14:creationId xmlns:p14="http://schemas.microsoft.com/office/powerpoint/2010/main" val="134946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02DC441-92D1-453F-B755-2DCC16C932AF}" type="datetime1">
              <a:rPr lang="zh-CN" altLang="en-US" smtClean="0"/>
              <a:t>2018/12/27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4CBFDA4-6E6D-47E7-8FE0-8D70BCD3B135}" type="slidenum">
              <a:rPr lang="zh-CN" altLang="en-US"/>
              <a:pPr>
                <a:defRPr/>
              </a:pPr>
              <a:t>‹#›</a:t>
            </a:fld>
            <a:endParaRPr lang="zh-CN" altLang="en-US"/>
          </a:p>
        </p:txBody>
      </p:sp>
    </p:spTree>
    <p:extLst>
      <p:ext uri="{BB962C8B-B14F-4D97-AF65-F5344CB8AC3E}">
        <p14:creationId xmlns:p14="http://schemas.microsoft.com/office/powerpoint/2010/main" val="108261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6A381793-63A6-4BC8-9342-5874C547B6A2}" type="datetime1">
              <a:rPr lang="zh-CN" altLang="en-US" smtClean="0"/>
              <a:t>2018/12/27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1B47A3-19DD-4CF9-9C3D-373504E40AB8}" type="slidenum">
              <a:rPr lang="zh-CN" altLang="en-US"/>
              <a:pPr>
                <a:defRPr/>
              </a:pPr>
              <a:t>‹#›</a:t>
            </a:fld>
            <a:endParaRPr lang="zh-CN" altLang="en-US"/>
          </a:p>
        </p:txBody>
      </p:sp>
    </p:spTree>
    <p:extLst>
      <p:ext uri="{BB962C8B-B14F-4D97-AF65-F5344CB8AC3E}">
        <p14:creationId xmlns:p14="http://schemas.microsoft.com/office/powerpoint/2010/main" val="254917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551FF5DC-3757-4BEC-9310-768C8D870344}" type="datetime1">
              <a:rPr lang="zh-CN" altLang="en-US" smtClean="0"/>
              <a:t>2018/12/27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7EA7D6-3149-4611-8F3F-D8837384C6B2}" type="slidenum">
              <a:rPr lang="zh-CN" altLang="en-US"/>
              <a:pPr>
                <a:defRPr/>
              </a:pPr>
              <a:t>‹#›</a:t>
            </a:fld>
            <a:endParaRPr lang="zh-CN" altLang="en-US"/>
          </a:p>
        </p:txBody>
      </p:sp>
    </p:spTree>
    <p:extLst>
      <p:ext uri="{BB962C8B-B14F-4D97-AF65-F5344CB8AC3E}">
        <p14:creationId xmlns:p14="http://schemas.microsoft.com/office/powerpoint/2010/main" val="147404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7F8A1B56-03CB-48FE-876B-18D55F6CDE07}" type="datetime1">
              <a:rPr lang="zh-CN" altLang="en-US" smtClean="0"/>
              <a:t>2018/12/27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B7AE2B35-6328-4C91-ADFB-EE1C201967A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524000" y="1122363"/>
            <a:ext cx="8972812" cy="2387600"/>
          </a:xfrm>
        </p:spPr>
        <p:txBody>
          <a:bodyPr/>
          <a:lstStyle/>
          <a:p>
            <a:r>
              <a:rPr lang="zh-CN" altLang="en-US" dirty="0"/>
              <a:t>基于自编码器特征融合的深度知识追踪模型</a:t>
            </a:r>
          </a:p>
        </p:txBody>
      </p:sp>
      <p:sp>
        <p:nvSpPr>
          <p:cNvPr id="3075" name="副标题 2"/>
          <p:cNvSpPr>
            <a:spLocks noGrp="1"/>
          </p:cNvSpPr>
          <p:nvPr>
            <p:ph type="subTitle" idx="1"/>
          </p:nvPr>
        </p:nvSpPr>
        <p:spPr/>
        <p:txBody>
          <a:bodyPr/>
          <a:lstStyle/>
          <a:p>
            <a:r>
              <a:rPr lang="en-US" altLang="zh-CN" dirty="0"/>
              <a:t>Deep Knowledge Tracing based on Feature Fusion </a:t>
            </a:r>
            <a:r>
              <a:rPr lang="en-US" altLang="zh-CN" dirty="0" err="1"/>
              <a:t>Autoencoder</a:t>
            </a:r>
            <a:endParaRPr lang="zh-CN" altLang="en-US" dirty="0"/>
          </a:p>
        </p:txBody>
      </p:sp>
      <p:sp>
        <p:nvSpPr>
          <p:cNvPr id="5" name="矩形 4">
            <a:extLst>
              <a:ext uri="{FF2B5EF4-FFF2-40B4-BE49-F238E27FC236}">
                <a16:creationId xmlns:a16="http://schemas.microsoft.com/office/drawing/2014/main" id="{C51CE992-D7B8-4F83-BC0C-87A8A8594260}"/>
              </a:ext>
            </a:extLst>
          </p:cNvPr>
          <p:cNvSpPr/>
          <p:nvPr/>
        </p:nvSpPr>
        <p:spPr>
          <a:xfrm>
            <a:off x="3664308" y="4345176"/>
            <a:ext cx="3644181" cy="1061829"/>
          </a:xfrm>
          <a:prstGeom prst="rect">
            <a:avLst/>
          </a:prstGeom>
        </p:spPr>
        <p:txBody>
          <a:bodyPr wrap="square">
            <a:spAutoFit/>
          </a:bodyPr>
          <a:lstStyle/>
          <a:p>
            <a:pPr algn="ctr">
              <a:lnSpc>
                <a:spcPct val="150000"/>
              </a:lnSpc>
            </a:pPr>
            <a:r>
              <a:rPr lang="zh-CN" altLang="en-US" sz="2100" dirty="0">
                <a:solidFill>
                  <a:prstClr val="black">
                    <a:lumMod val="85000"/>
                    <a:lumOff val="15000"/>
                  </a:prstClr>
                </a:solidFill>
                <a:latin typeface="+mj-ea"/>
                <a:ea typeface="+mj-ea"/>
              </a:rPr>
              <a:t>答辩人：马宇驰</a:t>
            </a:r>
            <a:endParaRPr lang="en-US" altLang="zh-CN" sz="2100" dirty="0">
              <a:solidFill>
                <a:prstClr val="black">
                  <a:lumMod val="85000"/>
                  <a:lumOff val="15000"/>
                </a:prstClr>
              </a:solidFill>
              <a:latin typeface="+mj-ea"/>
              <a:ea typeface="+mj-ea"/>
            </a:endParaRPr>
          </a:p>
          <a:p>
            <a:pPr algn="ctr">
              <a:lnSpc>
                <a:spcPct val="150000"/>
              </a:lnSpc>
            </a:pPr>
            <a:r>
              <a:rPr lang="zh-CN" altLang="en-US" sz="2100" dirty="0">
                <a:solidFill>
                  <a:prstClr val="black">
                    <a:lumMod val="85000"/>
                    <a:lumOff val="15000"/>
                  </a:prstClr>
                </a:solidFill>
                <a:latin typeface="+mj-ea"/>
                <a:ea typeface="+mj-ea"/>
              </a:rPr>
              <a:t>指导教师：周东岱   </a:t>
            </a:r>
            <a:endParaRPr lang="en-US" altLang="zh-CN" sz="2100" dirty="0">
              <a:solidFill>
                <a:prstClr val="black">
                  <a:lumMod val="85000"/>
                  <a:lumOff val="15000"/>
                </a:prstClr>
              </a:solidFill>
              <a:latin typeface="+mj-ea"/>
              <a:ea typeface="+mj-ea"/>
            </a:endParaRPr>
          </a:p>
        </p:txBody>
      </p:sp>
      <p:sp>
        <p:nvSpPr>
          <p:cNvPr id="6" name="灯片编号占位符 1">
            <a:extLst>
              <a:ext uri="{FF2B5EF4-FFF2-40B4-BE49-F238E27FC236}">
                <a16:creationId xmlns:a16="http://schemas.microsoft.com/office/drawing/2014/main" id="{611348B6-FEDB-4FED-A10C-42A22F8C2752}"/>
              </a:ext>
            </a:extLst>
          </p:cNvPr>
          <p:cNvSpPr>
            <a:spLocks noGrp="1"/>
          </p:cNvSpPr>
          <p:nvPr>
            <p:ph type="sldNum" sz="quarter" idx="12"/>
          </p:nvPr>
        </p:nvSpPr>
        <p:spPr>
          <a:xfrm>
            <a:off x="9448800" y="6492875"/>
            <a:ext cx="2743200" cy="365125"/>
          </a:xfrm>
        </p:spPr>
        <p:txBody>
          <a:bodyPr/>
          <a:lstStyle/>
          <a:p>
            <a:r>
              <a:rPr lang="en-US" altLang="zh-CN"/>
              <a:t>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448800" y="6475958"/>
            <a:ext cx="2743200" cy="365125"/>
          </a:xfrm>
        </p:spPr>
        <p:txBody>
          <a:bodyPr/>
          <a:lstStyle/>
          <a:p>
            <a:pPr>
              <a:defRPr/>
            </a:pPr>
            <a:fld id="{671C6F7A-3E83-4E50-ACE4-FD8526C1C145}" type="slidenum">
              <a:rPr lang="zh-CN" altLang="en-US" smtClean="0"/>
              <a:pPr>
                <a:defRPr/>
              </a:pPr>
              <a:t>10</a:t>
            </a:fld>
            <a:endParaRPr lang="zh-CN" altLang="en-US"/>
          </a:p>
        </p:txBody>
      </p:sp>
      <p:grpSp>
        <p:nvGrpSpPr>
          <p:cNvPr id="7" name="组合 6">
            <a:extLst>
              <a:ext uri="{FF2B5EF4-FFF2-40B4-BE49-F238E27FC236}">
                <a16:creationId xmlns:a16="http://schemas.microsoft.com/office/drawing/2014/main" id="{F87F7B06-57C0-4635-AB61-BDCF29710564}"/>
              </a:ext>
            </a:extLst>
          </p:cNvPr>
          <p:cNvGrpSpPr/>
          <p:nvPr/>
        </p:nvGrpSpPr>
        <p:grpSpPr>
          <a:xfrm>
            <a:off x="225268" y="192174"/>
            <a:ext cx="5687017" cy="638853"/>
            <a:chOff x="3909356" y="1666934"/>
            <a:chExt cx="7243069" cy="935429"/>
          </a:xfrm>
        </p:grpSpPr>
        <p:grpSp>
          <p:nvGrpSpPr>
            <p:cNvPr id="8" name="组合 7">
              <a:extLst>
                <a:ext uri="{FF2B5EF4-FFF2-40B4-BE49-F238E27FC236}">
                  <a16:creationId xmlns:a16="http://schemas.microsoft.com/office/drawing/2014/main" id="{8D9CC734-0AFF-460A-89B3-EE35AC744911}"/>
                </a:ext>
              </a:extLst>
            </p:cNvPr>
            <p:cNvGrpSpPr/>
            <p:nvPr/>
          </p:nvGrpSpPr>
          <p:grpSpPr>
            <a:xfrm>
              <a:off x="4912812" y="1666934"/>
              <a:ext cx="6239613" cy="935429"/>
              <a:chOff x="4818742" y="1356667"/>
              <a:chExt cx="6239613" cy="935429"/>
            </a:xfrm>
          </p:grpSpPr>
          <p:sp>
            <p:nvSpPr>
              <p:cNvPr id="12" name="文本框 11">
                <a:extLst>
                  <a:ext uri="{FF2B5EF4-FFF2-40B4-BE49-F238E27FC236}">
                    <a16:creationId xmlns:a16="http://schemas.microsoft.com/office/drawing/2014/main" id="{FE454EAD-03BD-49B3-8C8C-1AC4B49AB9B7}"/>
                  </a:ext>
                </a:extLst>
              </p:cNvPr>
              <p:cNvSpPr txBox="1"/>
              <p:nvPr/>
            </p:nvSpPr>
            <p:spPr>
              <a:xfrm>
                <a:off x="4818742" y="1356667"/>
                <a:ext cx="6239613" cy="76611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研究计划</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论文框架</a:t>
                </a:r>
              </a:p>
            </p:txBody>
          </p:sp>
          <p:sp>
            <p:nvSpPr>
              <p:cNvPr id="13" name="文本框 12">
                <a:extLst>
                  <a:ext uri="{FF2B5EF4-FFF2-40B4-BE49-F238E27FC236}">
                    <a16:creationId xmlns:a16="http://schemas.microsoft.com/office/drawing/2014/main" id="{9C7D403D-5E4D-4A4D-A5E7-EBB053B43EDE}"/>
                  </a:ext>
                </a:extLst>
              </p:cNvPr>
              <p:cNvSpPr txBox="1"/>
              <p:nvPr/>
            </p:nvSpPr>
            <p:spPr>
              <a:xfrm>
                <a:off x="4818742" y="1852519"/>
                <a:ext cx="2394858" cy="439577"/>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Proposal</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10" name="文本框 9">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3</a:t>
                </a:r>
              </a:p>
            </p:txBody>
          </p:sp>
          <p:sp>
            <p:nvSpPr>
              <p:cNvPr id="11" name="矩形 10">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sp>
        <p:nvSpPr>
          <p:cNvPr id="6" name="矩形 5"/>
          <p:cNvSpPr/>
          <p:nvPr/>
        </p:nvSpPr>
        <p:spPr>
          <a:xfrm>
            <a:off x="1060537" y="884020"/>
            <a:ext cx="11131463" cy="5774500"/>
          </a:xfrm>
          <a:prstGeom prst="rect">
            <a:avLst/>
          </a:prstGeom>
        </p:spPr>
        <p:txBody>
          <a:bodyPr wrap="square" numCol="2" spcCol="720000">
            <a:spAutoFit/>
          </a:bodyPr>
          <a:lstStyle/>
          <a:p>
            <a:r>
              <a:rPr lang="zh-CN" altLang="en-US" sz="1400" b="1" dirty="0"/>
              <a:t>目录</a:t>
            </a:r>
          </a:p>
          <a:p>
            <a:r>
              <a:rPr lang="zh-CN" altLang="en-US" sz="1400" b="1" dirty="0"/>
              <a:t>第一章  绪论</a:t>
            </a:r>
          </a:p>
          <a:p>
            <a:r>
              <a:rPr lang="zh-CN" altLang="en-US" sz="1400" b="1" dirty="0"/>
              <a:t>    </a:t>
            </a:r>
            <a:r>
              <a:rPr lang="en-US" altLang="zh-CN" sz="1400" b="1" dirty="0"/>
              <a:t>1.1</a:t>
            </a:r>
            <a:r>
              <a:rPr lang="zh-CN" altLang="en-US" sz="1400" b="1" dirty="0"/>
              <a:t>课题背景及意义</a:t>
            </a:r>
          </a:p>
          <a:p>
            <a:r>
              <a:rPr lang="zh-CN" altLang="en-US" sz="1400" b="1" dirty="0"/>
              <a:t>    </a:t>
            </a:r>
            <a:r>
              <a:rPr lang="en-US" altLang="zh-CN" sz="1400" b="1" dirty="0"/>
              <a:t>1.2</a:t>
            </a:r>
            <a:r>
              <a:rPr lang="zh-CN" altLang="en-US" sz="1400" b="1" dirty="0"/>
              <a:t>国内外研究现状</a:t>
            </a:r>
          </a:p>
          <a:p>
            <a:r>
              <a:rPr lang="zh-CN" altLang="en-US" sz="1400" b="1" dirty="0"/>
              <a:t>        </a:t>
            </a:r>
            <a:r>
              <a:rPr lang="en-US" altLang="zh-CN" sz="1400" b="1" dirty="0"/>
              <a:t>1.2.1 </a:t>
            </a:r>
            <a:r>
              <a:rPr lang="zh-CN" altLang="en-US" sz="1400" b="1" dirty="0"/>
              <a:t>项目反应理论研究现状</a:t>
            </a:r>
          </a:p>
          <a:p>
            <a:r>
              <a:rPr lang="zh-CN" altLang="en-US" sz="1400" b="1" dirty="0"/>
              <a:t>        </a:t>
            </a:r>
            <a:r>
              <a:rPr lang="en-US" altLang="zh-CN" sz="1400" b="1" dirty="0"/>
              <a:t>1.2.2 </a:t>
            </a:r>
            <a:r>
              <a:rPr lang="zh-CN" altLang="en-US" sz="1400" b="1" dirty="0"/>
              <a:t>贝叶斯知识追踪研究现状</a:t>
            </a:r>
          </a:p>
          <a:p>
            <a:r>
              <a:rPr lang="zh-CN" altLang="en-US" sz="1400" b="1" dirty="0"/>
              <a:t>        </a:t>
            </a:r>
            <a:r>
              <a:rPr lang="en-US" altLang="zh-CN" sz="1400" b="1" dirty="0"/>
              <a:t>1.2.3 </a:t>
            </a:r>
            <a:r>
              <a:rPr lang="zh-CN" altLang="en-US" sz="1400" b="1" dirty="0"/>
              <a:t>深度知识追踪研究现状</a:t>
            </a:r>
          </a:p>
          <a:p>
            <a:r>
              <a:rPr lang="zh-CN" altLang="en-US" sz="1400" b="1" dirty="0"/>
              <a:t>    </a:t>
            </a:r>
            <a:r>
              <a:rPr lang="en-US" altLang="zh-CN" sz="1400" b="1" dirty="0"/>
              <a:t>1.3</a:t>
            </a:r>
            <a:r>
              <a:rPr lang="zh-CN" altLang="en-US" sz="1400" b="1" dirty="0"/>
              <a:t>研究的主要内容</a:t>
            </a:r>
          </a:p>
          <a:p>
            <a:r>
              <a:rPr lang="zh-CN" altLang="en-US" sz="1400" b="1" dirty="0"/>
              <a:t>    </a:t>
            </a:r>
            <a:r>
              <a:rPr lang="en-US" altLang="zh-CN" sz="1400" b="1" dirty="0"/>
              <a:t>1.4</a:t>
            </a:r>
            <a:r>
              <a:rPr lang="zh-CN" altLang="en-US" sz="1400" b="1" dirty="0"/>
              <a:t>论文的组织结构</a:t>
            </a:r>
          </a:p>
          <a:p>
            <a:r>
              <a:rPr lang="zh-CN" altLang="en-US" sz="1400" b="1" dirty="0"/>
              <a:t>第二章  主要相关技术介绍</a:t>
            </a:r>
          </a:p>
          <a:p>
            <a:r>
              <a:rPr lang="zh-CN" altLang="en-US" sz="1400" b="1" dirty="0"/>
              <a:t>    </a:t>
            </a:r>
            <a:r>
              <a:rPr lang="en-US" altLang="zh-CN" sz="1400" b="1" dirty="0"/>
              <a:t>2.1</a:t>
            </a:r>
            <a:r>
              <a:rPr lang="zh-CN" altLang="en-US" sz="1400" b="1" dirty="0"/>
              <a:t>自适应学习的概念</a:t>
            </a:r>
          </a:p>
          <a:p>
            <a:r>
              <a:rPr lang="zh-CN" altLang="en-US" sz="1400" b="1" dirty="0"/>
              <a:t>    </a:t>
            </a:r>
            <a:r>
              <a:rPr lang="en-US" altLang="zh-CN" sz="1400" b="1" dirty="0"/>
              <a:t>2.2 </a:t>
            </a:r>
            <a:r>
              <a:rPr lang="zh-CN" altLang="en-US" sz="1400" b="1" dirty="0"/>
              <a:t>传统知识追踪技术模型</a:t>
            </a:r>
          </a:p>
          <a:p>
            <a:r>
              <a:rPr lang="zh-CN" altLang="en-US" sz="1400" b="1" dirty="0"/>
              <a:t>        </a:t>
            </a:r>
            <a:r>
              <a:rPr lang="en-US" altLang="zh-CN" sz="1400" b="1" dirty="0"/>
              <a:t>2.2.1 </a:t>
            </a:r>
            <a:r>
              <a:rPr lang="zh-CN" altLang="en-US" sz="1400" b="1" dirty="0"/>
              <a:t>项目反应理论模型</a:t>
            </a:r>
          </a:p>
          <a:p>
            <a:r>
              <a:rPr lang="zh-CN" altLang="en-US" sz="1400" b="1" dirty="0"/>
              <a:t>        </a:t>
            </a:r>
            <a:r>
              <a:rPr lang="en-US" altLang="zh-CN" sz="1400" b="1" dirty="0"/>
              <a:t>2.2.2 </a:t>
            </a:r>
            <a:r>
              <a:rPr lang="zh-CN" altLang="en-US" sz="1400" b="1" dirty="0"/>
              <a:t>贝叶斯知识追踪模型</a:t>
            </a:r>
          </a:p>
          <a:p>
            <a:r>
              <a:rPr lang="zh-CN" altLang="en-US" sz="1400" b="1" dirty="0"/>
              <a:t>    </a:t>
            </a:r>
            <a:r>
              <a:rPr lang="en-US" altLang="zh-CN" sz="1400" b="1" dirty="0"/>
              <a:t>2.2 </a:t>
            </a:r>
            <a:r>
              <a:rPr lang="zh-CN" altLang="en-US" sz="1400" b="1" dirty="0"/>
              <a:t>深度学习模型</a:t>
            </a:r>
          </a:p>
          <a:p>
            <a:r>
              <a:rPr lang="zh-CN" altLang="en-US" sz="1400" b="1" dirty="0"/>
              <a:t>        </a:t>
            </a:r>
            <a:r>
              <a:rPr lang="en-US" altLang="zh-CN" sz="1400" b="1" dirty="0"/>
              <a:t>2.3.1 </a:t>
            </a:r>
            <a:r>
              <a:rPr lang="zh-CN" altLang="en-US" sz="1400" b="1" dirty="0"/>
              <a:t>深度学习概念</a:t>
            </a:r>
          </a:p>
          <a:p>
            <a:r>
              <a:rPr lang="zh-CN" altLang="en-US" sz="1400" b="1" dirty="0"/>
              <a:t>        </a:t>
            </a:r>
            <a:r>
              <a:rPr lang="en-US" altLang="zh-CN" sz="1400" b="1" dirty="0"/>
              <a:t>2.3.2 </a:t>
            </a:r>
            <a:r>
              <a:rPr lang="zh-CN" altLang="en-US" sz="1400" b="1" dirty="0"/>
              <a:t>卷积神经网络</a:t>
            </a:r>
          </a:p>
          <a:p>
            <a:r>
              <a:rPr lang="zh-CN" altLang="en-US" sz="1400" b="1" dirty="0"/>
              <a:t>        </a:t>
            </a:r>
            <a:r>
              <a:rPr lang="en-US" altLang="zh-CN" sz="1400" b="1" dirty="0"/>
              <a:t>2.3.3 </a:t>
            </a:r>
            <a:r>
              <a:rPr lang="zh-CN" altLang="en-US" sz="1400" b="1" dirty="0"/>
              <a:t>循环神经网络</a:t>
            </a:r>
          </a:p>
          <a:p>
            <a:r>
              <a:rPr lang="en-US" altLang="zh-CN" sz="1400" b="1" dirty="0"/>
              <a:t>2.4 </a:t>
            </a:r>
            <a:r>
              <a:rPr lang="zh-CN" altLang="en-US" sz="1400" b="1" dirty="0"/>
              <a:t>深度知识追踪的相关技术模型</a:t>
            </a:r>
          </a:p>
          <a:p>
            <a:r>
              <a:rPr lang="zh-CN" altLang="en-US" sz="1400" b="1" dirty="0"/>
              <a:t>        </a:t>
            </a:r>
            <a:r>
              <a:rPr lang="en-US" altLang="zh-CN" sz="1400" b="1" dirty="0"/>
              <a:t>2.4.1 RNN</a:t>
            </a:r>
            <a:r>
              <a:rPr lang="zh-CN" altLang="en-US" sz="1400" b="1" dirty="0"/>
              <a:t>循环神经网络</a:t>
            </a:r>
          </a:p>
          <a:p>
            <a:r>
              <a:rPr lang="zh-CN" altLang="en-US" sz="1400" b="1" dirty="0"/>
              <a:t>        </a:t>
            </a:r>
            <a:r>
              <a:rPr lang="en-US" altLang="zh-CN" sz="1400" b="1" dirty="0"/>
              <a:t>2.4.2 LSTM</a:t>
            </a:r>
            <a:r>
              <a:rPr lang="zh-CN" altLang="en-US" sz="1400" b="1" dirty="0"/>
              <a:t>长短期记忆网络</a:t>
            </a:r>
          </a:p>
          <a:p>
            <a:r>
              <a:rPr lang="zh-CN" altLang="en-US" sz="1400" b="1" dirty="0"/>
              <a:t>    </a:t>
            </a:r>
            <a:r>
              <a:rPr lang="en-US" altLang="zh-CN" sz="1400" b="1" dirty="0"/>
              <a:t>2.5 </a:t>
            </a:r>
            <a:r>
              <a:rPr lang="zh-CN" altLang="en-US" sz="1400" b="1" dirty="0"/>
              <a:t>训练深度学习模型</a:t>
            </a:r>
          </a:p>
          <a:p>
            <a:r>
              <a:rPr lang="zh-CN" altLang="en-US" sz="1400" b="1" dirty="0"/>
              <a:t>        </a:t>
            </a:r>
            <a:r>
              <a:rPr lang="en-US" altLang="zh-CN" sz="1400" b="1" dirty="0"/>
              <a:t>2.5.1 </a:t>
            </a:r>
            <a:r>
              <a:rPr lang="zh-CN" altLang="en-US" sz="1400" b="1" dirty="0"/>
              <a:t>正向</a:t>
            </a:r>
            <a:r>
              <a:rPr lang="en-US" altLang="zh-CN" sz="1400" b="1" dirty="0"/>
              <a:t>/</a:t>
            </a:r>
            <a:r>
              <a:rPr lang="zh-CN" altLang="en-US" sz="1400" b="1" dirty="0"/>
              <a:t>反向传播算法</a:t>
            </a:r>
          </a:p>
          <a:p>
            <a:r>
              <a:rPr lang="zh-CN" altLang="en-US" sz="1400" b="1" dirty="0"/>
              <a:t>        </a:t>
            </a:r>
            <a:r>
              <a:rPr lang="en-US" altLang="zh-CN" sz="1400" b="1" dirty="0"/>
              <a:t>2.5.2 </a:t>
            </a:r>
            <a:r>
              <a:rPr lang="zh-CN" altLang="en-US" sz="1400" b="1" dirty="0"/>
              <a:t>网络结构</a:t>
            </a:r>
          </a:p>
          <a:p>
            <a:r>
              <a:rPr lang="zh-CN" altLang="en-US" sz="1400" b="1" dirty="0"/>
              <a:t>        </a:t>
            </a:r>
            <a:r>
              <a:rPr lang="en-US" altLang="zh-CN" sz="1400" b="1" dirty="0"/>
              <a:t>2.5.3 </a:t>
            </a:r>
            <a:r>
              <a:rPr lang="zh-CN" altLang="en-US" sz="1400" b="1" dirty="0"/>
              <a:t>评估训练</a:t>
            </a:r>
            <a:r>
              <a:rPr lang="en-US" altLang="zh-CN" sz="1400" b="1" dirty="0"/>
              <a:t>(AUC</a:t>
            </a:r>
            <a:r>
              <a:rPr lang="zh-CN" altLang="en-US" sz="1400" b="1" dirty="0"/>
              <a:t>、</a:t>
            </a:r>
            <a:r>
              <a:rPr lang="en-US" altLang="zh-CN" sz="1400" b="1" dirty="0"/>
              <a:t>Accuracy</a:t>
            </a:r>
            <a:r>
              <a:rPr lang="zh-CN" altLang="en-US" sz="1400" b="1" dirty="0"/>
              <a:t>、</a:t>
            </a:r>
            <a:r>
              <a:rPr lang="en-US" altLang="zh-CN" sz="1400" b="1" dirty="0"/>
              <a:t>Precision</a:t>
            </a:r>
            <a:r>
              <a:rPr lang="zh-CN" altLang="en-US" sz="1400" b="1" dirty="0"/>
              <a:t>、</a:t>
            </a:r>
            <a:r>
              <a:rPr lang="en-US" altLang="zh-CN" sz="1400" b="1" dirty="0"/>
              <a:t>Recall)</a:t>
            </a:r>
          </a:p>
          <a:p>
            <a:r>
              <a:rPr lang="en-US" altLang="zh-CN" sz="1400" b="1" dirty="0"/>
              <a:t>    2.6</a:t>
            </a:r>
            <a:r>
              <a:rPr lang="zh-CN" altLang="en-US" sz="1400" b="1" dirty="0"/>
              <a:t>本章小结  </a:t>
            </a:r>
          </a:p>
          <a:p>
            <a:r>
              <a:rPr lang="zh-CN" altLang="en-US" sz="1400" b="1" dirty="0"/>
              <a:t>第三章  深度知识追踪模型改进</a:t>
            </a:r>
          </a:p>
          <a:p>
            <a:r>
              <a:rPr lang="zh-CN" altLang="en-US" sz="1400" b="1" dirty="0"/>
              <a:t>    </a:t>
            </a:r>
            <a:r>
              <a:rPr lang="en-US" altLang="zh-CN" sz="1400" b="1" dirty="0"/>
              <a:t>3.1 </a:t>
            </a:r>
            <a:r>
              <a:rPr lang="zh-CN" altLang="en-US" sz="1400" b="1" dirty="0"/>
              <a:t>多特征融合的自编码器</a:t>
            </a:r>
          </a:p>
          <a:p>
            <a:r>
              <a:rPr lang="zh-CN" altLang="en-US" sz="1400" b="1" dirty="0"/>
              <a:t>        </a:t>
            </a:r>
            <a:r>
              <a:rPr lang="en-US" altLang="zh-CN" sz="1400" b="1" dirty="0"/>
              <a:t>3.1.1</a:t>
            </a:r>
            <a:r>
              <a:rPr lang="zh-CN" altLang="en-US" sz="1400" b="1" dirty="0"/>
              <a:t>数据爬取、清洗</a:t>
            </a:r>
          </a:p>
          <a:p>
            <a:r>
              <a:rPr lang="zh-CN" altLang="en-US" sz="1400" b="1" dirty="0"/>
              <a:t>        </a:t>
            </a:r>
            <a:r>
              <a:rPr lang="en-US" altLang="zh-CN" sz="1400" b="1" dirty="0"/>
              <a:t>3.1.2</a:t>
            </a:r>
            <a:r>
              <a:rPr lang="zh-CN" altLang="en-US" sz="1400" b="1" dirty="0"/>
              <a:t>自编码器构建</a:t>
            </a:r>
          </a:p>
          <a:p>
            <a:r>
              <a:rPr lang="zh-CN" altLang="en-US" sz="1400" b="1" dirty="0"/>
              <a:t>    </a:t>
            </a:r>
            <a:r>
              <a:rPr lang="en-US" altLang="zh-CN" sz="1400" b="1" dirty="0"/>
              <a:t>3.2 </a:t>
            </a:r>
            <a:r>
              <a:rPr lang="zh-CN" altLang="en-US" sz="1400" b="1" dirty="0"/>
              <a:t>基于</a:t>
            </a:r>
            <a:r>
              <a:rPr lang="en-US" altLang="zh-CN" sz="1400" b="1" dirty="0"/>
              <a:t>LSTM</a:t>
            </a:r>
            <a:r>
              <a:rPr lang="zh-CN" altLang="en-US" sz="1400" b="1" dirty="0"/>
              <a:t>的知识追踪模型网络结构</a:t>
            </a:r>
          </a:p>
          <a:p>
            <a:r>
              <a:rPr lang="zh-CN" altLang="en-US" sz="1400" b="1" dirty="0"/>
              <a:t>    </a:t>
            </a:r>
            <a:r>
              <a:rPr lang="en-US" altLang="zh-CN" sz="1400" b="1" dirty="0"/>
              <a:t>3.3 </a:t>
            </a:r>
            <a:r>
              <a:rPr lang="zh-CN" altLang="en-US" sz="1400" b="1" dirty="0"/>
              <a:t>输出动态权重调整</a:t>
            </a:r>
          </a:p>
          <a:p>
            <a:r>
              <a:rPr lang="zh-CN" altLang="en-US" sz="1400" b="1" dirty="0"/>
              <a:t>        </a:t>
            </a:r>
            <a:r>
              <a:rPr lang="en-US" altLang="zh-CN" sz="1400" b="1" dirty="0"/>
              <a:t>3.3.1K</a:t>
            </a:r>
            <a:r>
              <a:rPr lang="zh-CN" altLang="en-US" sz="1400" b="1" dirty="0"/>
              <a:t>前序列</a:t>
            </a:r>
            <a:endParaRPr lang="en-US" altLang="zh-CN" sz="1400" b="1" dirty="0"/>
          </a:p>
          <a:p>
            <a:r>
              <a:rPr lang="zh-CN" altLang="en-US" sz="1400" b="1" dirty="0"/>
              <a:t>        </a:t>
            </a:r>
            <a:r>
              <a:rPr lang="en-US" altLang="zh-CN" sz="1400" b="1" dirty="0"/>
              <a:t>3.3.2 </a:t>
            </a:r>
            <a:r>
              <a:rPr lang="zh-CN" altLang="en-US" sz="1400" b="1" dirty="0"/>
              <a:t>随机权重法</a:t>
            </a:r>
          </a:p>
          <a:p>
            <a:r>
              <a:rPr lang="zh-CN" altLang="en-US" sz="1400" b="1" dirty="0"/>
              <a:t>    </a:t>
            </a:r>
            <a:r>
              <a:rPr lang="en-US" altLang="zh-CN" sz="1400" b="1" dirty="0"/>
              <a:t>3.4</a:t>
            </a:r>
            <a:r>
              <a:rPr lang="zh-CN" altLang="en-US" sz="1400" b="1" dirty="0"/>
              <a:t>本章小结</a:t>
            </a:r>
          </a:p>
          <a:p>
            <a:r>
              <a:rPr lang="zh-CN" altLang="en-US" sz="1400" b="1" dirty="0"/>
              <a:t>第四章  训练与评估</a:t>
            </a:r>
          </a:p>
          <a:p>
            <a:r>
              <a:rPr lang="zh-CN" altLang="en-US" sz="1400" b="1" dirty="0"/>
              <a:t>    </a:t>
            </a:r>
            <a:r>
              <a:rPr lang="en-US" altLang="zh-CN" sz="1400" b="1" dirty="0"/>
              <a:t>4.1</a:t>
            </a:r>
            <a:r>
              <a:rPr lang="zh-CN" altLang="en-US" sz="1400" b="1" dirty="0"/>
              <a:t>模型目标</a:t>
            </a:r>
          </a:p>
          <a:p>
            <a:r>
              <a:rPr lang="zh-CN" altLang="en-US" sz="1400" b="1" dirty="0"/>
              <a:t>    </a:t>
            </a:r>
            <a:r>
              <a:rPr lang="en-US" altLang="zh-CN" sz="1400" b="1" dirty="0"/>
              <a:t>4.2</a:t>
            </a:r>
            <a:r>
              <a:rPr lang="zh-CN" altLang="en-US" sz="1400" b="1" dirty="0"/>
              <a:t>环境搭建</a:t>
            </a:r>
          </a:p>
          <a:p>
            <a:r>
              <a:rPr lang="zh-CN" altLang="en-US" sz="1400" b="1" dirty="0"/>
              <a:t>        </a:t>
            </a:r>
            <a:r>
              <a:rPr lang="en-US" altLang="zh-CN" sz="1400" b="1" dirty="0"/>
              <a:t>4.2.1</a:t>
            </a:r>
            <a:r>
              <a:rPr lang="zh-CN" altLang="en-US" sz="1400" b="1" dirty="0"/>
              <a:t>硬件环境</a:t>
            </a:r>
          </a:p>
          <a:p>
            <a:r>
              <a:rPr lang="zh-CN" altLang="en-US" sz="1400" b="1" dirty="0"/>
              <a:t>        </a:t>
            </a:r>
            <a:r>
              <a:rPr lang="en-US" altLang="zh-CN" sz="1400" b="1" dirty="0"/>
              <a:t>4.2.2</a:t>
            </a:r>
            <a:r>
              <a:rPr lang="zh-CN" altLang="en-US" sz="1400" b="1" dirty="0"/>
              <a:t>软件环境</a:t>
            </a:r>
          </a:p>
          <a:p>
            <a:r>
              <a:rPr lang="zh-CN" altLang="en-US" sz="1400" b="1" dirty="0"/>
              <a:t>    </a:t>
            </a:r>
            <a:r>
              <a:rPr lang="en-US" altLang="zh-CN" sz="1400" b="1" dirty="0"/>
              <a:t>4.3</a:t>
            </a:r>
            <a:r>
              <a:rPr lang="zh-CN" altLang="en-US" sz="1400" b="1" dirty="0"/>
              <a:t>实验过程</a:t>
            </a:r>
          </a:p>
          <a:p>
            <a:r>
              <a:rPr lang="zh-CN" altLang="en-US" sz="1400" b="1" dirty="0"/>
              <a:t>        </a:t>
            </a:r>
            <a:r>
              <a:rPr lang="en-US" altLang="zh-CN" sz="1400" b="1" dirty="0"/>
              <a:t>4.3.1 RNN</a:t>
            </a:r>
            <a:r>
              <a:rPr lang="zh-CN" altLang="en-US" sz="1400" b="1" dirty="0"/>
              <a:t>模型</a:t>
            </a:r>
          </a:p>
          <a:p>
            <a:r>
              <a:rPr lang="zh-CN" altLang="en-US" sz="1400" b="1" dirty="0"/>
              <a:t>        </a:t>
            </a:r>
            <a:r>
              <a:rPr lang="en-US" altLang="zh-CN" sz="1400" b="1" dirty="0"/>
              <a:t>4.3.2 LSTM</a:t>
            </a:r>
            <a:r>
              <a:rPr lang="zh-CN" altLang="en-US" sz="1400" b="1" dirty="0"/>
              <a:t>模型</a:t>
            </a:r>
          </a:p>
          <a:p>
            <a:r>
              <a:rPr lang="zh-CN" altLang="en-US" sz="1400" b="1" dirty="0"/>
              <a:t>        </a:t>
            </a:r>
            <a:r>
              <a:rPr lang="en-US" altLang="zh-CN" sz="1400" b="1" dirty="0"/>
              <a:t>4.3.2</a:t>
            </a:r>
            <a:r>
              <a:rPr lang="zh-CN" altLang="en-US" sz="1400" b="1" dirty="0"/>
              <a:t>改进后的</a:t>
            </a:r>
            <a:r>
              <a:rPr lang="en-US" altLang="zh-CN" sz="1400" b="1" dirty="0"/>
              <a:t>LSTM</a:t>
            </a:r>
            <a:r>
              <a:rPr lang="zh-CN" altLang="en-US" sz="1400" b="1" dirty="0"/>
              <a:t>模型</a:t>
            </a:r>
          </a:p>
          <a:p>
            <a:r>
              <a:rPr lang="zh-CN" altLang="en-US" sz="1400" b="1" dirty="0"/>
              <a:t>    </a:t>
            </a:r>
            <a:r>
              <a:rPr lang="en-US" altLang="zh-CN" sz="1400" b="1" dirty="0"/>
              <a:t>4.4</a:t>
            </a:r>
            <a:r>
              <a:rPr lang="zh-CN" altLang="en-US" sz="1400" b="1" dirty="0"/>
              <a:t>实验结果对比</a:t>
            </a:r>
          </a:p>
          <a:p>
            <a:r>
              <a:rPr lang="zh-CN" altLang="en-US" sz="1400" b="1" dirty="0"/>
              <a:t>    </a:t>
            </a:r>
            <a:r>
              <a:rPr lang="en-US" altLang="zh-CN" sz="1400" b="1" dirty="0"/>
              <a:t>4.5 </a:t>
            </a:r>
            <a:r>
              <a:rPr lang="zh-CN" altLang="en-US" sz="1400" b="1" dirty="0"/>
              <a:t>本章小结</a:t>
            </a:r>
          </a:p>
          <a:p>
            <a:r>
              <a:rPr lang="zh-CN" altLang="en-US" sz="1400" b="1" dirty="0"/>
              <a:t>第五章  总结与展望</a:t>
            </a:r>
          </a:p>
          <a:p>
            <a:r>
              <a:rPr lang="zh-CN" altLang="en-US" sz="1400" b="1" dirty="0"/>
              <a:t>    </a:t>
            </a:r>
            <a:r>
              <a:rPr lang="en-US" altLang="zh-CN" sz="1400" b="1" dirty="0"/>
              <a:t>5.1</a:t>
            </a:r>
            <a:r>
              <a:rPr lang="zh-CN" altLang="en-US" sz="1400" b="1" dirty="0"/>
              <a:t>本文工作总结</a:t>
            </a:r>
          </a:p>
          <a:p>
            <a:r>
              <a:rPr lang="zh-CN" altLang="en-US" sz="1400" b="1" dirty="0"/>
              <a:t>    </a:t>
            </a:r>
            <a:r>
              <a:rPr lang="en-US" altLang="zh-CN" sz="1400" b="1" dirty="0"/>
              <a:t>5.2</a:t>
            </a:r>
            <a:r>
              <a:rPr lang="zh-CN" altLang="en-US" sz="1400" b="1" dirty="0"/>
              <a:t>展望</a:t>
            </a:r>
          </a:p>
          <a:p>
            <a:r>
              <a:rPr lang="zh-CN" altLang="en-US" sz="1400" b="1" dirty="0"/>
              <a:t>参考文献</a:t>
            </a:r>
          </a:p>
          <a:p>
            <a:r>
              <a:rPr lang="zh-CN" altLang="en-US" sz="1400" b="1" dirty="0"/>
              <a:t>附录</a:t>
            </a:r>
          </a:p>
          <a:p>
            <a:r>
              <a:rPr lang="zh-CN" altLang="en-US" sz="1400" b="1" dirty="0"/>
              <a:t>后记</a:t>
            </a:r>
          </a:p>
        </p:txBody>
      </p:sp>
    </p:spTree>
    <p:extLst>
      <p:ext uri="{BB962C8B-B14F-4D97-AF65-F5344CB8AC3E}">
        <p14:creationId xmlns:p14="http://schemas.microsoft.com/office/powerpoint/2010/main" val="182654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3256"/>
            <a:ext cx="10515600" cy="1325563"/>
          </a:xfrm>
        </p:spPr>
        <p:txBody>
          <a:bodyPr/>
          <a:lstStyle/>
          <a:p>
            <a:pPr algn="ctr"/>
            <a:r>
              <a:rPr lang="zh-CN" altLang="en-US" sz="5400" b="1" dirty="0">
                <a:solidFill>
                  <a:srgbClr val="5F5F5F"/>
                </a:solidFill>
                <a:latin typeface="微软雅黑" panose="020B0503020204020204" pitchFamily="34" charset="-122"/>
                <a:ea typeface="微软雅黑" panose="020B0503020204020204" pitchFamily="34" charset="-122"/>
              </a:rPr>
              <a:t>谢谢观看</a:t>
            </a:r>
            <a:br>
              <a:rPr lang="en-US" altLang="zh-CN" sz="5400" b="1" dirty="0">
                <a:solidFill>
                  <a:srgbClr val="5F5F5F"/>
                </a:solidFill>
                <a:latin typeface="微软雅黑" panose="020B0503020204020204" pitchFamily="34" charset="-122"/>
                <a:ea typeface="微软雅黑" panose="020B0503020204020204" pitchFamily="34" charset="-122"/>
              </a:rPr>
            </a:br>
            <a:r>
              <a:rPr lang="en-US" altLang="zh-CN" sz="2400" dirty="0">
                <a:solidFill>
                  <a:srgbClr val="5F5F5F"/>
                </a:solidFill>
                <a:latin typeface="微软雅黑" panose="020B0503020204020204" pitchFamily="34" charset="-122"/>
                <a:ea typeface="微软雅黑" panose="020B0503020204020204" pitchFamily="34" charset="-122"/>
              </a:rPr>
              <a:t>Thanks For Watching</a:t>
            </a:r>
            <a:endParaRPr lang="zh-CN" altLang="en-US" sz="2400" dirty="0">
              <a:solidFill>
                <a:srgbClr val="5F5F5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671C6F7A-3E83-4E50-ACE4-FD8526C1C145}" type="slidenum">
              <a:rPr lang="zh-CN" altLang="en-US" smtClean="0"/>
              <a:pPr>
                <a:defRPr/>
              </a:pPr>
              <a:t>11</a:t>
            </a:fld>
            <a:endParaRPr lang="zh-CN" altLang="en-US"/>
          </a:p>
        </p:txBody>
      </p:sp>
    </p:spTree>
    <p:extLst>
      <p:ext uri="{BB962C8B-B14F-4D97-AF65-F5344CB8AC3E}">
        <p14:creationId xmlns:p14="http://schemas.microsoft.com/office/powerpoint/2010/main" val="57295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1348B6-FEDB-4FED-A10C-42A22F8C2752}"/>
              </a:ext>
            </a:extLst>
          </p:cNvPr>
          <p:cNvSpPr>
            <a:spLocks noGrp="1"/>
          </p:cNvSpPr>
          <p:nvPr>
            <p:ph type="sldNum" sz="quarter" idx="12"/>
          </p:nvPr>
        </p:nvSpPr>
        <p:spPr>
          <a:xfrm>
            <a:off x="9448800" y="6492875"/>
            <a:ext cx="2743200" cy="365125"/>
          </a:xfrm>
        </p:spPr>
        <p:txBody>
          <a:bodyPr/>
          <a:lstStyle/>
          <a:p>
            <a:fld id="{E9DFD411-9938-4D6D-80D5-0232E79D6445}" type="slidenum">
              <a:rPr lang="zh-CN" altLang="en-US" smtClean="0"/>
              <a:t>2</a:t>
            </a:fld>
            <a:endParaRPr lang="zh-CN" altLang="en-US" dirty="0"/>
          </a:p>
        </p:txBody>
      </p:sp>
      <p:sp>
        <p:nvSpPr>
          <p:cNvPr id="3" name="文本框 2">
            <a:extLst>
              <a:ext uri="{FF2B5EF4-FFF2-40B4-BE49-F238E27FC236}">
                <a16:creationId xmlns:a16="http://schemas.microsoft.com/office/drawing/2014/main" id="{FCBBD029-AA25-4D9E-9613-76CFFE5CCB8D}"/>
              </a:ext>
            </a:extLst>
          </p:cNvPr>
          <p:cNvSpPr txBox="1"/>
          <p:nvPr/>
        </p:nvSpPr>
        <p:spPr>
          <a:xfrm>
            <a:off x="1348709" y="2531856"/>
            <a:ext cx="1767935" cy="1015663"/>
          </a:xfrm>
          <a:prstGeom prst="rect">
            <a:avLst/>
          </a:prstGeom>
          <a:noFill/>
        </p:spPr>
        <p:txBody>
          <a:bodyPr wrap="square" rtlCol="0">
            <a:spAutoFit/>
          </a:bodyPr>
          <a:lstStyle/>
          <a:p>
            <a:pPr algn="ctr"/>
            <a:r>
              <a:rPr lang="zh-CN" altLang="en-US" sz="6000" dirty="0">
                <a:latin typeface="+mn-lt"/>
                <a:ea typeface="微软雅黑" panose="020B0503020204020204" pitchFamily="34" charset="-122"/>
              </a:rPr>
              <a:t>目录</a:t>
            </a:r>
          </a:p>
        </p:txBody>
      </p:sp>
      <p:sp>
        <p:nvSpPr>
          <p:cNvPr id="4" name="文本框 3">
            <a:extLst>
              <a:ext uri="{FF2B5EF4-FFF2-40B4-BE49-F238E27FC236}">
                <a16:creationId xmlns:a16="http://schemas.microsoft.com/office/drawing/2014/main" id="{FCBE36BD-DF4B-424F-BA1B-2D1C2C151C5E}"/>
              </a:ext>
            </a:extLst>
          </p:cNvPr>
          <p:cNvSpPr txBox="1"/>
          <p:nvPr/>
        </p:nvSpPr>
        <p:spPr>
          <a:xfrm>
            <a:off x="1348709" y="3405611"/>
            <a:ext cx="1995740" cy="523220"/>
          </a:xfrm>
          <a:prstGeom prst="rect">
            <a:avLst/>
          </a:prstGeom>
          <a:noFill/>
        </p:spPr>
        <p:txBody>
          <a:bodyPr wrap="square" rtlCol="0">
            <a:spAutoFit/>
          </a:bodyPr>
          <a:lstStyle/>
          <a:p>
            <a:r>
              <a:rPr lang="en-US" altLang="zh-CN" sz="2800" dirty="0">
                <a:latin typeface="+mn-lt"/>
                <a:ea typeface="微软雅黑" panose="020B0503020204020204" pitchFamily="34" charset="-122"/>
                <a:cs typeface="Times New Roman" panose="02020603050405020304" pitchFamily="18" charset="0"/>
              </a:rPr>
              <a:t>CONTENTS</a:t>
            </a:r>
            <a:endParaRPr lang="zh-CN" altLang="en-US" sz="2800" dirty="0">
              <a:latin typeface="+mn-lt"/>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F87F7B06-57C0-4635-AB61-BDCF29710564}"/>
              </a:ext>
            </a:extLst>
          </p:cNvPr>
          <p:cNvGrpSpPr/>
          <p:nvPr/>
        </p:nvGrpSpPr>
        <p:grpSpPr>
          <a:xfrm>
            <a:off x="5498727" y="1422277"/>
            <a:ext cx="2589444" cy="846593"/>
            <a:chOff x="3909356" y="1666934"/>
            <a:chExt cx="3398314" cy="846592"/>
          </a:xfrm>
        </p:grpSpPr>
        <p:grpSp>
          <p:nvGrpSpPr>
            <p:cNvPr id="6" name="组合 5">
              <a:extLst>
                <a:ext uri="{FF2B5EF4-FFF2-40B4-BE49-F238E27FC236}">
                  <a16:creationId xmlns:a16="http://schemas.microsoft.com/office/drawing/2014/main" id="{8D9CC734-0AFF-460A-89B3-EE35AC744911}"/>
                </a:ext>
              </a:extLst>
            </p:cNvPr>
            <p:cNvGrpSpPr/>
            <p:nvPr/>
          </p:nvGrpSpPr>
          <p:grpSpPr>
            <a:xfrm>
              <a:off x="4912812" y="1666934"/>
              <a:ext cx="2394858" cy="796062"/>
              <a:chOff x="4818742" y="1356667"/>
              <a:chExt cx="2394858" cy="796062"/>
            </a:xfrm>
          </p:grpSpPr>
          <p:sp>
            <p:nvSpPr>
              <p:cNvPr id="10" name="文本框 9">
                <a:extLst>
                  <a:ext uri="{FF2B5EF4-FFF2-40B4-BE49-F238E27FC236}">
                    <a16:creationId xmlns:a16="http://schemas.microsoft.com/office/drawing/2014/main" id="{FE454EAD-03BD-49B3-8C8C-1AC4B49AB9B7}"/>
                  </a:ext>
                </a:extLst>
              </p:cNvPr>
              <p:cNvSpPr txBox="1"/>
              <p:nvPr/>
            </p:nvSpPr>
            <p:spPr>
              <a:xfrm>
                <a:off x="4818742" y="1356667"/>
                <a:ext cx="2394858" cy="523220"/>
              </a:xfrm>
              <a:prstGeom prst="rect">
                <a:avLst/>
              </a:prstGeom>
              <a:noFill/>
            </p:spPr>
            <p:txBody>
              <a:bodyPr wrap="square" rtlCol="0">
                <a:spAutoFit/>
              </a:bodyPr>
              <a:lstStyle/>
              <a:p>
                <a:r>
                  <a:rPr lang="zh-CN" altLang="en-US" sz="2800" dirty="0">
                    <a:latin typeface="+mn-lt"/>
                  </a:rPr>
                  <a:t>研究简介</a:t>
                </a:r>
              </a:p>
            </p:txBody>
          </p:sp>
          <p:sp>
            <p:nvSpPr>
              <p:cNvPr id="11" name="文本框 10">
                <a:extLst>
                  <a:ext uri="{FF2B5EF4-FFF2-40B4-BE49-F238E27FC236}">
                    <a16:creationId xmlns:a16="http://schemas.microsoft.com/office/drawing/2014/main" id="{9C7D403D-5E4D-4A4D-A5E7-EBB053B43EDE}"/>
                  </a:ext>
                </a:extLst>
              </p:cNvPr>
              <p:cNvSpPr txBox="1"/>
              <p:nvPr/>
            </p:nvSpPr>
            <p:spPr>
              <a:xfrm>
                <a:off x="4818742" y="1852519"/>
                <a:ext cx="2394858" cy="300210"/>
              </a:xfrm>
              <a:prstGeom prst="rect">
                <a:avLst/>
              </a:prstGeom>
              <a:noFill/>
            </p:spPr>
            <p:txBody>
              <a:bodyPr wrap="square" rtlCol="0">
                <a:spAutoFit/>
              </a:bodyPr>
              <a:lstStyle/>
              <a:p>
                <a:r>
                  <a:rPr lang="en-US" altLang="zh-CN" sz="1351" dirty="0">
                    <a:latin typeface="+mn-lt"/>
                    <a:cs typeface="Times New Roman" panose="02020603050405020304" pitchFamily="18" charset="0"/>
                  </a:rPr>
                  <a:t>Research Introduction</a:t>
                </a:r>
                <a:endParaRPr lang="zh-CN" altLang="en-US" sz="1351" dirty="0">
                  <a:latin typeface="+mn-lt"/>
                  <a:ea typeface="微软雅黑" panose="020B0503020204020204" pitchFamily="34"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8" name="文本框 7">
                <a:extLst>
                  <a:ext uri="{FF2B5EF4-FFF2-40B4-BE49-F238E27FC236}">
                    <a16:creationId xmlns:a16="http://schemas.microsoft.com/office/drawing/2014/main" id="{58989F0C-9CC6-486A-A9C7-16FFC1435D77}"/>
                  </a:ext>
                </a:extLst>
              </p:cNvPr>
              <p:cNvSpPr txBox="1"/>
              <p:nvPr/>
            </p:nvSpPr>
            <p:spPr>
              <a:xfrm>
                <a:off x="3909356" y="1745583"/>
                <a:ext cx="828000" cy="707885"/>
              </a:xfrm>
              <a:prstGeom prst="rect">
                <a:avLst/>
              </a:prstGeom>
              <a:noFill/>
              <a:ln>
                <a:noFill/>
              </a:ln>
            </p:spPr>
            <p:txBody>
              <a:bodyPr wrap="square" rtlCol="0">
                <a:spAutoFit/>
              </a:bodyPr>
              <a:lstStyle/>
              <a:p>
                <a:pPr algn="ctr"/>
                <a:r>
                  <a:rPr lang="en-US" altLang="zh-CN" sz="4000" dirty="0">
                    <a:latin typeface="+mn-lt"/>
                    <a:ea typeface="微软雅黑" panose="020B0503020204020204" pitchFamily="34" charset="-122"/>
                  </a:rPr>
                  <a:t>1</a:t>
                </a:r>
              </a:p>
            </p:txBody>
          </p:sp>
          <p:sp>
            <p:nvSpPr>
              <p:cNvPr id="9" name="矩形 8">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grpSp>
      <p:grpSp>
        <p:nvGrpSpPr>
          <p:cNvPr id="19" name="组合 18">
            <a:extLst>
              <a:ext uri="{FF2B5EF4-FFF2-40B4-BE49-F238E27FC236}">
                <a16:creationId xmlns:a16="http://schemas.microsoft.com/office/drawing/2014/main" id="{C0F24FAA-6C99-45AE-BA92-EFE20440048B}"/>
              </a:ext>
            </a:extLst>
          </p:cNvPr>
          <p:cNvGrpSpPr/>
          <p:nvPr/>
        </p:nvGrpSpPr>
        <p:grpSpPr>
          <a:xfrm>
            <a:off x="5471339" y="3055077"/>
            <a:ext cx="3603643" cy="844885"/>
            <a:chOff x="3873413" y="3187016"/>
            <a:chExt cx="4729319" cy="844887"/>
          </a:xfrm>
        </p:grpSpPr>
        <p:grpSp>
          <p:nvGrpSpPr>
            <p:cNvPr id="20" name="组合 19">
              <a:extLst>
                <a:ext uri="{FF2B5EF4-FFF2-40B4-BE49-F238E27FC236}">
                  <a16:creationId xmlns:a16="http://schemas.microsoft.com/office/drawing/2014/main" id="{876863DA-6F7C-47C1-8A48-F93F7F155F5C}"/>
                </a:ext>
              </a:extLst>
            </p:cNvPr>
            <p:cNvGrpSpPr/>
            <p:nvPr/>
          </p:nvGrpSpPr>
          <p:grpSpPr>
            <a:xfrm>
              <a:off x="4872809" y="3187016"/>
              <a:ext cx="3729923" cy="792654"/>
              <a:chOff x="4778739" y="3526390"/>
              <a:chExt cx="3729923" cy="792654"/>
            </a:xfrm>
          </p:grpSpPr>
          <p:sp>
            <p:nvSpPr>
              <p:cNvPr id="24" name="文本框 23">
                <a:extLst>
                  <a:ext uri="{FF2B5EF4-FFF2-40B4-BE49-F238E27FC236}">
                    <a16:creationId xmlns:a16="http://schemas.microsoft.com/office/drawing/2014/main" id="{6796BBC6-A367-4FDE-82B4-C870D0B45B12}"/>
                  </a:ext>
                </a:extLst>
              </p:cNvPr>
              <p:cNvSpPr txBox="1"/>
              <p:nvPr/>
            </p:nvSpPr>
            <p:spPr>
              <a:xfrm>
                <a:off x="4778739" y="3526390"/>
                <a:ext cx="3729923" cy="523221"/>
              </a:xfrm>
              <a:prstGeom prst="rect">
                <a:avLst/>
              </a:prstGeom>
              <a:noFill/>
            </p:spPr>
            <p:txBody>
              <a:bodyPr wrap="square" rtlCol="0">
                <a:spAutoFit/>
              </a:bodyPr>
              <a:lstStyle/>
              <a:p>
                <a:r>
                  <a:rPr lang="zh-CN" altLang="en-US" sz="2800" dirty="0">
                    <a:latin typeface="+mn-lt"/>
                  </a:rPr>
                  <a:t>问题与方法</a:t>
                </a:r>
              </a:p>
            </p:txBody>
          </p:sp>
          <p:sp>
            <p:nvSpPr>
              <p:cNvPr id="25" name="文本框 24">
                <a:extLst>
                  <a:ext uri="{FF2B5EF4-FFF2-40B4-BE49-F238E27FC236}">
                    <a16:creationId xmlns:a16="http://schemas.microsoft.com/office/drawing/2014/main" id="{196C6211-94EB-456D-AF9F-5F433D6C12C8}"/>
                  </a:ext>
                </a:extLst>
              </p:cNvPr>
              <p:cNvSpPr txBox="1"/>
              <p:nvPr/>
            </p:nvSpPr>
            <p:spPr>
              <a:xfrm>
                <a:off x="4818741" y="4018833"/>
                <a:ext cx="3216273" cy="300211"/>
              </a:xfrm>
              <a:prstGeom prst="rect">
                <a:avLst/>
              </a:prstGeom>
              <a:noFill/>
            </p:spPr>
            <p:txBody>
              <a:bodyPr wrap="square" rtlCol="0">
                <a:spAutoFit/>
              </a:bodyPr>
              <a:lstStyle/>
              <a:p>
                <a:r>
                  <a:rPr lang="en-US" altLang="zh-CN" sz="1351" dirty="0">
                    <a:latin typeface="+mn-lt"/>
                    <a:cs typeface="Times New Roman" panose="02020603050405020304" pitchFamily="18" charset="0"/>
                  </a:rPr>
                  <a:t>Research Topic and Methods</a:t>
                </a:r>
                <a:endParaRPr lang="zh-CN" altLang="en-US" sz="1351" dirty="0">
                  <a:latin typeface="+mn-lt"/>
                  <a:cs typeface="Times New Roman" panose="02020603050405020304" pitchFamily="18" charset="0"/>
                </a:endParaRPr>
              </a:p>
            </p:txBody>
          </p:sp>
        </p:grpSp>
        <p:grpSp>
          <p:nvGrpSpPr>
            <p:cNvPr id="21" name="组合 20">
              <a:extLst>
                <a:ext uri="{FF2B5EF4-FFF2-40B4-BE49-F238E27FC236}">
                  <a16:creationId xmlns:a16="http://schemas.microsoft.com/office/drawing/2014/main" id="{0026106D-C74D-48E7-9F16-2F38DE37BE81}"/>
                </a:ext>
              </a:extLst>
            </p:cNvPr>
            <p:cNvGrpSpPr/>
            <p:nvPr/>
          </p:nvGrpSpPr>
          <p:grpSpPr>
            <a:xfrm>
              <a:off x="3873413" y="3203903"/>
              <a:ext cx="899886" cy="828000"/>
              <a:chOff x="3873413" y="3203903"/>
              <a:chExt cx="899886" cy="828000"/>
            </a:xfrm>
          </p:grpSpPr>
          <p:sp>
            <p:nvSpPr>
              <p:cNvPr id="22" name="文本框 21">
                <a:extLst>
                  <a:ext uri="{FF2B5EF4-FFF2-40B4-BE49-F238E27FC236}">
                    <a16:creationId xmlns:a16="http://schemas.microsoft.com/office/drawing/2014/main" id="{DCDF7AE3-CB2E-4215-AAFC-781DF9796538}"/>
                  </a:ext>
                </a:extLst>
              </p:cNvPr>
              <p:cNvSpPr txBox="1"/>
              <p:nvPr/>
            </p:nvSpPr>
            <p:spPr>
              <a:xfrm>
                <a:off x="3873413" y="3233183"/>
                <a:ext cx="899886" cy="769442"/>
              </a:xfrm>
              <a:prstGeom prst="rect">
                <a:avLst/>
              </a:prstGeom>
              <a:noFill/>
            </p:spPr>
            <p:txBody>
              <a:bodyPr wrap="square" rtlCol="0">
                <a:spAutoFit/>
              </a:bodyPr>
              <a:lstStyle/>
              <a:p>
                <a:pPr algn="ctr"/>
                <a:r>
                  <a:rPr lang="en-US" altLang="zh-CN" sz="4400" dirty="0">
                    <a:latin typeface="+mn-lt"/>
                    <a:ea typeface="微软雅黑" panose="020B0503020204020204" pitchFamily="34" charset="-122"/>
                  </a:rPr>
                  <a:t>2</a:t>
                </a:r>
                <a:endParaRPr lang="zh-CN" altLang="en-US" sz="4400" dirty="0">
                  <a:latin typeface="+mn-lt"/>
                  <a:ea typeface="微软雅黑" panose="020B0503020204020204" pitchFamily="34" charset="-122"/>
                </a:endParaRPr>
              </a:p>
            </p:txBody>
          </p:sp>
          <p:sp>
            <p:nvSpPr>
              <p:cNvPr id="23" name="矩形 22">
                <a:extLst>
                  <a:ext uri="{FF2B5EF4-FFF2-40B4-BE49-F238E27FC236}">
                    <a16:creationId xmlns:a16="http://schemas.microsoft.com/office/drawing/2014/main" id="{DDB151DE-6360-4C41-927A-3715F07949E5}"/>
                  </a:ext>
                </a:extLst>
              </p:cNvPr>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grpSp>
      <p:grpSp>
        <p:nvGrpSpPr>
          <p:cNvPr id="26" name="组合 25">
            <a:extLst>
              <a:ext uri="{FF2B5EF4-FFF2-40B4-BE49-F238E27FC236}">
                <a16:creationId xmlns:a16="http://schemas.microsoft.com/office/drawing/2014/main" id="{62C9BB2F-3E63-4AD1-981A-94A88267DDC1}"/>
              </a:ext>
            </a:extLst>
          </p:cNvPr>
          <p:cNvGrpSpPr/>
          <p:nvPr/>
        </p:nvGrpSpPr>
        <p:grpSpPr>
          <a:xfrm>
            <a:off x="5498726" y="4761627"/>
            <a:ext cx="2603496" cy="829499"/>
            <a:chOff x="8098970" y="3202405"/>
            <a:chExt cx="3416755" cy="829498"/>
          </a:xfrm>
        </p:grpSpPr>
        <p:grpSp>
          <p:nvGrpSpPr>
            <p:cNvPr id="27" name="组合 26">
              <a:extLst>
                <a:ext uri="{FF2B5EF4-FFF2-40B4-BE49-F238E27FC236}">
                  <a16:creationId xmlns:a16="http://schemas.microsoft.com/office/drawing/2014/main" id="{2FAA80DC-A3E5-4305-96B5-C6BE96A00CE1}"/>
                </a:ext>
              </a:extLst>
            </p:cNvPr>
            <p:cNvGrpSpPr/>
            <p:nvPr/>
          </p:nvGrpSpPr>
          <p:grpSpPr>
            <a:xfrm>
              <a:off x="9120867" y="3202405"/>
              <a:ext cx="2394858" cy="761875"/>
              <a:chOff x="9042399" y="3526390"/>
              <a:chExt cx="2394858" cy="761875"/>
            </a:xfrm>
          </p:grpSpPr>
          <p:sp>
            <p:nvSpPr>
              <p:cNvPr id="31" name="文本框 30">
                <a:extLst>
                  <a:ext uri="{FF2B5EF4-FFF2-40B4-BE49-F238E27FC236}">
                    <a16:creationId xmlns:a16="http://schemas.microsoft.com/office/drawing/2014/main" id="{CA8F199F-7A37-4CB5-AC40-8596388DB033}"/>
                  </a:ext>
                </a:extLst>
              </p:cNvPr>
              <p:cNvSpPr txBox="1"/>
              <p:nvPr/>
            </p:nvSpPr>
            <p:spPr>
              <a:xfrm>
                <a:off x="9042399" y="3526390"/>
                <a:ext cx="2394858" cy="523220"/>
              </a:xfrm>
              <a:prstGeom prst="rect">
                <a:avLst/>
              </a:prstGeom>
              <a:noFill/>
            </p:spPr>
            <p:txBody>
              <a:bodyPr wrap="square" rtlCol="0">
                <a:spAutoFit/>
              </a:bodyPr>
              <a:lstStyle/>
              <a:p>
                <a:r>
                  <a:rPr lang="zh-CN" altLang="en-US" sz="2800" dirty="0">
                    <a:latin typeface="+mn-lt"/>
                  </a:rPr>
                  <a:t>研究计划</a:t>
                </a:r>
              </a:p>
            </p:txBody>
          </p:sp>
          <p:sp>
            <p:nvSpPr>
              <p:cNvPr id="32" name="文本框 31">
                <a:extLst>
                  <a:ext uri="{FF2B5EF4-FFF2-40B4-BE49-F238E27FC236}">
                    <a16:creationId xmlns:a16="http://schemas.microsoft.com/office/drawing/2014/main" id="{E7D794C0-8E4A-474B-B5F4-E13D4D240E69}"/>
                  </a:ext>
                </a:extLst>
              </p:cNvPr>
              <p:cNvSpPr txBox="1"/>
              <p:nvPr/>
            </p:nvSpPr>
            <p:spPr>
              <a:xfrm>
                <a:off x="9042399" y="3988055"/>
                <a:ext cx="2394858" cy="300210"/>
              </a:xfrm>
              <a:prstGeom prst="rect">
                <a:avLst/>
              </a:prstGeom>
              <a:noFill/>
            </p:spPr>
            <p:txBody>
              <a:bodyPr wrap="square" rtlCol="0">
                <a:spAutoFit/>
              </a:bodyPr>
              <a:lstStyle/>
              <a:p>
                <a:r>
                  <a:rPr lang="en-US" altLang="zh-CN" sz="1351" dirty="0">
                    <a:latin typeface="+mn-lt"/>
                    <a:cs typeface="Times New Roman" panose="02020603050405020304" pitchFamily="18" charset="0"/>
                  </a:rPr>
                  <a:t>Research Proposal</a:t>
                </a:r>
                <a:endParaRPr lang="zh-CN" altLang="en-US" sz="1351" dirty="0">
                  <a:latin typeface="+mn-lt"/>
                  <a:ea typeface="微软雅黑" panose="020B0503020204020204" pitchFamily="34"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9BEF42B8-4BE3-4981-BD8B-F401D9B97905}"/>
                </a:ext>
              </a:extLst>
            </p:cNvPr>
            <p:cNvGrpSpPr/>
            <p:nvPr/>
          </p:nvGrpSpPr>
          <p:grpSpPr>
            <a:xfrm>
              <a:off x="8098970" y="3203903"/>
              <a:ext cx="899886" cy="828000"/>
              <a:chOff x="8098970" y="3203903"/>
              <a:chExt cx="899886" cy="828000"/>
            </a:xfrm>
          </p:grpSpPr>
          <p:sp>
            <p:nvSpPr>
              <p:cNvPr id="29" name="文本框 28">
                <a:extLst>
                  <a:ext uri="{FF2B5EF4-FFF2-40B4-BE49-F238E27FC236}">
                    <a16:creationId xmlns:a16="http://schemas.microsoft.com/office/drawing/2014/main" id="{1F07096E-4CB4-4736-AFD7-EC614CA69FCF}"/>
                  </a:ext>
                </a:extLst>
              </p:cNvPr>
              <p:cNvSpPr txBox="1"/>
              <p:nvPr/>
            </p:nvSpPr>
            <p:spPr>
              <a:xfrm>
                <a:off x="8098970" y="3233183"/>
                <a:ext cx="899886" cy="769440"/>
              </a:xfrm>
              <a:prstGeom prst="rect">
                <a:avLst/>
              </a:prstGeom>
              <a:noFill/>
            </p:spPr>
            <p:txBody>
              <a:bodyPr wrap="square" rtlCol="0">
                <a:spAutoFit/>
              </a:bodyPr>
              <a:lstStyle/>
              <a:p>
                <a:pPr algn="ctr"/>
                <a:r>
                  <a:rPr lang="en-US" altLang="zh-CN" sz="4400" dirty="0">
                    <a:latin typeface="+mn-lt"/>
                    <a:ea typeface="微软雅黑" panose="020B0503020204020204" pitchFamily="34" charset="-122"/>
                  </a:rPr>
                  <a:t>3</a:t>
                </a:r>
                <a:endParaRPr lang="zh-CN" altLang="en-US" sz="4400" dirty="0">
                  <a:latin typeface="+mn-lt"/>
                  <a:ea typeface="微软雅黑" panose="020B0503020204020204" pitchFamily="34" charset="-122"/>
                </a:endParaRPr>
              </a:p>
            </p:txBody>
          </p:sp>
          <p:sp>
            <p:nvSpPr>
              <p:cNvPr id="30" name="矩形 29">
                <a:extLst>
                  <a:ext uri="{FF2B5EF4-FFF2-40B4-BE49-F238E27FC236}">
                    <a16:creationId xmlns:a16="http://schemas.microsoft.com/office/drawing/2014/main" id="{835208C2-7F6C-4771-9B2E-8D6FD76485D7}"/>
                  </a:ext>
                </a:extLst>
              </p:cNvPr>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grpSp>
    </p:spTree>
    <p:extLst>
      <p:ext uri="{BB962C8B-B14F-4D97-AF65-F5344CB8AC3E}">
        <p14:creationId xmlns:p14="http://schemas.microsoft.com/office/powerpoint/2010/main" val="215932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408389" y="121188"/>
            <a:ext cx="4815779" cy="765297"/>
          </a:xfrm>
        </p:spPr>
        <p:txBody>
          <a:bodyPr/>
          <a:lstStyle/>
          <a:p>
            <a:pPr eaLnBrk="0" hangingPunct="0"/>
            <a:r>
              <a:rPr lang="en-US" altLang="zh-CN" sz="2800" b="1" dirty="0">
                <a:latin typeface="微软雅黑" panose="020B0503020204020204" pitchFamily="34" charset="-122"/>
                <a:ea typeface="微软雅黑" panose="020B0503020204020204" pitchFamily="34" charset="-122"/>
                <a:cs typeface="+mn-cs"/>
              </a:rPr>
              <a:t>-</a:t>
            </a:r>
            <a:r>
              <a:rPr lang="zh-CN" altLang="en-US" sz="2800" b="1" dirty="0">
                <a:latin typeface="微软雅黑" panose="020B0503020204020204" pitchFamily="34" charset="-122"/>
                <a:ea typeface="微软雅黑" panose="020B0503020204020204" pitchFamily="34" charset="-122"/>
                <a:cs typeface="+mn-cs"/>
              </a:rPr>
              <a:t>选题背景</a:t>
            </a:r>
          </a:p>
        </p:txBody>
      </p:sp>
      <p:sp>
        <p:nvSpPr>
          <p:cNvPr id="31" name="矩形 30"/>
          <p:cNvSpPr/>
          <p:nvPr/>
        </p:nvSpPr>
        <p:spPr>
          <a:xfrm>
            <a:off x="550326" y="1038790"/>
            <a:ext cx="10636033" cy="2831544"/>
          </a:xfrm>
          <a:prstGeom prst="rect">
            <a:avLst/>
          </a:prstGeom>
        </p:spPr>
        <p:txBody>
          <a:bodyPr wrap="square">
            <a:spAutoFit/>
          </a:bodyPr>
          <a:lstStyle/>
          <a:p>
            <a:pPr>
              <a:defRPr/>
            </a:pPr>
            <a:r>
              <a:rPr lang="zh-CN" altLang="en-US" sz="2800" b="1" dirty="0">
                <a:latin typeface="微软雅黑" panose="020B0503020204020204" pitchFamily="34" charset="-122"/>
                <a:ea typeface="微软雅黑" panose="020B0503020204020204" pitchFamily="34" charset="-122"/>
              </a:rPr>
              <a:t>互联网教育</a:t>
            </a:r>
            <a:endParaRPr lang="en-US" altLang="zh-CN" sz="2800" b="1" dirty="0">
              <a:latin typeface="微软雅黑" panose="020B0503020204020204" pitchFamily="34" charset="-122"/>
              <a:ea typeface="微软雅黑" panose="020B0503020204020204" pitchFamily="34" charset="-122"/>
            </a:endParaRPr>
          </a:p>
          <a:p>
            <a:pPr eaLnBrk="1" fontAlgn="auto" hangingPunct="1">
              <a:spcBef>
                <a:spcPts val="600"/>
              </a:spcBef>
              <a:spcAft>
                <a:spcPts val="600"/>
              </a:spcAft>
              <a:defRPr/>
            </a:pPr>
            <a:r>
              <a:rPr lang="en-US" altLang="zh-CN" sz="2400" dirty="0">
                <a:latin typeface="+mn-lt"/>
                <a:ea typeface="+mn-ea"/>
              </a:rPr>
              <a:t>1.</a:t>
            </a:r>
            <a:r>
              <a:rPr lang="zh-CN" altLang="en-US" sz="2400" dirty="0">
                <a:latin typeface="+mn-lt"/>
                <a:ea typeface="+mn-ea"/>
              </a:rPr>
              <a:t>知识分布零散，学生无法构建应有的知识大框架，未能完成支架式学习的内在过程。</a:t>
            </a:r>
            <a:endParaRPr lang="en-US" altLang="zh-CN" sz="2400" dirty="0">
              <a:latin typeface="+mn-lt"/>
              <a:ea typeface="+mn-ea"/>
            </a:endParaRPr>
          </a:p>
          <a:p>
            <a:pPr eaLnBrk="1" fontAlgn="auto" hangingPunct="1">
              <a:spcBef>
                <a:spcPts val="600"/>
              </a:spcBef>
              <a:spcAft>
                <a:spcPts val="600"/>
              </a:spcAft>
              <a:defRPr/>
            </a:pPr>
            <a:r>
              <a:rPr lang="en-US" altLang="zh-CN" sz="2400" dirty="0">
                <a:latin typeface="+mn-lt"/>
                <a:ea typeface="+mn-ea"/>
              </a:rPr>
              <a:t>2.</a:t>
            </a:r>
            <a:r>
              <a:rPr lang="zh-CN" altLang="en-US" sz="2400" dirty="0">
                <a:latin typeface="+mn-lt"/>
                <a:ea typeface="+mn-ea"/>
              </a:rPr>
              <a:t>教育同质化问题加剧。互联网教育作为社会文化传播机构的功能遭到削弱，沦为知识经济的工厂。</a:t>
            </a:r>
            <a:endParaRPr lang="en-US" altLang="zh-CN" sz="2400" dirty="0">
              <a:latin typeface="+mn-lt"/>
              <a:ea typeface="+mn-ea"/>
            </a:endParaRPr>
          </a:p>
          <a:p>
            <a:pPr eaLnBrk="1" fontAlgn="auto" hangingPunct="1">
              <a:spcBef>
                <a:spcPts val="600"/>
              </a:spcBef>
              <a:spcAft>
                <a:spcPts val="600"/>
              </a:spcAft>
              <a:defRPr/>
            </a:pPr>
            <a:r>
              <a:rPr lang="en-US" altLang="zh-CN" sz="2400" dirty="0">
                <a:latin typeface="+mn-lt"/>
                <a:ea typeface="+mn-ea"/>
              </a:rPr>
              <a:t>3.</a:t>
            </a:r>
            <a:r>
              <a:rPr lang="zh-CN" altLang="en-US" sz="2400" dirty="0">
                <a:latin typeface="+mn-lt"/>
                <a:ea typeface="+mn-ea"/>
              </a:rPr>
              <a:t>冲击传统教育。</a:t>
            </a:r>
            <a:endParaRPr lang="zh-CN" altLang="en-US" dirty="0">
              <a:latin typeface="+mn-lt"/>
              <a:ea typeface="+mn-ea"/>
            </a:endParaRPr>
          </a:p>
        </p:txBody>
      </p:sp>
      <p:grpSp>
        <p:nvGrpSpPr>
          <p:cNvPr id="5" name="组合 4">
            <a:extLst>
              <a:ext uri="{FF2B5EF4-FFF2-40B4-BE49-F238E27FC236}">
                <a16:creationId xmlns:a16="http://schemas.microsoft.com/office/drawing/2014/main" id="{F87F7B06-57C0-4635-AB61-BDCF29710564}"/>
              </a:ext>
            </a:extLst>
          </p:cNvPr>
          <p:cNvGrpSpPr/>
          <p:nvPr/>
        </p:nvGrpSpPr>
        <p:grpSpPr>
          <a:xfrm>
            <a:off x="225268" y="228751"/>
            <a:ext cx="2668243" cy="578182"/>
            <a:chOff x="3909356" y="1666934"/>
            <a:chExt cx="3398314" cy="846592"/>
          </a:xfrm>
        </p:grpSpPr>
        <p:grpSp>
          <p:nvGrpSpPr>
            <p:cNvPr id="6" name="组合 5">
              <a:extLst>
                <a:ext uri="{FF2B5EF4-FFF2-40B4-BE49-F238E27FC236}">
                  <a16:creationId xmlns:a16="http://schemas.microsoft.com/office/drawing/2014/main" id="{8D9CC734-0AFF-460A-89B3-EE35AC744911}"/>
                </a:ext>
              </a:extLst>
            </p:cNvPr>
            <p:cNvGrpSpPr/>
            <p:nvPr/>
          </p:nvGrpSpPr>
          <p:grpSpPr>
            <a:xfrm>
              <a:off x="4912812" y="1666934"/>
              <a:ext cx="2394858" cy="796062"/>
              <a:chOff x="4818742" y="1356667"/>
              <a:chExt cx="2394858" cy="796062"/>
            </a:xfrm>
          </p:grpSpPr>
          <p:sp>
            <p:nvSpPr>
              <p:cNvPr id="10" name="文本框 9">
                <a:extLst>
                  <a:ext uri="{FF2B5EF4-FFF2-40B4-BE49-F238E27FC236}">
                    <a16:creationId xmlns:a16="http://schemas.microsoft.com/office/drawing/2014/main" id="{FE454EAD-03BD-49B3-8C8C-1AC4B49AB9B7}"/>
                  </a:ext>
                </a:extLst>
              </p:cNvPr>
              <p:cNvSpPr txBox="1"/>
              <p:nvPr/>
            </p:nvSpPr>
            <p:spPr>
              <a:xfrm>
                <a:off x="4818742" y="1356667"/>
                <a:ext cx="2394858" cy="76611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研究简介</a:t>
                </a:r>
              </a:p>
            </p:txBody>
          </p:sp>
          <p:sp>
            <p:nvSpPr>
              <p:cNvPr id="11" name="文本框 10">
                <a:extLst>
                  <a:ext uri="{FF2B5EF4-FFF2-40B4-BE49-F238E27FC236}">
                    <a16:creationId xmlns:a16="http://schemas.microsoft.com/office/drawing/2014/main" id="{9C7D403D-5E4D-4A4D-A5E7-EBB053B43EDE}"/>
                  </a:ext>
                </a:extLst>
              </p:cNvPr>
              <p:cNvSpPr txBox="1"/>
              <p:nvPr/>
            </p:nvSpPr>
            <p:spPr>
              <a:xfrm>
                <a:off x="4818742" y="1852519"/>
                <a:ext cx="2394858" cy="300210"/>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Introduction</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8" name="文本框 7">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1</a:t>
                </a:r>
              </a:p>
            </p:txBody>
          </p:sp>
          <p:sp>
            <p:nvSpPr>
              <p:cNvPr id="9" name="矩形 8">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sp>
        <p:nvSpPr>
          <p:cNvPr id="14" name="矩形 13"/>
          <p:cNvSpPr/>
          <p:nvPr/>
        </p:nvSpPr>
        <p:spPr>
          <a:xfrm>
            <a:off x="550325" y="4022639"/>
            <a:ext cx="10636033" cy="1769715"/>
          </a:xfrm>
          <a:prstGeom prst="rect">
            <a:avLst/>
          </a:prstGeom>
        </p:spPr>
        <p:txBody>
          <a:bodyPr wrap="square">
            <a:spAutoFit/>
          </a:bodyPr>
          <a:lstStyle/>
          <a:p>
            <a:pPr>
              <a:defRPr/>
            </a:pPr>
            <a:r>
              <a:rPr lang="zh-CN" altLang="en-US" sz="2800" b="1" dirty="0">
                <a:latin typeface="微软雅黑" panose="020B0503020204020204" pitchFamily="34" charset="-122"/>
                <a:ea typeface="微软雅黑" panose="020B0503020204020204" pitchFamily="34" charset="-122"/>
              </a:rPr>
              <a:t>技术驱动下的智能化互联网教育</a:t>
            </a:r>
            <a:endParaRPr lang="en-US" altLang="zh-CN" sz="2800" b="1" dirty="0">
              <a:latin typeface="微软雅黑" panose="020B0503020204020204" pitchFamily="34" charset="-122"/>
              <a:ea typeface="微软雅黑" panose="020B0503020204020204" pitchFamily="34" charset="-122"/>
            </a:endParaRPr>
          </a:p>
          <a:p>
            <a:pPr eaLnBrk="1" fontAlgn="auto" hangingPunct="1">
              <a:spcBef>
                <a:spcPts val="600"/>
              </a:spcBef>
              <a:spcAft>
                <a:spcPts val="600"/>
              </a:spcAft>
              <a:defRPr/>
            </a:pPr>
            <a:r>
              <a:rPr lang="zh-CN" altLang="en-US" sz="2400" dirty="0">
                <a:latin typeface="+mn-lt"/>
                <a:ea typeface="+mn-ea"/>
              </a:rPr>
              <a:t>目前，在线教育领域引入了人工智能的技术，利用智能化系统可以个性化的为学生制定有效的学习路径，并通过根据学生的答题情况追踪学生当前的一个知识点掌握状况，从而可以做到因材施教。</a:t>
            </a:r>
            <a:endParaRPr lang="zh-CN" altLang="en-US" dirty="0">
              <a:latin typeface="+mn-lt"/>
              <a:ea typeface="+mn-ea"/>
            </a:endParaRPr>
          </a:p>
        </p:txBody>
      </p:sp>
      <p:sp>
        <p:nvSpPr>
          <p:cNvPr id="12" name="灯片编号占位符 1">
            <a:extLst>
              <a:ext uri="{FF2B5EF4-FFF2-40B4-BE49-F238E27FC236}">
                <a16:creationId xmlns:a16="http://schemas.microsoft.com/office/drawing/2014/main" id="{611348B6-FEDB-4FED-A10C-42A22F8C2752}"/>
              </a:ext>
            </a:extLst>
          </p:cNvPr>
          <p:cNvSpPr>
            <a:spLocks noGrp="1"/>
          </p:cNvSpPr>
          <p:nvPr>
            <p:ph type="sldNum" sz="quarter" idx="12"/>
          </p:nvPr>
        </p:nvSpPr>
        <p:spPr>
          <a:xfrm>
            <a:off x="9448800" y="6492875"/>
            <a:ext cx="2743200" cy="365125"/>
          </a:xfrm>
        </p:spPr>
        <p:txBody>
          <a:bodyPr/>
          <a:lstStyle/>
          <a:p>
            <a:r>
              <a:rPr lang="en-US" altLang="zh-CN" dirty="0"/>
              <a:t>3</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08389" y="121188"/>
            <a:ext cx="4815779" cy="765297"/>
          </a:xfrm>
        </p:spPr>
        <p:txBody>
          <a:bodyPr/>
          <a:lstStyle/>
          <a:p>
            <a:pPr eaLnBrk="0" hangingPunct="0"/>
            <a:r>
              <a:rPr lang="en-US" altLang="zh-CN" sz="2800" b="1" dirty="0">
                <a:latin typeface="微软雅黑" panose="020B0503020204020204" pitchFamily="34" charset="-122"/>
                <a:ea typeface="微软雅黑" panose="020B0503020204020204" pitchFamily="34" charset="-122"/>
                <a:cs typeface="+mn-cs"/>
              </a:rPr>
              <a:t>-</a:t>
            </a:r>
            <a:r>
              <a:rPr lang="zh-CN" altLang="en-US" sz="2800" b="1" dirty="0">
                <a:latin typeface="微软雅黑" panose="020B0503020204020204" pitchFamily="34" charset="-122"/>
                <a:ea typeface="微软雅黑" panose="020B0503020204020204" pitchFamily="34" charset="-122"/>
                <a:cs typeface="+mn-cs"/>
              </a:rPr>
              <a:t>研究现状</a:t>
            </a:r>
          </a:p>
        </p:txBody>
      </p:sp>
      <p:grpSp>
        <p:nvGrpSpPr>
          <p:cNvPr id="5" name="组合 4">
            <a:extLst>
              <a:ext uri="{FF2B5EF4-FFF2-40B4-BE49-F238E27FC236}">
                <a16:creationId xmlns:a16="http://schemas.microsoft.com/office/drawing/2014/main" id="{F87F7B06-57C0-4635-AB61-BDCF29710564}"/>
              </a:ext>
            </a:extLst>
          </p:cNvPr>
          <p:cNvGrpSpPr/>
          <p:nvPr/>
        </p:nvGrpSpPr>
        <p:grpSpPr>
          <a:xfrm>
            <a:off x="225268" y="228751"/>
            <a:ext cx="2668243" cy="578182"/>
            <a:chOff x="3909356" y="1666934"/>
            <a:chExt cx="3398314" cy="846592"/>
          </a:xfrm>
        </p:grpSpPr>
        <p:grpSp>
          <p:nvGrpSpPr>
            <p:cNvPr id="6" name="组合 5">
              <a:extLst>
                <a:ext uri="{FF2B5EF4-FFF2-40B4-BE49-F238E27FC236}">
                  <a16:creationId xmlns:a16="http://schemas.microsoft.com/office/drawing/2014/main" id="{8D9CC734-0AFF-460A-89B3-EE35AC744911}"/>
                </a:ext>
              </a:extLst>
            </p:cNvPr>
            <p:cNvGrpSpPr/>
            <p:nvPr/>
          </p:nvGrpSpPr>
          <p:grpSpPr>
            <a:xfrm>
              <a:off x="4912812" y="1666934"/>
              <a:ext cx="2394858" cy="796062"/>
              <a:chOff x="4818742" y="1356667"/>
              <a:chExt cx="2394858" cy="796062"/>
            </a:xfrm>
          </p:grpSpPr>
          <p:sp>
            <p:nvSpPr>
              <p:cNvPr id="10" name="文本框 9">
                <a:extLst>
                  <a:ext uri="{FF2B5EF4-FFF2-40B4-BE49-F238E27FC236}">
                    <a16:creationId xmlns:a16="http://schemas.microsoft.com/office/drawing/2014/main" id="{FE454EAD-03BD-49B3-8C8C-1AC4B49AB9B7}"/>
                  </a:ext>
                </a:extLst>
              </p:cNvPr>
              <p:cNvSpPr txBox="1"/>
              <p:nvPr/>
            </p:nvSpPr>
            <p:spPr>
              <a:xfrm>
                <a:off x="4818742" y="1356667"/>
                <a:ext cx="2394858" cy="76611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研究简介</a:t>
                </a:r>
              </a:p>
            </p:txBody>
          </p:sp>
          <p:sp>
            <p:nvSpPr>
              <p:cNvPr id="11" name="文本框 10">
                <a:extLst>
                  <a:ext uri="{FF2B5EF4-FFF2-40B4-BE49-F238E27FC236}">
                    <a16:creationId xmlns:a16="http://schemas.microsoft.com/office/drawing/2014/main" id="{9C7D403D-5E4D-4A4D-A5E7-EBB053B43EDE}"/>
                  </a:ext>
                </a:extLst>
              </p:cNvPr>
              <p:cNvSpPr txBox="1"/>
              <p:nvPr/>
            </p:nvSpPr>
            <p:spPr>
              <a:xfrm>
                <a:off x="4818742" y="1852519"/>
                <a:ext cx="2394858" cy="300210"/>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Introduction</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8" name="文本框 7">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1</a:t>
                </a:r>
              </a:p>
            </p:txBody>
          </p:sp>
          <p:sp>
            <p:nvSpPr>
              <p:cNvPr id="9" name="矩形 8">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sp>
        <p:nvSpPr>
          <p:cNvPr id="13" name="矩形 12"/>
          <p:cNvSpPr/>
          <p:nvPr/>
        </p:nvSpPr>
        <p:spPr>
          <a:xfrm>
            <a:off x="550327" y="1111066"/>
            <a:ext cx="10811422" cy="3046988"/>
          </a:xfrm>
          <a:prstGeom prst="rect">
            <a:avLst/>
          </a:prstGeom>
        </p:spPr>
        <p:txBody>
          <a:bodyPr wrap="square">
            <a:spAutoFit/>
          </a:bodyPr>
          <a:lstStyle/>
          <a:p>
            <a:pPr indent="266700" algn="just">
              <a:spcAft>
                <a:spcPts val="0"/>
              </a:spcAft>
            </a:pPr>
            <a:r>
              <a:rPr lang="en-US" altLang="zh-CN" sz="2400" kern="100" dirty="0">
                <a:latin typeface="+mn-lt"/>
                <a:ea typeface="宋体" panose="02010600030101010101" pitchFamily="2" charset="-122"/>
              </a:rPr>
              <a:t>    </a:t>
            </a:r>
            <a:r>
              <a:rPr lang="zh-CN" altLang="zh-CN" sz="2400" kern="100" dirty="0">
                <a:latin typeface="+mn-lt"/>
                <a:ea typeface="宋体" panose="02010600030101010101" pitchFamily="2" charset="-122"/>
              </a:rPr>
              <a:t>在传统教学系统中，在大多数教育实验平台上依旧使用</a:t>
            </a:r>
            <a:r>
              <a:rPr lang="zh-CN" altLang="en-US" sz="2400" kern="100" dirty="0">
                <a:latin typeface="+mn-lt"/>
                <a:ea typeface="宋体" panose="02010600030101010101" pitchFamily="2" charset="-122"/>
              </a:rPr>
              <a:t>分段分节学习的方案</a:t>
            </a:r>
            <a:r>
              <a:rPr lang="zh-CN" altLang="zh-CN" sz="2400" kern="100" dirty="0">
                <a:latin typeface="+mn-lt"/>
                <a:ea typeface="宋体" panose="02010600030101010101" pitchFamily="2" charset="-122"/>
              </a:rPr>
              <a:t>。当前较新的</a:t>
            </a:r>
            <a:r>
              <a:rPr lang="zh-CN" altLang="en-US" sz="2400" kern="100" dirty="0">
                <a:latin typeface="+mn-lt"/>
                <a:ea typeface="宋体" panose="02010600030101010101" pitchFamily="2" charset="-122"/>
              </a:rPr>
              <a:t>动态学习路径规划</a:t>
            </a:r>
            <a:r>
              <a:rPr lang="zh-CN" altLang="zh-CN" sz="2400" kern="100" dirty="0">
                <a:latin typeface="+mn-lt"/>
                <a:ea typeface="宋体" panose="02010600030101010101" pitchFamily="2" charset="-122"/>
              </a:rPr>
              <a:t>模型有以下三种模型：</a:t>
            </a:r>
            <a:endParaRPr lang="en-US" altLang="zh-CN" sz="2400" kern="100" dirty="0">
              <a:latin typeface="+mn-lt"/>
              <a:ea typeface="宋体" panose="02010600030101010101" pitchFamily="2" charset="-122"/>
            </a:endParaRPr>
          </a:p>
          <a:p>
            <a:pPr indent="266700" algn="just">
              <a:spcAft>
                <a:spcPts val="0"/>
              </a:spcAft>
            </a:pPr>
            <a:endParaRPr lang="zh-CN" altLang="zh-CN" sz="2400" kern="100" dirty="0">
              <a:latin typeface="+mn-lt"/>
              <a:ea typeface="宋体" panose="02010600030101010101" pitchFamily="2" charset="-122"/>
            </a:endParaRPr>
          </a:p>
          <a:p>
            <a:pPr marL="342900" lvl="0" indent="-342900" algn="just">
              <a:spcAft>
                <a:spcPts val="0"/>
              </a:spcAft>
              <a:buFont typeface="+mj-lt"/>
              <a:buAutoNum type="arabicPeriod"/>
            </a:pPr>
            <a:r>
              <a:rPr lang="en-US" altLang="zh-CN" sz="2400" kern="100" dirty="0">
                <a:latin typeface="+mn-lt"/>
                <a:ea typeface="宋体" panose="02010600030101010101" pitchFamily="2" charset="-122"/>
              </a:rPr>
              <a:t>IRT</a:t>
            </a:r>
            <a:r>
              <a:rPr lang="zh-CN" altLang="zh-CN" sz="2400" kern="100" dirty="0">
                <a:latin typeface="+mn-lt"/>
                <a:ea typeface="宋体" panose="02010600030101010101" pitchFamily="2" charset="-122"/>
              </a:rPr>
              <a:t>（</a:t>
            </a:r>
            <a:r>
              <a:rPr lang="en-US" altLang="zh-CN" sz="2400" kern="100" dirty="0">
                <a:latin typeface="+mn-lt"/>
                <a:ea typeface="宋体" panose="02010600030101010101" pitchFamily="2" charset="-122"/>
              </a:rPr>
              <a:t>Item response theory</a:t>
            </a:r>
            <a:r>
              <a:rPr lang="zh-CN" altLang="zh-CN" sz="2400" kern="100" dirty="0">
                <a:latin typeface="+mn-lt"/>
                <a:ea typeface="宋体" panose="02010600030101010101" pitchFamily="2" charset="-122"/>
              </a:rPr>
              <a:t>）</a:t>
            </a:r>
            <a:r>
              <a:rPr lang="en-US" altLang="zh-CN" sz="2400" kern="100" dirty="0">
                <a:latin typeface="+mn-lt"/>
                <a:ea typeface="宋体" panose="02010600030101010101" pitchFamily="2" charset="-122"/>
              </a:rPr>
              <a:t>  </a:t>
            </a:r>
            <a:r>
              <a:rPr lang="zh-CN" altLang="zh-CN" sz="2400" kern="100" dirty="0">
                <a:latin typeface="+mn-lt"/>
                <a:ea typeface="宋体" panose="02010600030101010101" pitchFamily="2" charset="-122"/>
              </a:rPr>
              <a:t>项目反应理论</a:t>
            </a:r>
            <a:endParaRPr lang="en-US" altLang="zh-CN" sz="2400" kern="100" dirty="0">
              <a:latin typeface="+mn-lt"/>
              <a:ea typeface="宋体" panose="02010600030101010101" pitchFamily="2" charset="-122"/>
            </a:endParaRPr>
          </a:p>
          <a:p>
            <a:pPr marL="342900" lvl="0" indent="-342900" algn="just">
              <a:spcAft>
                <a:spcPts val="0"/>
              </a:spcAft>
              <a:buFont typeface="+mj-lt"/>
              <a:buAutoNum type="arabicPeriod"/>
            </a:pPr>
            <a:endParaRPr lang="zh-CN" altLang="zh-CN" sz="2400" kern="100" dirty="0">
              <a:latin typeface="+mn-lt"/>
              <a:ea typeface="宋体" panose="02010600030101010101" pitchFamily="2" charset="-122"/>
            </a:endParaRPr>
          </a:p>
          <a:p>
            <a:pPr marL="342900" lvl="0" indent="-342900" algn="just">
              <a:spcAft>
                <a:spcPts val="0"/>
              </a:spcAft>
              <a:buFont typeface="+mj-lt"/>
              <a:buAutoNum type="arabicPeriod"/>
            </a:pPr>
            <a:r>
              <a:rPr lang="en-US" altLang="zh-CN" sz="2400" kern="100" dirty="0">
                <a:latin typeface="+mn-lt"/>
                <a:ea typeface="宋体" panose="02010600030101010101" pitchFamily="2" charset="-122"/>
              </a:rPr>
              <a:t>BKT</a:t>
            </a:r>
            <a:r>
              <a:rPr lang="zh-CN" altLang="zh-CN" sz="2400" kern="100" dirty="0">
                <a:latin typeface="+mn-lt"/>
                <a:ea typeface="宋体" panose="02010600030101010101" pitchFamily="2" charset="-122"/>
              </a:rPr>
              <a:t>（</a:t>
            </a:r>
            <a:r>
              <a:rPr lang="en-US" altLang="zh-CN" sz="2400" kern="100" dirty="0" err="1">
                <a:latin typeface="+mn-lt"/>
                <a:ea typeface="宋体" panose="02010600030101010101" pitchFamily="2" charset="-122"/>
              </a:rPr>
              <a:t>Bayesin</a:t>
            </a:r>
            <a:r>
              <a:rPr lang="en-US" altLang="zh-CN" sz="2400" kern="100" dirty="0">
                <a:latin typeface="+mn-lt"/>
                <a:ea typeface="宋体" panose="02010600030101010101" pitchFamily="2" charset="-122"/>
              </a:rPr>
              <a:t> knowledge tracing</a:t>
            </a:r>
            <a:r>
              <a:rPr lang="zh-CN" altLang="zh-CN" sz="2400" kern="100" dirty="0">
                <a:latin typeface="+mn-lt"/>
                <a:ea typeface="宋体" panose="02010600030101010101" pitchFamily="2" charset="-122"/>
              </a:rPr>
              <a:t>） 基于贝叶斯网络的学生知识点追踪模型</a:t>
            </a:r>
            <a:endParaRPr lang="en-US" altLang="zh-CN" sz="2400" kern="100" dirty="0">
              <a:latin typeface="+mn-lt"/>
              <a:ea typeface="宋体" panose="02010600030101010101" pitchFamily="2" charset="-122"/>
            </a:endParaRPr>
          </a:p>
          <a:p>
            <a:pPr marL="342900" lvl="0" indent="-342900" algn="just">
              <a:spcAft>
                <a:spcPts val="0"/>
              </a:spcAft>
              <a:buFont typeface="+mj-lt"/>
              <a:buAutoNum type="arabicPeriod"/>
            </a:pPr>
            <a:endParaRPr lang="zh-CN" altLang="zh-CN" sz="2400" kern="100" dirty="0">
              <a:latin typeface="+mn-lt"/>
              <a:ea typeface="宋体" panose="02010600030101010101" pitchFamily="2" charset="-122"/>
            </a:endParaRPr>
          </a:p>
          <a:p>
            <a:pPr marL="342900" lvl="0" indent="-342900" algn="just">
              <a:spcAft>
                <a:spcPts val="0"/>
              </a:spcAft>
              <a:buFont typeface="+mj-lt"/>
              <a:buAutoNum type="arabicPeriod"/>
            </a:pPr>
            <a:r>
              <a:rPr lang="en-US" altLang="zh-CN" sz="2400" kern="100" dirty="0">
                <a:latin typeface="+mn-lt"/>
                <a:ea typeface="宋体" panose="02010600030101010101" pitchFamily="2" charset="-122"/>
              </a:rPr>
              <a:t>DKT(Deep </a:t>
            </a:r>
            <a:r>
              <a:rPr lang="en-US" altLang="zh-CN" sz="2400" kern="100" dirty="0" err="1">
                <a:latin typeface="+mn-lt"/>
                <a:ea typeface="宋体" panose="02010600030101010101" pitchFamily="2" charset="-122"/>
              </a:rPr>
              <a:t>konwledge</a:t>
            </a:r>
            <a:r>
              <a:rPr lang="en-US" altLang="zh-CN" sz="2400" kern="100" dirty="0">
                <a:latin typeface="+mn-lt"/>
                <a:ea typeface="宋体" panose="02010600030101010101" pitchFamily="2" charset="-122"/>
              </a:rPr>
              <a:t> </a:t>
            </a:r>
            <a:r>
              <a:rPr lang="en-US" altLang="zh-CN" sz="2400" kern="100" dirty="0" err="1">
                <a:latin typeface="+mn-lt"/>
                <a:ea typeface="宋体" panose="02010600030101010101" pitchFamily="2" charset="-122"/>
              </a:rPr>
              <a:t>traing</a:t>
            </a:r>
            <a:r>
              <a:rPr lang="en-US" altLang="zh-CN" sz="2400" kern="100" dirty="0">
                <a:latin typeface="+mn-lt"/>
                <a:ea typeface="宋体" panose="02010600030101010101" pitchFamily="2" charset="-122"/>
              </a:rPr>
              <a:t>)  </a:t>
            </a:r>
            <a:r>
              <a:rPr lang="zh-CN" altLang="zh-CN" sz="2400" kern="100" dirty="0">
                <a:latin typeface="+mn-lt"/>
                <a:ea typeface="宋体" panose="02010600030101010101" pitchFamily="2" charset="-122"/>
              </a:rPr>
              <a:t>基于深度神经网络的学生知识点追踪模型</a:t>
            </a:r>
            <a:r>
              <a:rPr lang="en-US" altLang="zh-CN" sz="2400" kern="100" dirty="0">
                <a:latin typeface="+mn-lt"/>
                <a:ea typeface="宋体" panose="02010600030101010101" pitchFamily="2" charset="-122"/>
              </a:rPr>
              <a:t>   </a:t>
            </a:r>
            <a:endParaRPr lang="zh-CN" altLang="zh-CN" sz="2400" kern="100" dirty="0">
              <a:effectLst/>
              <a:latin typeface="+mn-lt"/>
              <a:ea typeface="宋体" panose="02010600030101010101" pitchFamily="2" charset="-122"/>
            </a:endParaRPr>
          </a:p>
        </p:txBody>
      </p:sp>
      <p:sp>
        <p:nvSpPr>
          <p:cNvPr id="14" name="矩形 13">
            <a:extLst>
              <a:ext uri="{FF2B5EF4-FFF2-40B4-BE49-F238E27FC236}">
                <a16:creationId xmlns:a16="http://schemas.microsoft.com/office/drawing/2014/main" id="{0AA2DD0D-562B-4131-AC1E-27BB6E99E510}"/>
              </a:ext>
            </a:extLst>
          </p:cNvPr>
          <p:cNvSpPr/>
          <p:nvPr/>
        </p:nvSpPr>
        <p:spPr>
          <a:xfrm>
            <a:off x="350730" y="4683035"/>
            <a:ext cx="11611626" cy="1815882"/>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[1] Deep Knowledge </a:t>
            </a:r>
            <a:r>
              <a:rPr lang="en-US" altLang="zh-CN" sz="1400" dirty="0" err="1">
                <a:latin typeface="Times New Roman" panose="02020603050405020304" pitchFamily="18" charset="0"/>
                <a:cs typeface="Times New Roman" panose="02020603050405020304" pitchFamily="18" charset="0"/>
              </a:rPr>
              <a:t>Tracing.Chris</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Piech</a:t>
            </a:r>
            <a:r>
              <a:rPr lang="en-US" altLang="zh-CN" sz="1400" dirty="0">
                <a:latin typeface="Times New Roman" panose="02020603050405020304" pitchFamily="18" charset="0"/>
                <a:cs typeface="Times New Roman" panose="02020603050405020304" pitchFamily="18" charset="0"/>
              </a:rPr>
              <a:t>, Jonathan Spencer, Jonathan Huang, Surya </a:t>
            </a:r>
            <a:r>
              <a:rPr lang="en-US" altLang="zh-CN" sz="1400" dirty="0" err="1">
                <a:latin typeface="Times New Roman" panose="02020603050405020304" pitchFamily="18" charset="0"/>
                <a:cs typeface="Times New Roman" panose="02020603050405020304" pitchFamily="18" charset="0"/>
              </a:rPr>
              <a:t>Ganguli</a:t>
            </a:r>
            <a:r>
              <a:rPr lang="en-US" altLang="zh-CN" sz="1400" dirty="0">
                <a:latin typeface="Times New Roman" panose="02020603050405020304" pitchFamily="18" charset="0"/>
                <a:cs typeface="Times New Roman" panose="02020603050405020304" pitchFamily="18" charset="0"/>
              </a:rPr>
              <a:t>, Mehran </a:t>
            </a:r>
            <a:r>
              <a:rPr lang="en-US" altLang="zh-CN" sz="1400" dirty="0" err="1">
                <a:latin typeface="Times New Roman" panose="02020603050405020304" pitchFamily="18" charset="0"/>
                <a:cs typeface="Times New Roman" panose="02020603050405020304" pitchFamily="18" charset="0"/>
              </a:rPr>
              <a:t>Sahami</a:t>
            </a:r>
            <a:r>
              <a:rPr lang="en-US" altLang="zh-CN" sz="1400" dirty="0">
                <a:latin typeface="Times New Roman" panose="02020603050405020304" pitchFamily="18" charset="0"/>
                <a:cs typeface="Times New Roman" panose="02020603050405020304" pitchFamily="18" charset="0"/>
              </a:rPr>
              <a:t>, Leonidas </a:t>
            </a:r>
            <a:r>
              <a:rPr lang="en-US" altLang="zh-CN" sz="1400" dirty="0" err="1">
                <a:latin typeface="Times New Roman" panose="02020603050405020304" pitchFamily="18" charset="0"/>
                <a:cs typeface="Times New Roman" panose="02020603050405020304" pitchFamily="18" charset="0"/>
              </a:rPr>
              <a:t>Guibas</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Jascha</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Sohl</a:t>
            </a:r>
            <a:r>
              <a:rPr lang="en-US" altLang="zh-CN" sz="1400" dirty="0">
                <a:latin typeface="Times New Roman" panose="02020603050405020304" pitchFamily="18" charset="0"/>
                <a:cs typeface="Times New Roman" panose="02020603050405020304" pitchFamily="18" charset="0"/>
              </a:rPr>
              <a:t>-Dickstein </a:t>
            </a:r>
          </a:p>
          <a:p>
            <a:r>
              <a:rPr lang="en-US" altLang="zh-CN" sz="1400" dirty="0">
                <a:latin typeface="Times New Roman" panose="02020603050405020304" pitchFamily="18" charset="0"/>
                <a:cs typeface="Times New Roman" panose="02020603050405020304" pitchFamily="18" charset="0"/>
              </a:rPr>
              <a:t>[2] Going Deeper with Deep Knowledge Tracing SPECIAL TOPICS - PHYSICS EDUCATION RESEARCH 10, 010118 (2014)</a:t>
            </a:r>
          </a:p>
          <a:p>
            <a:r>
              <a:rPr lang="en-US" altLang="zh-CN" sz="1400" dirty="0">
                <a:latin typeface="Times New Roman" panose="02020603050405020304" pitchFamily="18" charset="0"/>
                <a:cs typeface="Times New Roman" panose="02020603050405020304" pitchFamily="18" charset="0"/>
              </a:rPr>
              <a:t>[3] How Deep is Knowledge Tracing  </a:t>
            </a:r>
            <a:r>
              <a:rPr lang="en-US" altLang="zh-CN" sz="1400" dirty="0" err="1">
                <a:latin typeface="Times New Roman" panose="02020603050405020304" pitchFamily="18" charset="0"/>
                <a:cs typeface="Times New Roman" panose="02020603050405020304" pitchFamily="18" charset="0"/>
              </a:rPr>
              <a:t>Ruichen</a:t>
            </a:r>
            <a:r>
              <a:rPr lang="en-US" altLang="zh-CN" sz="1400" dirty="0">
                <a:latin typeface="Times New Roman" panose="02020603050405020304" pitchFamily="18" charset="0"/>
                <a:cs typeface="Times New Roman" panose="02020603050405020304" pitchFamily="18" charset="0"/>
              </a:rPr>
              <a:t> Deng, </a:t>
            </a:r>
            <a:r>
              <a:rPr lang="en-US" altLang="zh-CN" sz="1400" dirty="0" err="1">
                <a:latin typeface="Times New Roman" panose="02020603050405020304" pitchFamily="18" charset="0"/>
                <a:cs typeface="Times New Roman" panose="02020603050405020304" pitchFamily="18" charset="0"/>
              </a:rPr>
              <a:t>Zhiyuan</a:t>
            </a:r>
            <a:r>
              <a:rPr lang="en-US" altLang="zh-CN" sz="1400" dirty="0">
                <a:latin typeface="Times New Roman" panose="02020603050405020304" pitchFamily="18" charset="0"/>
                <a:cs typeface="Times New Roman" panose="02020603050405020304" pitchFamily="18" charset="0"/>
              </a:rPr>
              <a:t> Jiang, Sheng Zhou, </a:t>
            </a:r>
            <a:r>
              <a:rPr lang="en-US" altLang="zh-CN" sz="1400" dirty="0" err="1">
                <a:latin typeface="Times New Roman" panose="02020603050405020304" pitchFamily="18" charset="0"/>
                <a:cs typeface="Times New Roman" panose="02020603050405020304" pitchFamily="18" charset="0"/>
              </a:rPr>
              <a:t>Shuguang</a:t>
            </a:r>
            <a:r>
              <a:rPr lang="en-US" altLang="zh-CN" sz="1400" dirty="0">
                <a:latin typeface="Times New Roman" panose="02020603050405020304" pitchFamily="18" charset="0"/>
                <a:cs typeface="Times New Roman" panose="02020603050405020304" pitchFamily="18" charset="0"/>
              </a:rPr>
              <a:t> Cui, </a:t>
            </a:r>
            <a:r>
              <a:rPr lang="en-US" altLang="zh-CN" sz="1400" dirty="0" err="1">
                <a:latin typeface="Times New Roman" panose="02020603050405020304" pitchFamily="18" charset="0"/>
                <a:cs typeface="Times New Roman" panose="02020603050405020304" pitchFamily="18" charset="0"/>
              </a:rPr>
              <a:t>Zhisheng</a:t>
            </a:r>
            <a:r>
              <a:rPr lang="en-US" altLang="zh-CN" sz="1400" dirty="0">
                <a:latin typeface="Times New Roman" panose="02020603050405020304" pitchFamily="18" charset="0"/>
                <a:cs typeface="Times New Roman" panose="02020603050405020304" pitchFamily="18" charset="0"/>
              </a:rPr>
              <a:t> Niu Information Theory (cs.IT); Machine Learning (</a:t>
            </a:r>
            <a:r>
              <a:rPr lang="en-US" altLang="zh-CN" sz="1400" dirty="0" err="1">
                <a:latin typeface="Times New Roman" panose="02020603050405020304" pitchFamily="18" charset="0"/>
                <a:cs typeface="Times New Roman" panose="02020603050405020304" pitchFamily="18" charset="0"/>
              </a:rPr>
              <a:t>cs.LG</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[4] Addressing Two Problems in Deep Knowledge Tracing via Prediction-Consistent Regularization. Chun-kit Yeung, </a:t>
            </a:r>
            <a:r>
              <a:rPr lang="en-US" altLang="zh-CN" sz="1400" dirty="0" err="1">
                <a:latin typeface="Times New Roman" panose="02020603050405020304" pitchFamily="18" charset="0"/>
                <a:cs typeface="Times New Roman" panose="02020603050405020304" pitchFamily="18" charset="0"/>
              </a:rPr>
              <a:t>Zizheng</a:t>
            </a:r>
            <a:r>
              <a:rPr lang="en-US" altLang="zh-CN" sz="1400" dirty="0">
                <a:latin typeface="Times New Roman" panose="02020603050405020304" pitchFamily="18" charset="0"/>
                <a:cs typeface="Times New Roman" panose="02020603050405020304" pitchFamily="18" charset="0"/>
              </a:rPr>
              <a:t> Lin, Kai Yang, </a:t>
            </a:r>
            <a:r>
              <a:rPr lang="en-US" altLang="zh-CN" sz="1400" dirty="0" err="1">
                <a:latin typeface="Times New Roman" panose="02020603050405020304" pitchFamily="18" charset="0"/>
                <a:cs typeface="Times New Roman" panose="02020603050405020304" pitchFamily="18" charset="0"/>
              </a:rPr>
              <a:t>Dit-yan</a:t>
            </a:r>
            <a:r>
              <a:rPr lang="en-US" altLang="zh-CN" sz="1400" dirty="0">
                <a:latin typeface="Times New Roman" panose="02020603050405020304" pitchFamily="18" charset="0"/>
                <a:cs typeface="Times New Roman" panose="02020603050405020304" pitchFamily="18" charset="0"/>
              </a:rPr>
              <a:t> Yeung. Computers and Society (cs.CY); Artificial Intelligence (cs.AI); Machine Learning (</a:t>
            </a:r>
            <a:r>
              <a:rPr lang="en-US" altLang="zh-CN" sz="1400" dirty="0" err="1">
                <a:latin typeface="Times New Roman" panose="02020603050405020304" pitchFamily="18" charset="0"/>
                <a:cs typeface="Times New Roman" panose="02020603050405020304" pitchFamily="18" charset="0"/>
              </a:rPr>
              <a:t>cs.LG</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[5] Deep Knowledge Tracing and Dynamic Student Classification for Knowledge Tracing Sein </a:t>
            </a:r>
            <a:r>
              <a:rPr lang="en-US" altLang="zh-CN" sz="1400" dirty="0" err="1">
                <a:latin typeface="Times New Roman" panose="02020603050405020304" pitchFamily="18" charset="0"/>
                <a:cs typeface="Times New Roman" panose="02020603050405020304" pitchFamily="18" charset="0"/>
              </a:rPr>
              <a:t>Minn</a:t>
            </a:r>
            <a:r>
              <a:rPr lang="en-US" altLang="zh-CN" sz="1400" dirty="0">
                <a:latin typeface="Times New Roman" panose="02020603050405020304" pitchFamily="18" charset="0"/>
                <a:cs typeface="Times New Roman" panose="02020603050405020304" pitchFamily="18" charset="0"/>
              </a:rPr>
              <a:t>, Yi Yu, Michel C. </a:t>
            </a:r>
            <a:r>
              <a:rPr lang="en-US" altLang="zh-CN" sz="1400" dirty="0" err="1">
                <a:latin typeface="Times New Roman" panose="02020603050405020304" pitchFamily="18" charset="0"/>
                <a:cs typeface="Times New Roman" panose="02020603050405020304" pitchFamily="18" charset="0"/>
              </a:rPr>
              <a:t>Desmarais</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Feida</a:t>
            </a:r>
            <a:r>
              <a:rPr lang="en-US" altLang="zh-CN" sz="1400" dirty="0">
                <a:latin typeface="Times New Roman" panose="02020603050405020304" pitchFamily="18" charset="0"/>
                <a:cs typeface="Times New Roman" panose="02020603050405020304" pitchFamily="18" charset="0"/>
              </a:rPr>
              <a:t> Zhu, Jill Jenn Vie To appear in IEEE International Conference on Data Mining, 2018</a:t>
            </a:r>
            <a:endParaRPr lang="zh-CN" altLang="en-US" sz="1400"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EFB7F703-F463-4A62-B718-CDDAD00C1C0D}"/>
              </a:ext>
            </a:extLst>
          </p:cNvPr>
          <p:cNvCxnSpPr>
            <a:cxnSpLocks/>
          </p:cNvCxnSpPr>
          <p:nvPr/>
        </p:nvCxnSpPr>
        <p:spPr>
          <a:xfrm>
            <a:off x="685776" y="4591684"/>
            <a:ext cx="5266968" cy="7748"/>
          </a:xfrm>
          <a:prstGeom prst="line">
            <a:avLst/>
          </a:prstGeom>
          <a:ln>
            <a:solidFill>
              <a:srgbClr val="292929"/>
            </a:solidFill>
          </a:ln>
        </p:spPr>
        <p:style>
          <a:lnRef idx="1">
            <a:schemeClr val="accent1"/>
          </a:lnRef>
          <a:fillRef idx="0">
            <a:schemeClr val="accent1"/>
          </a:fillRef>
          <a:effectRef idx="0">
            <a:schemeClr val="accent1"/>
          </a:effectRef>
          <a:fontRef idx="minor">
            <a:schemeClr val="tx1"/>
          </a:fontRef>
        </p:style>
      </p:cxnSp>
      <p:sp>
        <p:nvSpPr>
          <p:cNvPr id="16" name="灯片编号占位符 1">
            <a:extLst>
              <a:ext uri="{FF2B5EF4-FFF2-40B4-BE49-F238E27FC236}">
                <a16:creationId xmlns:a16="http://schemas.microsoft.com/office/drawing/2014/main" id="{611348B6-FEDB-4FED-A10C-42A22F8C2752}"/>
              </a:ext>
            </a:extLst>
          </p:cNvPr>
          <p:cNvSpPr>
            <a:spLocks noGrp="1"/>
          </p:cNvSpPr>
          <p:nvPr>
            <p:ph type="sldNum" sz="quarter" idx="12"/>
          </p:nvPr>
        </p:nvSpPr>
        <p:spPr>
          <a:xfrm>
            <a:off x="9448800" y="6440585"/>
            <a:ext cx="2743200" cy="365125"/>
          </a:xfrm>
        </p:spPr>
        <p:txBody>
          <a:bodyPr/>
          <a:lstStyle/>
          <a:p>
            <a:r>
              <a:rPr lang="en-US" altLang="zh-CN" dirty="0"/>
              <a:t>4</a:t>
            </a:r>
            <a:endParaRPr lang="zh-CN" altLang="en-US" dirty="0"/>
          </a:p>
        </p:txBody>
      </p:sp>
    </p:spTree>
    <p:extLst>
      <p:ext uri="{BB962C8B-B14F-4D97-AF65-F5344CB8AC3E}">
        <p14:creationId xmlns:p14="http://schemas.microsoft.com/office/powerpoint/2010/main" val="423549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1080480" y="1395448"/>
            <a:ext cx="10515600" cy="5318028"/>
          </a:xfrm>
        </p:spPr>
        <p:txBody>
          <a:bodyPr/>
          <a:lstStyle/>
          <a:p>
            <a:pPr marL="0" indent="0">
              <a:buNone/>
            </a:pPr>
            <a:endParaRPr lang="zh-CN" altLang="en-US" dirty="0"/>
          </a:p>
          <a:p>
            <a:pPr marL="0" indent="0">
              <a:buNone/>
            </a:pPr>
            <a:r>
              <a:rPr lang="en-US" altLang="zh-CN" sz="3200" dirty="0"/>
              <a:t>1</a:t>
            </a:r>
            <a:r>
              <a:rPr lang="zh-CN" altLang="en-US" sz="3200" dirty="0"/>
              <a:t>．特征选取问题。</a:t>
            </a:r>
            <a:endParaRPr lang="en-US" altLang="zh-CN" sz="3200" dirty="0"/>
          </a:p>
          <a:p>
            <a:pPr marL="0" indent="0">
              <a:buNone/>
            </a:pPr>
            <a:endParaRPr lang="zh-CN" altLang="en-US" sz="3200" dirty="0"/>
          </a:p>
          <a:p>
            <a:pPr marL="0" indent="0">
              <a:buNone/>
            </a:pPr>
            <a:r>
              <a:rPr lang="en-US" altLang="zh-CN" sz="3200" dirty="0"/>
              <a:t>2</a:t>
            </a:r>
            <a:r>
              <a:rPr lang="zh-CN" altLang="en-US" sz="3200" dirty="0"/>
              <a:t>．时间序列上的预测结果与实际不连续</a:t>
            </a:r>
            <a:r>
              <a:rPr lang="zh-CN" altLang="en-US" dirty="0"/>
              <a:t>一致。</a:t>
            </a:r>
            <a:endParaRPr lang="en-US" altLang="zh-CN" dirty="0"/>
          </a:p>
        </p:txBody>
      </p:sp>
      <p:sp>
        <p:nvSpPr>
          <p:cNvPr id="4" name="标题 1"/>
          <p:cNvSpPr txBox="1">
            <a:spLocks/>
          </p:cNvSpPr>
          <p:nvPr/>
        </p:nvSpPr>
        <p:spPr bwMode="auto">
          <a:xfrm>
            <a:off x="2408389" y="121188"/>
            <a:ext cx="4815779" cy="76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eaLnBrk="0" hangingPunct="0"/>
            <a:r>
              <a:rPr lang="en-US" altLang="zh-CN" sz="2800" b="1" dirty="0">
                <a:latin typeface="微软雅黑" panose="020B0503020204020204" pitchFamily="34" charset="-122"/>
                <a:ea typeface="微软雅黑" panose="020B0503020204020204" pitchFamily="34" charset="-122"/>
                <a:cs typeface="+mn-cs"/>
              </a:rPr>
              <a:t>-</a:t>
            </a:r>
            <a:r>
              <a:rPr lang="zh-CN" altLang="en-US" sz="2800" b="1" dirty="0">
                <a:latin typeface="微软雅黑" panose="020B0503020204020204" pitchFamily="34" charset="-122"/>
                <a:ea typeface="微软雅黑" panose="020B0503020204020204" pitchFamily="34" charset="-122"/>
                <a:cs typeface="+mn-cs"/>
              </a:rPr>
              <a:t>存在问题</a:t>
            </a:r>
          </a:p>
        </p:txBody>
      </p:sp>
      <p:grpSp>
        <p:nvGrpSpPr>
          <p:cNvPr id="5" name="组合 4">
            <a:extLst>
              <a:ext uri="{FF2B5EF4-FFF2-40B4-BE49-F238E27FC236}">
                <a16:creationId xmlns:a16="http://schemas.microsoft.com/office/drawing/2014/main" id="{F87F7B06-57C0-4635-AB61-BDCF29710564}"/>
              </a:ext>
            </a:extLst>
          </p:cNvPr>
          <p:cNvGrpSpPr/>
          <p:nvPr/>
        </p:nvGrpSpPr>
        <p:grpSpPr>
          <a:xfrm>
            <a:off x="225268" y="228751"/>
            <a:ext cx="2668243" cy="578182"/>
            <a:chOff x="3909356" y="1666934"/>
            <a:chExt cx="3398314" cy="846592"/>
          </a:xfrm>
        </p:grpSpPr>
        <p:grpSp>
          <p:nvGrpSpPr>
            <p:cNvPr id="6" name="组合 5">
              <a:extLst>
                <a:ext uri="{FF2B5EF4-FFF2-40B4-BE49-F238E27FC236}">
                  <a16:creationId xmlns:a16="http://schemas.microsoft.com/office/drawing/2014/main" id="{8D9CC734-0AFF-460A-89B3-EE35AC744911}"/>
                </a:ext>
              </a:extLst>
            </p:cNvPr>
            <p:cNvGrpSpPr/>
            <p:nvPr/>
          </p:nvGrpSpPr>
          <p:grpSpPr>
            <a:xfrm>
              <a:off x="4912812" y="1666934"/>
              <a:ext cx="2394858" cy="796062"/>
              <a:chOff x="4818742" y="1356667"/>
              <a:chExt cx="2394858" cy="796062"/>
            </a:xfrm>
          </p:grpSpPr>
          <p:sp>
            <p:nvSpPr>
              <p:cNvPr id="10" name="文本框 9">
                <a:extLst>
                  <a:ext uri="{FF2B5EF4-FFF2-40B4-BE49-F238E27FC236}">
                    <a16:creationId xmlns:a16="http://schemas.microsoft.com/office/drawing/2014/main" id="{FE454EAD-03BD-49B3-8C8C-1AC4B49AB9B7}"/>
                  </a:ext>
                </a:extLst>
              </p:cNvPr>
              <p:cNvSpPr txBox="1"/>
              <p:nvPr/>
            </p:nvSpPr>
            <p:spPr>
              <a:xfrm>
                <a:off x="4818742" y="1356667"/>
                <a:ext cx="2394858" cy="76611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研究简介</a:t>
                </a:r>
              </a:p>
            </p:txBody>
          </p:sp>
          <p:sp>
            <p:nvSpPr>
              <p:cNvPr id="11" name="文本框 10">
                <a:extLst>
                  <a:ext uri="{FF2B5EF4-FFF2-40B4-BE49-F238E27FC236}">
                    <a16:creationId xmlns:a16="http://schemas.microsoft.com/office/drawing/2014/main" id="{9C7D403D-5E4D-4A4D-A5E7-EBB053B43EDE}"/>
                  </a:ext>
                </a:extLst>
              </p:cNvPr>
              <p:cNvSpPr txBox="1"/>
              <p:nvPr/>
            </p:nvSpPr>
            <p:spPr>
              <a:xfrm>
                <a:off x="4818742" y="1852519"/>
                <a:ext cx="2394858" cy="300210"/>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Introduction</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8" name="文本框 7">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1</a:t>
                </a:r>
              </a:p>
            </p:txBody>
          </p:sp>
          <p:sp>
            <p:nvSpPr>
              <p:cNvPr id="9" name="矩形 8">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sp>
        <p:nvSpPr>
          <p:cNvPr id="2" name="文本框 1"/>
          <p:cNvSpPr txBox="1"/>
          <p:nvPr/>
        </p:nvSpPr>
        <p:spPr>
          <a:xfrm>
            <a:off x="1089574" y="2357487"/>
            <a:ext cx="10655388" cy="313932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600"/>
              </a:spcAft>
            </a:pPr>
            <a:r>
              <a:rPr lang="en-US" altLang="zh-CN" sz="2400" dirty="0"/>
              <a:t>A.</a:t>
            </a:r>
            <a:r>
              <a:rPr lang="zh-CN" altLang="en-US" sz="2400" dirty="0"/>
              <a:t>专家规定 </a:t>
            </a:r>
            <a:r>
              <a:rPr lang="en-US" altLang="zh-CN" sz="2400" dirty="0"/>
              <a:t>B.NN</a:t>
            </a:r>
            <a:r>
              <a:rPr lang="zh-CN" altLang="en-US" sz="2400" dirty="0"/>
              <a:t>选取</a:t>
            </a:r>
            <a:endParaRPr lang="en-US" altLang="zh-CN" sz="2400" dirty="0"/>
          </a:p>
          <a:p>
            <a:pPr>
              <a:spcAft>
                <a:spcPts val="600"/>
              </a:spcAft>
            </a:pPr>
            <a:r>
              <a:rPr lang="zh-CN" altLang="en-US" sz="2400" dirty="0"/>
              <a:t>在</a:t>
            </a:r>
            <a:r>
              <a:rPr lang="en-US" altLang="zh-CN" sz="2400" dirty="0"/>
              <a:t>RNN</a:t>
            </a:r>
            <a:r>
              <a:rPr lang="zh-CN" altLang="en-US" sz="2400" dirty="0"/>
              <a:t>模型中只使用了原始数据集</a:t>
            </a:r>
            <a:r>
              <a:rPr lang="en-US" altLang="zh-CN" sz="2400" dirty="0"/>
              <a:t>Khan Academy Data</a:t>
            </a:r>
            <a:r>
              <a:rPr lang="zh-CN" altLang="en-US" sz="2400" dirty="0"/>
              <a:t>里面的学生</a:t>
            </a:r>
            <a:endParaRPr lang="en-US" altLang="zh-CN" sz="2400" dirty="0"/>
          </a:p>
          <a:p>
            <a:pPr>
              <a:spcAft>
                <a:spcPts val="600"/>
              </a:spcAft>
            </a:pPr>
            <a:r>
              <a:rPr lang="en-US" altLang="zh-CN" sz="2400" b="1" dirty="0">
                <a:solidFill>
                  <a:srgbClr val="C00000"/>
                </a:solidFill>
              </a:rPr>
              <a:t>id</a:t>
            </a:r>
            <a:r>
              <a:rPr lang="zh-CN" altLang="en-US" sz="2400" dirty="0">
                <a:solidFill>
                  <a:srgbClr val="C00000"/>
                </a:solidFill>
              </a:rPr>
              <a:t>、</a:t>
            </a:r>
            <a:r>
              <a:rPr lang="en-US" altLang="zh-CN" sz="2400" b="1" dirty="0">
                <a:solidFill>
                  <a:srgbClr val="C00000"/>
                </a:solidFill>
              </a:rPr>
              <a:t>skill(</a:t>
            </a:r>
            <a:r>
              <a:rPr lang="zh-CN" altLang="en-US" sz="2400" b="1" dirty="0">
                <a:solidFill>
                  <a:srgbClr val="C00000"/>
                </a:solidFill>
              </a:rPr>
              <a:t>知识点</a:t>
            </a:r>
            <a:r>
              <a:rPr lang="en-US" altLang="zh-CN" sz="2400" b="1" dirty="0">
                <a:solidFill>
                  <a:srgbClr val="C00000"/>
                </a:solidFill>
              </a:rPr>
              <a:t>)</a:t>
            </a:r>
            <a:r>
              <a:rPr lang="zh-CN" altLang="en-US" sz="2400" dirty="0">
                <a:solidFill>
                  <a:srgbClr val="C00000"/>
                </a:solidFill>
              </a:rPr>
              <a:t>、</a:t>
            </a:r>
            <a:r>
              <a:rPr lang="en-US" altLang="zh-CN" sz="2400" b="1" dirty="0">
                <a:solidFill>
                  <a:srgbClr val="C00000"/>
                </a:solidFill>
              </a:rPr>
              <a:t>Right/Wrong</a:t>
            </a:r>
            <a:r>
              <a:rPr lang="zh-CN" altLang="en-US" sz="2400" dirty="0"/>
              <a:t>这三个特征，其他特征列如：</a:t>
            </a:r>
          </a:p>
          <a:p>
            <a:pPr>
              <a:spcAft>
                <a:spcPts val="600"/>
              </a:spcAft>
            </a:pPr>
            <a:r>
              <a:rPr lang="en-US" altLang="zh-CN" sz="2400" b="1" dirty="0"/>
              <a:t>Time</a:t>
            </a:r>
            <a:r>
              <a:rPr lang="en-US" altLang="zh-CN" sz="2400" dirty="0"/>
              <a:t> - </a:t>
            </a:r>
            <a:r>
              <a:rPr lang="zh-CN" altLang="en-US" sz="2400" dirty="0"/>
              <a:t>用户第一次遇到该问题时回答所花费的时间</a:t>
            </a:r>
          </a:p>
          <a:p>
            <a:pPr>
              <a:spcAft>
                <a:spcPts val="600"/>
              </a:spcAft>
            </a:pPr>
            <a:r>
              <a:rPr lang="en-US" altLang="zh-CN" sz="2400" b="1" dirty="0"/>
              <a:t>Attempt count </a:t>
            </a:r>
            <a:r>
              <a:rPr lang="en-US" altLang="zh-CN" sz="2400" dirty="0"/>
              <a:t>- </a:t>
            </a:r>
            <a:r>
              <a:rPr lang="zh-CN" altLang="en-US" sz="2400" dirty="0"/>
              <a:t>用户第几次遇到该问题</a:t>
            </a:r>
          </a:p>
          <a:p>
            <a:pPr>
              <a:spcAft>
                <a:spcPts val="600"/>
              </a:spcAft>
            </a:pPr>
            <a:r>
              <a:rPr lang="en-US" altLang="zh-CN" sz="2400" b="1" dirty="0"/>
              <a:t>First action </a:t>
            </a:r>
            <a:r>
              <a:rPr lang="en-US" altLang="zh-CN" sz="2400" dirty="0"/>
              <a:t>- </a:t>
            </a:r>
            <a:r>
              <a:rPr lang="zh-CN" altLang="en-US" sz="2400" dirty="0"/>
              <a:t>用户的第一个动作是直接回答还是求助系统给出提示信息</a:t>
            </a:r>
            <a:r>
              <a:rPr lang="en-US" altLang="zh-CN" sz="2400" dirty="0"/>
              <a:t>(Hint)</a:t>
            </a:r>
          </a:p>
          <a:p>
            <a:pPr>
              <a:spcAft>
                <a:spcPts val="600"/>
              </a:spcAft>
            </a:pPr>
            <a:r>
              <a:rPr lang="en-US" altLang="zh-CN" sz="2400" b="1" dirty="0"/>
              <a:t>Problem level </a:t>
            </a:r>
            <a:r>
              <a:rPr lang="en-US" altLang="zh-CN" sz="2400" dirty="0"/>
              <a:t>- </a:t>
            </a:r>
            <a:r>
              <a:rPr lang="zh-CN" altLang="en-US" sz="2400" dirty="0"/>
              <a:t>先验单词等级</a:t>
            </a:r>
          </a:p>
        </p:txBody>
      </p:sp>
      <p:sp>
        <p:nvSpPr>
          <p:cNvPr id="17" name="文本框 16"/>
          <p:cNvSpPr txBox="1"/>
          <p:nvPr/>
        </p:nvSpPr>
        <p:spPr>
          <a:xfrm>
            <a:off x="1080480" y="2408754"/>
            <a:ext cx="10434771" cy="3261406"/>
          </a:xfrm>
          <a:prstGeom prst="rect">
            <a:avLst/>
          </a:prstGeom>
          <a:solidFill>
            <a:schemeClr val="bg1"/>
          </a:solidFill>
        </p:spPr>
        <p:txBody>
          <a:bodyPr wrap="square" rtlCol="0">
            <a:spAutoFit/>
          </a:bodyPr>
          <a:lstStyle/>
          <a:p>
            <a:pPr>
              <a:lnSpc>
                <a:spcPct val="90000"/>
              </a:lnSpc>
              <a:spcBef>
                <a:spcPts val="1000"/>
              </a:spcBef>
              <a:spcAft>
                <a:spcPts val="600"/>
              </a:spcAft>
            </a:pPr>
            <a:endParaRPr lang="en-US" altLang="zh-CN" sz="3200" dirty="0">
              <a:latin typeface="+mn-lt"/>
              <a:ea typeface="+mn-ea"/>
            </a:endParaRPr>
          </a:p>
          <a:p>
            <a:pPr>
              <a:lnSpc>
                <a:spcPct val="90000"/>
              </a:lnSpc>
              <a:spcBef>
                <a:spcPts val="1000"/>
              </a:spcBef>
              <a:spcAft>
                <a:spcPts val="600"/>
              </a:spcAft>
            </a:pPr>
            <a:r>
              <a:rPr lang="en-US" altLang="zh-CN" sz="3200" dirty="0">
                <a:latin typeface="+mn-lt"/>
                <a:ea typeface="+mn-ea"/>
              </a:rPr>
              <a:t>2</a:t>
            </a:r>
            <a:r>
              <a:rPr lang="zh-CN" altLang="en-US" sz="3200" dirty="0">
                <a:latin typeface="+mn-lt"/>
                <a:ea typeface="+mn-ea"/>
              </a:rPr>
              <a:t>．时间序列上的预测结果与实际不连续一致。</a:t>
            </a:r>
            <a:endParaRPr lang="en-US" altLang="zh-CN" sz="3200" dirty="0">
              <a:latin typeface="+mn-lt"/>
              <a:ea typeface="+mn-ea"/>
            </a:endParaRPr>
          </a:p>
          <a:p>
            <a:pPr>
              <a:spcBef>
                <a:spcPts val="0"/>
              </a:spcBef>
              <a:spcAft>
                <a:spcPts val="600"/>
              </a:spcAft>
            </a:pPr>
            <a:r>
              <a:rPr lang="zh-CN" altLang="en-US" sz="2400" dirty="0">
                <a:latin typeface="+mn-lt"/>
                <a:ea typeface="+mn-ea"/>
              </a:rPr>
              <a:t>        由于在模型内部判断中，针对掌握情况没有一个弹性判断的窗口区间，只是硬性的去和一个值去比较所以就存在预测波动与实际的掌握情况不符并且也不符合所能力掌握的连续性。</a:t>
            </a:r>
            <a:endParaRPr lang="en-US" altLang="zh-CN" sz="2400" dirty="0">
              <a:latin typeface="+mn-lt"/>
              <a:ea typeface="+mn-ea"/>
            </a:endParaRPr>
          </a:p>
          <a:p>
            <a:pPr>
              <a:spcBef>
                <a:spcPts val="0"/>
              </a:spcBef>
              <a:spcAft>
                <a:spcPts val="600"/>
              </a:spcAft>
            </a:pPr>
            <a:endParaRPr lang="en-US" altLang="zh-CN" sz="2400" dirty="0">
              <a:latin typeface="+mn-lt"/>
              <a:ea typeface="+mn-ea"/>
            </a:endParaRPr>
          </a:p>
          <a:p>
            <a:pPr>
              <a:spcBef>
                <a:spcPts val="0"/>
              </a:spcBef>
              <a:spcAft>
                <a:spcPts val="600"/>
              </a:spcAft>
            </a:pPr>
            <a:endParaRPr lang="en-US" altLang="zh-CN" sz="2400" dirty="0">
              <a:latin typeface="+mn-lt"/>
              <a:ea typeface="+mn-ea"/>
            </a:endParaRPr>
          </a:p>
        </p:txBody>
      </p:sp>
      <p:sp>
        <p:nvSpPr>
          <p:cNvPr id="16" name="灯片编号占位符 15"/>
          <p:cNvSpPr>
            <a:spLocks noGrp="1"/>
          </p:cNvSpPr>
          <p:nvPr>
            <p:ph type="sldNum" sz="quarter" idx="12"/>
          </p:nvPr>
        </p:nvSpPr>
        <p:spPr>
          <a:xfrm>
            <a:off x="9448800" y="6492875"/>
            <a:ext cx="2743200" cy="365125"/>
          </a:xfrm>
        </p:spPr>
        <p:txBody>
          <a:bodyPr/>
          <a:lstStyle/>
          <a:p>
            <a:pPr>
              <a:defRPr/>
            </a:pPr>
            <a:fld id="{671C6F7A-3E83-4E50-ACE4-FD8526C1C145}" type="slidenum">
              <a:rPr lang="zh-CN" altLang="en-US" smtClean="0"/>
              <a:pPr>
                <a:defRPr/>
              </a:pPr>
              <a:t>5</a:t>
            </a:fld>
            <a:endParaRPr lang="zh-CN" altLang="en-US"/>
          </a:p>
        </p:txBody>
      </p:sp>
      <p:sp>
        <p:nvSpPr>
          <p:cNvPr id="3" name="文本框 2"/>
          <p:cNvSpPr txBox="1"/>
          <p:nvPr/>
        </p:nvSpPr>
        <p:spPr>
          <a:xfrm>
            <a:off x="1080480" y="3606541"/>
            <a:ext cx="10648959" cy="194153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448800" y="6450760"/>
            <a:ext cx="2743200" cy="365125"/>
          </a:xfrm>
        </p:spPr>
        <p:txBody>
          <a:bodyPr/>
          <a:lstStyle/>
          <a:p>
            <a:pPr>
              <a:defRPr/>
            </a:pPr>
            <a:fld id="{671C6F7A-3E83-4E50-ACE4-FD8526C1C145}" type="slidenum">
              <a:rPr lang="zh-CN" altLang="en-US" smtClean="0"/>
              <a:pPr>
                <a:defRPr/>
              </a:pPr>
              <a:t>6</a:t>
            </a:fld>
            <a:endParaRPr lang="zh-CN" altLang="en-US"/>
          </a:p>
        </p:txBody>
      </p:sp>
      <p:grpSp>
        <p:nvGrpSpPr>
          <p:cNvPr id="16" name="组合 15">
            <a:extLst>
              <a:ext uri="{FF2B5EF4-FFF2-40B4-BE49-F238E27FC236}">
                <a16:creationId xmlns:a16="http://schemas.microsoft.com/office/drawing/2014/main" id="{C0F24FAA-6C99-45AE-BA92-EFE20440048B}"/>
              </a:ext>
            </a:extLst>
          </p:cNvPr>
          <p:cNvGrpSpPr/>
          <p:nvPr/>
        </p:nvGrpSpPr>
        <p:grpSpPr>
          <a:xfrm>
            <a:off x="172829" y="77900"/>
            <a:ext cx="5426304" cy="616015"/>
            <a:chOff x="3873413" y="3187017"/>
            <a:chExt cx="6541303" cy="844886"/>
          </a:xfrm>
        </p:grpSpPr>
        <p:grpSp>
          <p:nvGrpSpPr>
            <p:cNvPr id="18" name="组合 17">
              <a:extLst>
                <a:ext uri="{FF2B5EF4-FFF2-40B4-BE49-F238E27FC236}">
                  <a16:creationId xmlns:a16="http://schemas.microsoft.com/office/drawing/2014/main" id="{876863DA-6F7C-47C1-8A48-F93F7F155F5C}"/>
                </a:ext>
              </a:extLst>
            </p:cNvPr>
            <p:cNvGrpSpPr/>
            <p:nvPr/>
          </p:nvGrpSpPr>
          <p:grpSpPr>
            <a:xfrm>
              <a:off x="4872808" y="3187017"/>
              <a:ext cx="5541908" cy="792653"/>
              <a:chOff x="4778738" y="3526391"/>
              <a:chExt cx="5541908" cy="792653"/>
            </a:xfrm>
          </p:grpSpPr>
          <p:sp>
            <p:nvSpPr>
              <p:cNvPr id="23" name="文本框 22">
                <a:extLst>
                  <a:ext uri="{FF2B5EF4-FFF2-40B4-BE49-F238E27FC236}">
                    <a16:creationId xmlns:a16="http://schemas.microsoft.com/office/drawing/2014/main" id="{6796BBC6-A367-4FDE-82B4-C870D0B45B12}"/>
                  </a:ext>
                </a:extLst>
              </p:cNvPr>
              <p:cNvSpPr txBox="1"/>
              <p:nvPr/>
            </p:nvSpPr>
            <p:spPr>
              <a:xfrm>
                <a:off x="4778738" y="3526391"/>
                <a:ext cx="5541908" cy="717614"/>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问题与方法</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研究框架</a:t>
                </a:r>
              </a:p>
            </p:txBody>
          </p:sp>
          <p:sp>
            <p:nvSpPr>
              <p:cNvPr id="24" name="文本框 23">
                <a:extLst>
                  <a:ext uri="{FF2B5EF4-FFF2-40B4-BE49-F238E27FC236}">
                    <a16:creationId xmlns:a16="http://schemas.microsoft.com/office/drawing/2014/main" id="{196C6211-94EB-456D-AF9F-5F433D6C12C8}"/>
                  </a:ext>
                </a:extLst>
              </p:cNvPr>
              <p:cNvSpPr txBox="1"/>
              <p:nvPr/>
            </p:nvSpPr>
            <p:spPr>
              <a:xfrm>
                <a:off x="4818741" y="4018833"/>
                <a:ext cx="3216273" cy="300211"/>
              </a:xfrm>
              <a:prstGeom prst="rect">
                <a:avLst/>
              </a:prstGeom>
              <a:noFill/>
            </p:spPr>
            <p:txBody>
              <a:bodyPr wrap="square" rtlCol="0">
                <a:spAutoFit/>
              </a:bodyPr>
              <a:lstStyle/>
              <a:p>
                <a:r>
                  <a:rPr lang="en-US" altLang="zh-CN" sz="1351" dirty="0">
                    <a:latin typeface="+mn-lt"/>
                    <a:cs typeface="Times New Roman" panose="02020603050405020304" pitchFamily="18" charset="0"/>
                  </a:rPr>
                  <a:t>Research Topic and Methods</a:t>
                </a:r>
                <a:endParaRPr lang="zh-CN" altLang="en-US" sz="1351" dirty="0">
                  <a:latin typeface="+mn-lt"/>
                  <a:cs typeface="Times New Roman" panose="02020603050405020304" pitchFamily="18" charset="0"/>
                </a:endParaRPr>
              </a:p>
            </p:txBody>
          </p:sp>
        </p:grpSp>
        <p:grpSp>
          <p:nvGrpSpPr>
            <p:cNvPr id="20" name="组合 19">
              <a:extLst>
                <a:ext uri="{FF2B5EF4-FFF2-40B4-BE49-F238E27FC236}">
                  <a16:creationId xmlns:a16="http://schemas.microsoft.com/office/drawing/2014/main" id="{0026106D-C74D-48E7-9F16-2F38DE37BE81}"/>
                </a:ext>
              </a:extLst>
            </p:cNvPr>
            <p:cNvGrpSpPr/>
            <p:nvPr/>
          </p:nvGrpSpPr>
          <p:grpSpPr>
            <a:xfrm>
              <a:off x="3873413" y="3203903"/>
              <a:ext cx="899886" cy="828000"/>
              <a:chOff x="3873413" y="3203903"/>
              <a:chExt cx="899886" cy="828000"/>
            </a:xfrm>
          </p:grpSpPr>
          <p:sp>
            <p:nvSpPr>
              <p:cNvPr id="21" name="文本框 20">
                <a:extLst>
                  <a:ext uri="{FF2B5EF4-FFF2-40B4-BE49-F238E27FC236}">
                    <a16:creationId xmlns:a16="http://schemas.microsoft.com/office/drawing/2014/main" id="{DCDF7AE3-CB2E-4215-AAFC-781DF9796538}"/>
                  </a:ext>
                </a:extLst>
              </p:cNvPr>
              <p:cNvSpPr txBox="1"/>
              <p:nvPr/>
            </p:nvSpPr>
            <p:spPr>
              <a:xfrm>
                <a:off x="3873413" y="3233182"/>
                <a:ext cx="899886" cy="717614"/>
              </a:xfrm>
              <a:prstGeom prst="rect">
                <a:avLst/>
              </a:prstGeom>
              <a:noFill/>
            </p:spPr>
            <p:txBody>
              <a:bodyPr wrap="square" rtlCol="0">
                <a:spAutoFit/>
              </a:bodyPr>
              <a:lstStyle/>
              <a:p>
                <a:pPr algn="ctr"/>
                <a:r>
                  <a:rPr lang="en-US" altLang="zh-CN" sz="2800" b="1" dirty="0">
                    <a:latin typeface="+mn-lt"/>
                    <a:ea typeface="微软雅黑" panose="020B0503020204020204" pitchFamily="34" charset="-122"/>
                  </a:rPr>
                  <a:t>2</a:t>
                </a:r>
                <a:endParaRPr lang="zh-CN" altLang="en-US" sz="2800" b="1" dirty="0">
                  <a:latin typeface="+mn-lt"/>
                  <a:ea typeface="微软雅黑" panose="020B0503020204020204" pitchFamily="34" charset="-122"/>
                </a:endParaRPr>
              </a:p>
            </p:txBody>
          </p:sp>
          <p:sp>
            <p:nvSpPr>
              <p:cNvPr id="22" name="矩形 21">
                <a:extLst>
                  <a:ext uri="{FF2B5EF4-FFF2-40B4-BE49-F238E27FC236}">
                    <a16:creationId xmlns:a16="http://schemas.microsoft.com/office/drawing/2014/main" id="{DDB151DE-6360-4C41-927A-3715F07949E5}"/>
                  </a:ext>
                </a:extLst>
              </p:cNvPr>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gr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315" t="16923"/>
          <a:stretch/>
        </p:blipFill>
        <p:spPr>
          <a:xfrm>
            <a:off x="202645" y="715263"/>
            <a:ext cx="11665907" cy="5655013"/>
          </a:xfrm>
          <a:prstGeom prst="rect">
            <a:avLst/>
          </a:prstGeom>
        </p:spPr>
      </p:pic>
    </p:spTree>
    <p:extLst>
      <p:ext uri="{BB962C8B-B14F-4D97-AF65-F5344CB8AC3E}">
        <p14:creationId xmlns:p14="http://schemas.microsoft.com/office/powerpoint/2010/main" val="211369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432461" y="6492875"/>
            <a:ext cx="2743200" cy="365125"/>
          </a:xfrm>
        </p:spPr>
        <p:txBody>
          <a:bodyPr/>
          <a:lstStyle/>
          <a:p>
            <a:pPr>
              <a:defRPr/>
            </a:pPr>
            <a:fld id="{671C6F7A-3E83-4E50-ACE4-FD8526C1C145}" type="slidenum">
              <a:rPr lang="zh-CN" altLang="en-US" smtClean="0"/>
              <a:pPr>
                <a:defRPr/>
              </a:pPr>
              <a:t>7</a:t>
            </a:fld>
            <a:endParaRPr lang="zh-CN" altLang="en-US"/>
          </a:p>
        </p:txBody>
      </p:sp>
      <p:sp>
        <p:nvSpPr>
          <p:cNvPr id="14" name="矩形 13"/>
          <p:cNvSpPr/>
          <p:nvPr/>
        </p:nvSpPr>
        <p:spPr>
          <a:xfrm>
            <a:off x="883675" y="4348457"/>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研究目标</a:t>
            </a:r>
            <a:endParaRPr lang="zh-CN" altLang="en-US" sz="2400" dirty="0"/>
          </a:p>
        </p:txBody>
      </p:sp>
      <p:sp>
        <p:nvSpPr>
          <p:cNvPr id="17" name="矩形 16"/>
          <p:cNvSpPr/>
          <p:nvPr/>
        </p:nvSpPr>
        <p:spPr>
          <a:xfrm>
            <a:off x="751746" y="1319999"/>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研究方法</a:t>
            </a:r>
            <a:endParaRPr lang="zh-CN" altLang="en-US" sz="2400" dirty="0"/>
          </a:p>
        </p:txBody>
      </p:sp>
      <p:sp>
        <p:nvSpPr>
          <p:cNvPr id="15" name="文本框 14"/>
          <p:cNvSpPr txBox="1"/>
          <p:nvPr/>
        </p:nvSpPr>
        <p:spPr>
          <a:xfrm>
            <a:off x="463409" y="4958563"/>
            <a:ext cx="10340652" cy="1477328"/>
          </a:xfrm>
          <a:prstGeom prst="rect">
            <a:avLst/>
          </a:prstGeom>
          <a:noFill/>
        </p:spPr>
        <p:txBody>
          <a:bodyPr wrap="square" rtlCol="0">
            <a:spAutoFit/>
          </a:bodyPr>
          <a:lstStyle/>
          <a:p>
            <a:r>
              <a:rPr lang="en-US" altLang="zh-CN" dirty="0"/>
              <a:t>       </a:t>
            </a:r>
            <a:r>
              <a:rPr lang="en-US" altLang="zh-CN" sz="2400" dirty="0"/>
              <a:t>1.</a:t>
            </a:r>
            <a:r>
              <a:rPr lang="zh-CN" altLang="en-US" sz="2400" dirty="0"/>
              <a:t>建立并训练一个自编码器降低输入数据噪声。</a:t>
            </a:r>
            <a:endParaRPr lang="en-US" altLang="zh-CN" sz="2400" dirty="0"/>
          </a:p>
          <a:p>
            <a:r>
              <a:rPr lang="en-US" altLang="zh-CN" sz="2400" dirty="0"/>
              <a:t>     2.</a:t>
            </a:r>
            <a:r>
              <a:rPr lang="zh-CN" altLang="en-US" sz="2400" dirty="0"/>
              <a:t>建立一个合适的滑动窗口修正输出波动</a:t>
            </a:r>
            <a:endParaRPr lang="en-US" altLang="zh-CN" sz="2400" dirty="0"/>
          </a:p>
          <a:p>
            <a:r>
              <a:rPr lang="en-US" altLang="zh-CN" sz="2400" dirty="0"/>
              <a:t>     3.</a:t>
            </a:r>
            <a:r>
              <a:rPr lang="zh-CN" altLang="en-US" sz="2400" dirty="0"/>
              <a:t>提升训练预测的准确率。</a:t>
            </a:r>
            <a:endParaRPr lang="en-US" altLang="zh-CN" sz="2400" dirty="0"/>
          </a:p>
          <a:p>
            <a:endParaRPr lang="zh-CN" altLang="en-US" dirty="0"/>
          </a:p>
        </p:txBody>
      </p:sp>
      <p:grpSp>
        <p:nvGrpSpPr>
          <p:cNvPr id="16" name="组合 15">
            <a:extLst>
              <a:ext uri="{FF2B5EF4-FFF2-40B4-BE49-F238E27FC236}">
                <a16:creationId xmlns:a16="http://schemas.microsoft.com/office/drawing/2014/main" id="{C0F24FAA-6C99-45AE-BA92-EFE20440048B}"/>
              </a:ext>
            </a:extLst>
          </p:cNvPr>
          <p:cNvGrpSpPr/>
          <p:nvPr/>
        </p:nvGrpSpPr>
        <p:grpSpPr>
          <a:xfrm>
            <a:off x="172829" y="77900"/>
            <a:ext cx="5614196" cy="616015"/>
            <a:chOff x="3873413" y="3187017"/>
            <a:chExt cx="6767803" cy="844886"/>
          </a:xfrm>
        </p:grpSpPr>
        <p:grpSp>
          <p:nvGrpSpPr>
            <p:cNvPr id="18" name="组合 17">
              <a:extLst>
                <a:ext uri="{FF2B5EF4-FFF2-40B4-BE49-F238E27FC236}">
                  <a16:creationId xmlns:a16="http://schemas.microsoft.com/office/drawing/2014/main" id="{876863DA-6F7C-47C1-8A48-F93F7F155F5C}"/>
                </a:ext>
              </a:extLst>
            </p:cNvPr>
            <p:cNvGrpSpPr/>
            <p:nvPr/>
          </p:nvGrpSpPr>
          <p:grpSpPr>
            <a:xfrm>
              <a:off x="4872809" y="3187017"/>
              <a:ext cx="5768407" cy="792653"/>
              <a:chOff x="4778739" y="3526391"/>
              <a:chExt cx="5768407" cy="792653"/>
            </a:xfrm>
          </p:grpSpPr>
          <p:sp>
            <p:nvSpPr>
              <p:cNvPr id="23" name="文本框 22">
                <a:extLst>
                  <a:ext uri="{FF2B5EF4-FFF2-40B4-BE49-F238E27FC236}">
                    <a16:creationId xmlns:a16="http://schemas.microsoft.com/office/drawing/2014/main" id="{6796BBC6-A367-4FDE-82B4-C870D0B45B12}"/>
                  </a:ext>
                </a:extLst>
              </p:cNvPr>
              <p:cNvSpPr txBox="1"/>
              <p:nvPr/>
            </p:nvSpPr>
            <p:spPr>
              <a:xfrm>
                <a:off x="4778739" y="3526391"/>
                <a:ext cx="5768407" cy="717614"/>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研究方法与目标</a:t>
                </a:r>
              </a:p>
            </p:txBody>
          </p:sp>
          <p:sp>
            <p:nvSpPr>
              <p:cNvPr id="24" name="文本框 23">
                <a:extLst>
                  <a:ext uri="{FF2B5EF4-FFF2-40B4-BE49-F238E27FC236}">
                    <a16:creationId xmlns:a16="http://schemas.microsoft.com/office/drawing/2014/main" id="{196C6211-94EB-456D-AF9F-5F433D6C12C8}"/>
                  </a:ext>
                </a:extLst>
              </p:cNvPr>
              <p:cNvSpPr txBox="1"/>
              <p:nvPr/>
            </p:nvSpPr>
            <p:spPr>
              <a:xfrm>
                <a:off x="4818741" y="4018833"/>
                <a:ext cx="3216273" cy="300211"/>
              </a:xfrm>
              <a:prstGeom prst="rect">
                <a:avLst/>
              </a:prstGeom>
              <a:noFill/>
            </p:spPr>
            <p:txBody>
              <a:bodyPr wrap="square" rtlCol="0">
                <a:spAutoFit/>
              </a:bodyPr>
              <a:lstStyle/>
              <a:p>
                <a:r>
                  <a:rPr lang="en-US" altLang="zh-CN" sz="1351" dirty="0">
                    <a:latin typeface="+mn-lt"/>
                    <a:cs typeface="Times New Roman" panose="02020603050405020304" pitchFamily="18" charset="0"/>
                  </a:rPr>
                  <a:t>Research Topic and Methods</a:t>
                </a:r>
                <a:endParaRPr lang="zh-CN" altLang="en-US" sz="1351" dirty="0">
                  <a:latin typeface="+mn-lt"/>
                  <a:cs typeface="Times New Roman" panose="02020603050405020304" pitchFamily="18" charset="0"/>
                </a:endParaRPr>
              </a:p>
            </p:txBody>
          </p:sp>
        </p:grpSp>
        <p:grpSp>
          <p:nvGrpSpPr>
            <p:cNvPr id="20" name="组合 19">
              <a:extLst>
                <a:ext uri="{FF2B5EF4-FFF2-40B4-BE49-F238E27FC236}">
                  <a16:creationId xmlns:a16="http://schemas.microsoft.com/office/drawing/2014/main" id="{0026106D-C74D-48E7-9F16-2F38DE37BE81}"/>
                </a:ext>
              </a:extLst>
            </p:cNvPr>
            <p:cNvGrpSpPr/>
            <p:nvPr/>
          </p:nvGrpSpPr>
          <p:grpSpPr>
            <a:xfrm>
              <a:off x="3873413" y="3203903"/>
              <a:ext cx="899886" cy="828000"/>
              <a:chOff x="3873413" y="3203903"/>
              <a:chExt cx="899886" cy="828000"/>
            </a:xfrm>
          </p:grpSpPr>
          <p:sp>
            <p:nvSpPr>
              <p:cNvPr id="21" name="文本框 20">
                <a:extLst>
                  <a:ext uri="{FF2B5EF4-FFF2-40B4-BE49-F238E27FC236}">
                    <a16:creationId xmlns:a16="http://schemas.microsoft.com/office/drawing/2014/main" id="{DCDF7AE3-CB2E-4215-AAFC-781DF9796538}"/>
                  </a:ext>
                </a:extLst>
              </p:cNvPr>
              <p:cNvSpPr txBox="1"/>
              <p:nvPr/>
            </p:nvSpPr>
            <p:spPr>
              <a:xfrm>
                <a:off x="3873413" y="3233182"/>
                <a:ext cx="899886" cy="717614"/>
              </a:xfrm>
              <a:prstGeom prst="rect">
                <a:avLst/>
              </a:prstGeom>
              <a:noFill/>
            </p:spPr>
            <p:txBody>
              <a:bodyPr wrap="square" rtlCol="0">
                <a:spAutoFit/>
              </a:bodyPr>
              <a:lstStyle/>
              <a:p>
                <a:pPr algn="ctr"/>
                <a:r>
                  <a:rPr lang="en-US" altLang="zh-CN" sz="2800" b="1" dirty="0">
                    <a:latin typeface="+mn-lt"/>
                    <a:ea typeface="微软雅黑" panose="020B0503020204020204" pitchFamily="34" charset="-122"/>
                  </a:rPr>
                  <a:t>2</a:t>
                </a:r>
                <a:endParaRPr lang="zh-CN" altLang="en-US" sz="2800" b="1" dirty="0">
                  <a:latin typeface="+mn-lt"/>
                  <a:ea typeface="微软雅黑" panose="020B0503020204020204" pitchFamily="34" charset="-122"/>
                </a:endParaRPr>
              </a:p>
            </p:txBody>
          </p:sp>
          <p:sp>
            <p:nvSpPr>
              <p:cNvPr id="22" name="矩形 21">
                <a:extLst>
                  <a:ext uri="{FF2B5EF4-FFF2-40B4-BE49-F238E27FC236}">
                    <a16:creationId xmlns:a16="http://schemas.microsoft.com/office/drawing/2014/main" id="{DDB151DE-6360-4C41-927A-3715F07949E5}"/>
                  </a:ext>
                </a:extLst>
              </p:cNvPr>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grpSp>
      <p:graphicFrame>
        <p:nvGraphicFramePr>
          <p:cNvPr id="3" name="表格 2"/>
          <p:cNvGraphicFramePr>
            <a:graphicFrameLocks noGrp="1"/>
          </p:cNvGraphicFramePr>
          <p:nvPr>
            <p:extLst>
              <p:ext uri="{D42A27DB-BD31-4B8C-83A1-F6EECF244321}">
                <p14:modId xmlns:p14="http://schemas.microsoft.com/office/powerpoint/2010/main" val="449855775"/>
              </p:ext>
            </p:extLst>
          </p:nvPr>
        </p:nvGraphicFramePr>
        <p:xfrm>
          <a:off x="2167518" y="2057167"/>
          <a:ext cx="6505028" cy="1884784"/>
        </p:xfrm>
        <a:graphic>
          <a:graphicData uri="http://schemas.openxmlformats.org/drawingml/2006/table">
            <a:tbl>
              <a:tblPr firstRow="1" bandRow="1">
                <a:tableStyleId>{8EC20E35-A176-4012-BC5E-935CFFF8708E}</a:tableStyleId>
              </a:tblPr>
              <a:tblGrid>
                <a:gridCol w="1301006">
                  <a:extLst>
                    <a:ext uri="{9D8B030D-6E8A-4147-A177-3AD203B41FA5}">
                      <a16:colId xmlns:a16="http://schemas.microsoft.com/office/drawing/2014/main" val="1832943286"/>
                    </a:ext>
                  </a:extLst>
                </a:gridCol>
                <a:gridCol w="1057046">
                  <a:extLst>
                    <a:ext uri="{9D8B030D-6E8A-4147-A177-3AD203B41FA5}">
                      <a16:colId xmlns:a16="http://schemas.microsoft.com/office/drawing/2014/main" val="1021977605"/>
                    </a:ext>
                  </a:extLst>
                </a:gridCol>
                <a:gridCol w="1101012">
                  <a:extLst>
                    <a:ext uri="{9D8B030D-6E8A-4147-A177-3AD203B41FA5}">
                      <a16:colId xmlns:a16="http://schemas.microsoft.com/office/drawing/2014/main" val="1974065406"/>
                    </a:ext>
                  </a:extLst>
                </a:gridCol>
                <a:gridCol w="954222">
                  <a:extLst>
                    <a:ext uri="{9D8B030D-6E8A-4147-A177-3AD203B41FA5}">
                      <a16:colId xmlns:a16="http://schemas.microsoft.com/office/drawing/2014/main" val="884460745"/>
                    </a:ext>
                  </a:extLst>
                </a:gridCol>
                <a:gridCol w="2091742">
                  <a:extLst>
                    <a:ext uri="{9D8B030D-6E8A-4147-A177-3AD203B41FA5}">
                      <a16:colId xmlns:a16="http://schemas.microsoft.com/office/drawing/2014/main" val="2368393014"/>
                    </a:ext>
                  </a:extLst>
                </a:gridCol>
              </a:tblGrid>
              <a:tr h="399153">
                <a:tc>
                  <a:txBody>
                    <a:bodyPr/>
                    <a:lstStyle/>
                    <a:p>
                      <a:pPr algn="ctr"/>
                      <a:r>
                        <a:rPr lang="zh-CN" altLang="en-US" dirty="0">
                          <a:solidFill>
                            <a:sysClr val="windowText" lastClr="000000"/>
                          </a:solidFill>
                        </a:rPr>
                        <a:t>模型</a:t>
                      </a:r>
                    </a:p>
                  </a:txBody>
                  <a:tcPr anchor="ctr">
                    <a:solidFill>
                      <a:schemeClr val="bg1"/>
                    </a:solidFill>
                  </a:tcPr>
                </a:tc>
                <a:tc>
                  <a:txBody>
                    <a:bodyPr/>
                    <a:lstStyle/>
                    <a:p>
                      <a:pPr algn="ctr"/>
                      <a:r>
                        <a:rPr lang="en-US" altLang="zh-CN" dirty="0">
                          <a:solidFill>
                            <a:sysClr val="windowText" lastClr="000000"/>
                          </a:solidFill>
                        </a:rPr>
                        <a:t>IRT</a:t>
                      </a:r>
                      <a:endParaRPr lang="zh-CN" altLang="en-US" dirty="0">
                        <a:solidFill>
                          <a:sysClr val="windowText" lastClr="000000"/>
                        </a:solidFill>
                      </a:endParaRPr>
                    </a:p>
                  </a:txBody>
                  <a:tcPr anchor="ctr">
                    <a:solidFill>
                      <a:schemeClr val="bg1"/>
                    </a:solidFill>
                  </a:tcPr>
                </a:tc>
                <a:tc>
                  <a:txBody>
                    <a:bodyPr/>
                    <a:lstStyle/>
                    <a:p>
                      <a:pPr algn="ctr"/>
                      <a:r>
                        <a:rPr lang="en-US" altLang="zh-CN" dirty="0">
                          <a:solidFill>
                            <a:sysClr val="windowText" lastClr="000000"/>
                          </a:solidFill>
                        </a:rPr>
                        <a:t>BKT</a:t>
                      </a:r>
                      <a:endParaRPr lang="zh-CN" altLang="en-US" dirty="0">
                        <a:solidFill>
                          <a:sysClr val="windowText" lastClr="000000"/>
                        </a:solidFill>
                      </a:endParaRPr>
                    </a:p>
                  </a:txBody>
                  <a:tcPr anchor="ctr">
                    <a:solidFill>
                      <a:schemeClr val="bg1"/>
                    </a:solidFill>
                  </a:tcPr>
                </a:tc>
                <a:tc>
                  <a:txBody>
                    <a:bodyPr/>
                    <a:lstStyle/>
                    <a:p>
                      <a:pPr algn="ctr"/>
                      <a:r>
                        <a:rPr lang="en-US" altLang="zh-CN" dirty="0">
                          <a:solidFill>
                            <a:sysClr val="windowText" lastClr="000000"/>
                          </a:solidFill>
                        </a:rPr>
                        <a:t>DKT</a:t>
                      </a:r>
                      <a:endParaRPr lang="zh-CN" altLang="en-US" dirty="0">
                        <a:solidFill>
                          <a:sysClr val="windowText" lastClr="000000"/>
                        </a:solidFill>
                      </a:endParaRPr>
                    </a:p>
                  </a:txBody>
                  <a:tcPr anchor="ctr">
                    <a:solidFill>
                      <a:schemeClr val="bg1"/>
                    </a:solidFill>
                  </a:tcPr>
                </a:tc>
                <a:tc>
                  <a:txBody>
                    <a:bodyPr/>
                    <a:lstStyle/>
                    <a:p>
                      <a:pPr algn="ctr"/>
                      <a:r>
                        <a:rPr lang="en-US" altLang="zh-CN" dirty="0" err="1">
                          <a:solidFill>
                            <a:sysClr val="windowText" lastClr="000000"/>
                          </a:solidFill>
                        </a:rPr>
                        <a:t>AutoEncoder</a:t>
                      </a:r>
                      <a:r>
                        <a:rPr lang="en-US" altLang="zh-CN" dirty="0">
                          <a:solidFill>
                            <a:sysClr val="windowText" lastClr="000000"/>
                          </a:solidFill>
                        </a:rPr>
                        <a:t>-DKT</a:t>
                      </a:r>
                      <a:endParaRPr lang="zh-CN" altLang="en-US" dirty="0">
                        <a:solidFill>
                          <a:sysClr val="windowText" lastClr="000000"/>
                        </a:solidFill>
                      </a:endParaRPr>
                    </a:p>
                  </a:txBody>
                  <a:tcPr anchor="ctr">
                    <a:solidFill>
                      <a:schemeClr val="bg1"/>
                    </a:solidFill>
                  </a:tcPr>
                </a:tc>
                <a:extLst>
                  <a:ext uri="{0D108BD9-81ED-4DB2-BD59-A6C34878D82A}">
                    <a16:rowId xmlns:a16="http://schemas.microsoft.com/office/drawing/2014/main" val="1914256653"/>
                  </a:ext>
                </a:extLst>
              </a:tr>
              <a:tr h="478983">
                <a:tc>
                  <a:txBody>
                    <a:bodyPr/>
                    <a:lstStyle/>
                    <a:p>
                      <a:pPr algn="ctr"/>
                      <a:r>
                        <a:rPr lang="zh-CN" altLang="en-US" dirty="0"/>
                        <a:t>数据规模</a:t>
                      </a:r>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extLst>
                  <a:ext uri="{0D108BD9-81ED-4DB2-BD59-A6C34878D82A}">
                    <a16:rowId xmlns:a16="http://schemas.microsoft.com/office/drawing/2014/main" val="696385911"/>
                  </a:ext>
                </a:extLst>
              </a:tr>
              <a:tr h="503324">
                <a:tc>
                  <a:txBody>
                    <a:bodyPr/>
                    <a:lstStyle/>
                    <a:p>
                      <a:pPr algn="ctr"/>
                      <a:r>
                        <a:rPr lang="zh-CN" altLang="en-US" dirty="0"/>
                        <a:t>迭代次数</a:t>
                      </a:r>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extLst>
                  <a:ext uri="{0D108BD9-81ED-4DB2-BD59-A6C34878D82A}">
                    <a16:rowId xmlns:a16="http://schemas.microsoft.com/office/drawing/2014/main" val="2478038167"/>
                  </a:ext>
                </a:extLst>
              </a:tr>
              <a:tr h="503324">
                <a:tc>
                  <a:txBody>
                    <a:bodyPr/>
                    <a:lstStyle/>
                    <a:p>
                      <a:pPr algn="ctr"/>
                      <a:r>
                        <a:rPr lang="zh-CN" altLang="en-US" dirty="0"/>
                        <a:t>准确度</a:t>
                      </a:r>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tc>
                  <a:txBody>
                    <a:bodyPr/>
                    <a:lstStyle/>
                    <a:p>
                      <a:pPr algn="ctr"/>
                      <a:endParaRPr lang="zh-CN" altLang="en-US" dirty="0"/>
                    </a:p>
                  </a:txBody>
                  <a:tcPr anchor="ctr">
                    <a:solidFill>
                      <a:schemeClr val="bg1"/>
                    </a:solidFill>
                  </a:tcPr>
                </a:tc>
                <a:extLst>
                  <a:ext uri="{0D108BD9-81ED-4DB2-BD59-A6C34878D82A}">
                    <a16:rowId xmlns:a16="http://schemas.microsoft.com/office/drawing/2014/main" val="635455530"/>
                  </a:ext>
                </a:extLst>
              </a:tr>
            </a:tbl>
          </a:graphicData>
        </a:graphic>
      </p:graphicFrame>
    </p:spTree>
    <p:extLst>
      <p:ext uri="{BB962C8B-B14F-4D97-AF65-F5344CB8AC3E}">
        <p14:creationId xmlns:p14="http://schemas.microsoft.com/office/powerpoint/2010/main" val="308392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448800" y="6492875"/>
            <a:ext cx="2743200" cy="365125"/>
          </a:xfrm>
        </p:spPr>
        <p:txBody>
          <a:bodyPr/>
          <a:lstStyle/>
          <a:p>
            <a:pPr>
              <a:defRPr/>
            </a:pPr>
            <a:fld id="{671C6F7A-3E83-4E50-ACE4-FD8526C1C145}" type="slidenum">
              <a:rPr lang="zh-CN" altLang="en-US" smtClean="0"/>
              <a:pPr>
                <a:defRPr/>
              </a:pPr>
              <a:t>8</a:t>
            </a:fld>
            <a:endParaRPr lang="zh-CN" altLang="en-US"/>
          </a:p>
        </p:txBody>
      </p:sp>
      <p:sp>
        <p:nvSpPr>
          <p:cNvPr id="6" name="标题 1"/>
          <p:cNvSpPr txBox="1">
            <a:spLocks/>
          </p:cNvSpPr>
          <p:nvPr/>
        </p:nvSpPr>
        <p:spPr bwMode="auto">
          <a:xfrm>
            <a:off x="2408389" y="83662"/>
            <a:ext cx="4815779" cy="76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eaLnBrk="0" hangingPunct="0"/>
            <a:r>
              <a:rPr lang="en-US" altLang="zh-CN" sz="2800" b="1" dirty="0">
                <a:latin typeface="微软雅黑" panose="020B0503020204020204" pitchFamily="34" charset="-122"/>
                <a:ea typeface="微软雅黑" panose="020B0503020204020204" pitchFamily="34" charset="-122"/>
                <a:cs typeface="+mn-cs"/>
              </a:rPr>
              <a:t>-</a:t>
            </a:r>
            <a:r>
              <a:rPr lang="zh-CN" altLang="en-US" sz="2800" b="1" dirty="0">
                <a:latin typeface="微软雅黑" panose="020B0503020204020204" pitchFamily="34" charset="-122"/>
                <a:ea typeface="微软雅黑" panose="020B0503020204020204" pitchFamily="34" charset="-122"/>
                <a:cs typeface="+mn-cs"/>
              </a:rPr>
              <a:t>研究意义</a:t>
            </a:r>
          </a:p>
        </p:txBody>
      </p:sp>
      <p:grpSp>
        <p:nvGrpSpPr>
          <p:cNvPr id="7" name="组合 6">
            <a:extLst>
              <a:ext uri="{FF2B5EF4-FFF2-40B4-BE49-F238E27FC236}">
                <a16:creationId xmlns:a16="http://schemas.microsoft.com/office/drawing/2014/main" id="{F87F7B06-57C0-4635-AB61-BDCF29710564}"/>
              </a:ext>
            </a:extLst>
          </p:cNvPr>
          <p:cNvGrpSpPr/>
          <p:nvPr/>
        </p:nvGrpSpPr>
        <p:grpSpPr>
          <a:xfrm>
            <a:off x="225268" y="192174"/>
            <a:ext cx="2668243" cy="638853"/>
            <a:chOff x="3909356" y="1666934"/>
            <a:chExt cx="3398314" cy="935429"/>
          </a:xfrm>
        </p:grpSpPr>
        <p:grpSp>
          <p:nvGrpSpPr>
            <p:cNvPr id="8" name="组合 7">
              <a:extLst>
                <a:ext uri="{FF2B5EF4-FFF2-40B4-BE49-F238E27FC236}">
                  <a16:creationId xmlns:a16="http://schemas.microsoft.com/office/drawing/2014/main" id="{8D9CC734-0AFF-460A-89B3-EE35AC744911}"/>
                </a:ext>
              </a:extLst>
            </p:cNvPr>
            <p:cNvGrpSpPr/>
            <p:nvPr/>
          </p:nvGrpSpPr>
          <p:grpSpPr>
            <a:xfrm>
              <a:off x="4912812" y="1666934"/>
              <a:ext cx="2394858" cy="935429"/>
              <a:chOff x="4818742" y="1356667"/>
              <a:chExt cx="2394858" cy="935429"/>
            </a:xfrm>
          </p:grpSpPr>
          <p:sp>
            <p:nvSpPr>
              <p:cNvPr id="12" name="文本框 11">
                <a:extLst>
                  <a:ext uri="{FF2B5EF4-FFF2-40B4-BE49-F238E27FC236}">
                    <a16:creationId xmlns:a16="http://schemas.microsoft.com/office/drawing/2014/main" id="{FE454EAD-03BD-49B3-8C8C-1AC4B49AB9B7}"/>
                  </a:ext>
                </a:extLst>
              </p:cNvPr>
              <p:cNvSpPr txBox="1"/>
              <p:nvPr/>
            </p:nvSpPr>
            <p:spPr>
              <a:xfrm>
                <a:off x="4818742" y="1356667"/>
                <a:ext cx="2394858" cy="76611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研究方法</a:t>
                </a:r>
              </a:p>
            </p:txBody>
          </p:sp>
          <p:sp>
            <p:nvSpPr>
              <p:cNvPr id="13" name="文本框 12">
                <a:extLst>
                  <a:ext uri="{FF2B5EF4-FFF2-40B4-BE49-F238E27FC236}">
                    <a16:creationId xmlns:a16="http://schemas.microsoft.com/office/drawing/2014/main" id="{9C7D403D-5E4D-4A4D-A5E7-EBB053B43EDE}"/>
                  </a:ext>
                </a:extLst>
              </p:cNvPr>
              <p:cNvSpPr txBox="1"/>
              <p:nvPr/>
            </p:nvSpPr>
            <p:spPr>
              <a:xfrm>
                <a:off x="4818742" y="1852519"/>
                <a:ext cx="2394858" cy="439577"/>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Methods </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10" name="文本框 9">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2</a:t>
                </a:r>
              </a:p>
            </p:txBody>
          </p:sp>
          <p:sp>
            <p:nvSpPr>
              <p:cNvPr id="11" name="矩形 10">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sp>
        <p:nvSpPr>
          <p:cNvPr id="14" name="矩形 13"/>
          <p:cNvSpPr/>
          <p:nvPr/>
        </p:nvSpPr>
        <p:spPr>
          <a:xfrm>
            <a:off x="875386" y="1351570"/>
            <a:ext cx="1826141"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理论意义</a:t>
            </a:r>
            <a:endParaRPr lang="zh-CN" altLang="en-US" sz="3200" dirty="0"/>
          </a:p>
        </p:txBody>
      </p:sp>
      <p:sp>
        <p:nvSpPr>
          <p:cNvPr id="17" name="矩形 16"/>
          <p:cNvSpPr/>
          <p:nvPr/>
        </p:nvSpPr>
        <p:spPr>
          <a:xfrm>
            <a:off x="875386" y="4246769"/>
            <a:ext cx="1826141"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现实意义</a:t>
            </a:r>
            <a:endParaRPr lang="zh-CN" altLang="en-US" sz="3200" dirty="0"/>
          </a:p>
        </p:txBody>
      </p:sp>
      <p:sp>
        <p:nvSpPr>
          <p:cNvPr id="15" name="文本框 14"/>
          <p:cNvSpPr txBox="1"/>
          <p:nvPr/>
        </p:nvSpPr>
        <p:spPr>
          <a:xfrm>
            <a:off x="1013148" y="2030778"/>
            <a:ext cx="10340652" cy="1477328"/>
          </a:xfrm>
          <a:prstGeom prst="rect">
            <a:avLst/>
          </a:prstGeom>
          <a:noFill/>
        </p:spPr>
        <p:txBody>
          <a:bodyPr wrap="square" rtlCol="0">
            <a:spAutoFit/>
          </a:bodyPr>
          <a:lstStyle/>
          <a:p>
            <a:r>
              <a:rPr lang="zh-CN" altLang="en-US" sz="2400" dirty="0"/>
              <a:t>证明了知识追踪可以摆脱专家注释。      </a:t>
            </a:r>
            <a:endParaRPr lang="en-US" altLang="zh-CN" sz="2400" dirty="0"/>
          </a:p>
          <a:p>
            <a:r>
              <a:rPr lang="zh-CN" altLang="en-US" sz="2400" dirty="0"/>
              <a:t>对比原始的知识追踪模型能提升</a:t>
            </a:r>
            <a:r>
              <a:rPr lang="en-US" altLang="zh-CN" sz="2400" dirty="0"/>
              <a:t>2.2%~4.1%</a:t>
            </a:r>
            <a:r>
              <a:rPr lang="zh-CN" altLang="en-US" sz="2400" dirty="0"/>
              <a:t>的</a:t>
            </a:r>
            <a:r>
              <a:rPr lang="en-US" altLang="zh-CN" sz="2400" dirty="0"/>
              <a:t>AUC</a:t>
            </a:r>
            <a:r>
              <a:rPr lang="zh-CN" altLang="en-US" sz="2400" dirty="0"/>
              <a:t>。</a:t>
            </a:r>
            <a:endParaRPr lang="en-US" altLang="zh-CN" sz="2400" dirty="0"/>
          </a:p>
          <a:p>
            <a:r>
              <a:rPr lang="zh-CN" altLang="en-US" sz="2400" dirty="0"/>
              <a:t>在预测方面提出了一种修正模型输出波动的方案从而降低训练的隐藏损失。</a:t>
            </a:r>
            <a:endParaRPr lang="en-US" altLang="zh-CN" sz="2400" dirty="0"/>
          </a:p>
          <a:p>
            <a:endParaRPr lang="zh-CN" altLang="en-US" dirty="0"/>
          </a:p>
        </p:txBody>
      </p:sp>
      <p:sp>
        <p:nvSpPr>
          <p:cNvPr id="19" name="文本框 18"/>
          <p:cNvSpPr txBox="1"/>
          <p:nvPr/>
        </p:nvSpPr>
        <p:spPr>
          <a:xfrm>
            <a:off x="1013148" y="4904426"/>
            <a:ext cx="10340652"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自编码器在知识追踪方面的新应用。</a:t>
            </a:r>
            <a:endParaRPr lang="en-US" altLang="zh-CN" sz="2400" dirty="0"/>
          </a:p>
          <a:p>
            <a:pPr marL="342900" indent="-342900">
              <a:buFont typeface="Arial" panose="020B0604020202020204" pitchFamily="34" charset="0"/>
              <a:buChar char="•"/>
            </a:pPr>
            <a:r>
              <a:rPr lang="zh-CN" altLang="en-US" sz="2400" dirty="0"/>
              <a:t>发现与学习学生学习动态影响并动态规划课程的产生。</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448800" y="6475958"/>
            <a:ext cx="2743200" cy="365125"/>
          </a:xfrm>
        </p:spPr>
        <p:txBody>
          <a:bodyPr/>
          <a:lstStyle/>
          <a:p>
            <a:pPr>
              <a:defRPr/>
            </a:pPr>
            <a:fld id="{671C6F7A-3E83-4E50-ACE4-FD8526C1C145}" type="slidenum">
              <a:rPr lang="zh-CN" altLang="en-US" smtClean="0"/>
              <a:pPr>
                <a:defRPr/>
              </a:pPr>
              <a:t>9</a:t>
            </a:fld>
            <a:endParaRPr lang="zh-CN" altLang="en-US"/>
          </a:p>
        </p:txBody>
      </p:sp>
      <p:grpSp>
        <p:nvGrpSpPr>
          <p:cNvPr id="7" name="组合 6">
            <a:extLst>
              <a:ext uri="{FF2B5EF4-FFF2-40B4-BE49-F238E27FC236}">
                <a16:creationId xmlns:a16="http://schemas.microsoft.com/office/drawing/2014/main" id="{F87F7B06-57C0-4635-AB61-BDCF29710564}"/>
              </a:ext>
            </a:extLst>
          </p:cNvPr>
          <p:cNvGrpSpPr/>
          <p:nvPr/>
        </p:nvGrpSpPr>
        <p:grpSpPr>
          <a:xfrm>
            <a:off x="225268" y="192174"/>
            <a:ext cx="4371784" cy="638853"/>
            <a:chOff x="3909356" y="1666934"/>
            <a:chExt cx="5567969" cy="935429"/>
          </a:xfrm>
        </p:grpSpPr>
        <p:grpSp>
          <p:nvGrpSpPr>
            <p:cNvPr id="8" name="组合 7">
              <a:extLst>
                <a:ext uri="{FF2B5EF4-FFF2-40B4-BE49-F238E27FC236}">
                  <a16:creationId xmlns:a16="http://schemas.microsoft.com/office/drawing/2014/main" id="{8D9CC734-0AFF-460A-89B3-EE35AC744911}"/>
                </a:ext>
              </a:extLst>
            </p:cNvPr>
            <p:cNvGrpSpPr/>
            <p:nvPr/>
          </p:nvGrpSpPr>
          <p:grpSpPr>
            <a:xfrm>
              <a:off x="4912812" y="1666934"/>
              <a:ext cx="4564513" cy="935429"/>
              <a:chOff x="4818742" y="1356667"/>
              <a:chExt cx="4564513" cy="935429"/>
            </a:xfrm>
          </p:grpSpPr>
          <p:sp>
            <p:nvSpPr>
              <p:cNvPr id="12" name="文本框 11">
                <a:extLst>
                  <a:ext uri="{FF2B5EF4-FFF2-40B4-BE49-F238E27FC236}">
                    <a16:creationId xmlns:a16="http://schemas.microsoft.com/office/drawing/2014/main" id="{FE454EAD-03BD-49B3-8C8C-1AC4B49AB9B7}"/>
                  </a:ext>
                </a:extLst>
              </p:cNvPr>
              <p:cNvSpPr txBox="1"/>
              <p:nvPr/>
            </p:nvSpPr>
            <p:spPr>
              <a:xfrm>
                <a:off x="4818742" y="1356667"/>
                <a:ext cx="4564513" cy="76611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研究计划</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时间规划</a:t>
                </a:r>
              </a:p>
            </p:txBody>
          </p:sp>
          <p:sp>
            <p:nvSpPr>
              <p:cNvPr id="13" name="文本框 12">
                <a:extLst>
                  <a:ext uri="{FF2B5EF4-FFF2-40B4-BE49-F238E27FC236}">
                    <a16:creationId xmlns:a16="http://schemas.microsoft.com/office/drawing/2014/main" id="{9C7D403D-5E4D-4A4D-A5E7-EBB053B43EDE}"/>
                  </a:ext>
                </a:extLst>
              </p:cNvPr>
              <p:cNvSpPr txBox="1"/>
              <p:nvPr/>
            </p:nvSpPr>
            <p:spPr>
              <a:xfrm>
                <a:off x="4818742" y="1852519"/>
                <a:ext cx="2394858" cy="439577"/>
              </a:xfrm>
              <a:prstGeom prst="rect">
                <a:avLst/>
              </a:prstGeom>
              <a:noFill/>
            </p:spPr>
            <p:txBody>
              <a:bodyPr wrap="square" rtlCol="0">
                <a:spAutoFit/>
              </a:bodyPr>
              <a:lstStyle/>
              <a:p>
                <a:r>
                  <a:rPr lang="en-US" altLang="zh-CN" sz="1351" dirty="0">
                    <a:solidFill>
                      <a:schemeClr val="bg1">
                        <a:lumMod val="65000"/>
                      </a:schemeClr>
                    </a:solidFill>
                    <a:latin typeface="+mn-lt"/>
                    <a:cs typeface="Times New Roman" panose="02020603050405020304" pitchFamily="18" charset="0"/>
                  </a:rPr>
                  <a:t>Research Proposal</a:t>
                </a:r>
                <a:endParaRPr lang="zh-CN" altLang="en-US" sz="1351" dirty="0">
                  <a:solidFill>
                    <a:schemeClr val="bg1">
                      <a:lumMod val="65000"/>
                    </a:schemeClr>
                  </a:solidFill>
                  <a:latin typeface="+mn-lt"/>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C09B2B00-9DE9-4BF6-B697-7B5D60EB1265}"/>
                </a:ext>
              </a:extLst>
            </p:cNvPr>
            <p:cNvGrpSpPr/>
            <p:nvPr/>
          </p:nvGrpSpPr>
          <p:grpSpPr>
            <a:xfrm>
              <a:off x="3909356" y="1685526"/>
              <a:ext cx="828000" cy="828000"/>
              <a:chOff x="3909356" y="1685526"/>
              <a:chExt cx="828000" cy="828000"/>
            </a:xfrm>
          </p:grpSpPr>
          <p:sp>
            <p:nvSpPr>
              <p:cNvPr id="10" name="文本框 9">
                <a:extLst>
                  <a:ext uri="{FF2B5EF4-FFF2-40B4-BE49-F238E27FC236}">
                    <a16:creationId xmlns:a16="http://schemas.microsoft.com/office/drawing/2014/main" id="{58989F0C-9CC6-486A-A9C7-16FFC1435D77}"/>
                  </a:ext>
                </a:extLst>
              </p:cNvPr>
              <p:cNvSpPr txBox="1"/>
              <p:nvPr/>
            </p:nvSpPr>
            <p:spPr>
              <a:xfrm>
                <a:off x="3909356" y="1745583"/>
                <a:ext cx="828000" cy="675984"/>
              </a:xfrm>
              <a:prstGeom prst="rect">
                <a:avLst/>
              </a:prstGeom>
              <a:noFill/>
              <a:ln>
                <a:noFill/>
              </a:ln>
            </p:spPr>
            <p:txBody>
              <a:bodyPr wrap="square" rtlCol="0">
                <a:spAutoFit/>
              </a:bodyPr>
              <a:lstStyle/>
              <a:p>
                <a:pPr algn="ctr"/>
                <a:r>
                  <a:rPr lang="en-US" altLang="zh-CN" sz="2400" b="1" dirty="0">
                    <a:solidFill>
                      <a:schemeClr val="accent1"/>
                    </a:solidFill>
                    <a:latin typeface="+mn-lt"/>
                    <a:ea typeface="微软雅黑" panose="020B0503020204020204" pitchFamily="34" charset="-122"/>
                  </a:rPr>
                  <a:t>3</a:t>
                </a:r>
              </a:p>
            </p:txBody>
          </p:sp>
          <p:sp>
            <p:nvSpPr>
              <p:cNvPr id="11" name="矩形 10">
                <a:extLst>
                  <a:ext uri="{FF2B5EF4-FFF2-40B4-BE49-F238E27FC236}">
                    <a16:creationId xmlns:a16="http://schemas.microsoft.com/office/drawing/2014/main" id="{F75A022F-9933-495E-86D8-61433CC7C50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aphicFrame>
        <p:nvGraphicFramePr>
          <p:cNvPr id="3" name="表格 2"/>
          <p:cNvGraphicFramePr>
            <a:graphicFrameLocks noGrp="1"/>
          </p:cNvGraphicFramePr>
          <p:nvPr>
            <p:extLst>
              <p:ext uri="{D42A27DB-BD31-4B8C-83A1-F6EECF244321}">
                <p14:modId xmlns:p14="http://schemas.microsoft.com/office/powerpoint/2010/main" val="3817336531"/>
              </p:ext>
            </p:extLst>
          </p:nvPr>
        </p:nvGraphicFramePr>
        <p:xfrm>
          <a:off x="713252" y="880384"/>
          <a:ext cx="10898375" cy="5373090"/>
        </p:xfrm>
        <a:graphic>
          <a:graphicData uri="http://schemas.openxmlformats.org/drawingml/2006/table">
            <a:tbl>
              <a:tblPr>
                <a:tableStyleId>{9D7B26C5-4107-4FEC-AEDC-1716B250A1EF}</a:tableStyleId>
              </a:tblPr>
              <a:tblGrid>
                <a:gridCol w="864443">
                  <a:extLst>
                    <a:ext uri="{9D8B030D-6E8A-4147-A177-3AD203B41FA5}">
                      <a16:colId xmlns:a16="http://schemas.microsoft.com/office/drawing/2014/main" val="999451425"/>
                    </a:ext>
                  </a:extLst>
                </a:gridCol>
                <a:gridCol w="3994363">
                  <a:extLst>
                    <a:ext uri="{9D8B030D-6E8A-4147-A177-3AD203B41FA5}">
                      <a16:colId xmlns:a16="http://schemas.microsoft.com/office/drawing/2014/main" val="2765294592"/>
                    </a:ext>
                  </a:extLst>
                </a:gridCol>
                <a:gridCol w="3314335">
                  <a:extLst>
                    <a:ext uri="{9D8B030D-6E8A-4147-A177-3AD203B41FA5}">
                      <a16:colId xmlns:a16="http://schemas.microsoft.com/office/drawing/2014/main" val="832361034"/>
                    </a:ext>
                  </a:extLst>
                </a:gridCol>
                <a:gridCol w="2725234">
                  <a:extLst>
                    <a:ext uri="{9D8B030D-6E8A-4147-A177-3AD203B41FA5}">
                      <a16:colId xmlns:a16="http://schemas.microsoft.com/office/drawing/2014/main" val="615498238"/>
                    </a:ext>
                  </a:extLst>
                </a:gridCol>
              </a:tblGrid>
              <a:tr h="748943">
                <a:tc>
                  <a:txBody>
                    <a:bodyPr/>
                    <a:lstStyle/>
                    <a:p>
                      <a:pPr algn="ctr">
                        <a:spcAft>
                          <a:spcPts val="0"/>
                        </a:spcAft>
                      </a:pPr>
                      <a:r>
                        <a:rPr lang="zh-CN" sz="2400" kern="100" dirty="0">
                          <a:effectLst/>
                        </a:rPr>
                        <a:t>序号</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2400" kern="100" dirty="0">
                          <a:effectLst/>
                        </a:rPr>
                        <a:t>阶段及内容</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2400" kern="100" dirty="0">
                          <a:effectLst/>
                        </a:rPr>
                        <a:t>起止时间</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2400" kern="100" dirty="0">
                          <a:effectLst/>
                        </a:rPr>
                        <a:t>阶段成果</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05551"/>
                  </a:ext>
                </a:extLst>
              </a:tr>
              <a:tr h="900931">
                <a:tc>
                  <a:txBody>
                    <a:bodyPr/>
                    <a:lstStyle/>
                    <a:p>
                      <a:pPr algn="ctr">
                        <a:spcAft>
                          <a:spcPts val="0"/>
                        </a:spcAft>
                      </a:pPr>
                      <a:r>
                        <a:rPr lang="en-US" sz="2400" kern="100" dirty="0">
                          <a:effectLst/>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zh-CN" sz="2400" kern="100" dirty="0">
                          <a:effectLst/>
                        </a:rPr>
                        <a:t>阅读国内外相关文献</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kern="100" dirty="0">
                          <a:effectLst/>
                        </a:rPr>
                        <a:t>2018</a:t>
                      </a:r>
                      <a:r>
                        <a:rPr lang="zh-CN" sz="2400" kern="100" dirty="0">
                          <a:effectLst/>
                        </a:rPr>
                        <a:t>年</a:t>
                      </a:r>
                      <a:r>
                        <a:rPr lang="en-US" sz="2400" kern="100" dirty="0">
                          <a:effectLst/>
                        </a:rPr>
                        <a:t>8</a:t>
                      </a:r>
                      <a:r>
                        <a:rPr lang="zh-CN" sz="2400" kern="100" dirty="0">
                          <a:effectLst/>
                        </a:rPr>
                        <a:t>月</a:t>
                      </a:r>
                      <a:r>
                        <a:rPr lang="en-US" sz="2400" kern="100" dirty="0">
                          <a:effectLst/>
                        </a:rPr>
                        <a:t>-11</a:t>
                      </a:r>
                      <a:r>
                        <a:rPr lang="zh-CN" sz="2400" kern="100" dirty="0">
                          <a:effectLst/>
                        </a:rPr>
                        <a:t>月中期</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zh-CN" sz="2400" kern="100" dirty="0">
                          <a:effectLst/>
                        </a:rPr>
                        <a:t>掌握相关理论知识及国内外研究现状</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12860905"/>
                  </a:ext>
                </a:extLst>
              </a:tr>
              <a:tr h="727444">
                <a:tc>
                  <a:txBody>
                    <a:bodyPr/>
                    <a:lstStyle/>
                    <a:p>
                      <a:pPr algn="ctr">
                        <a:spcAft>
                          <a:spcPts val="0"/>
                        </a:spcAft>
                      </a:pPr>
                      <a:r>
                        <a:rPr lang="en-US" sz="2400" kern="100" dirty="0">
                          <a:effectLst/>
                        </a:rPr>
                        <a:t>2</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撰写开题报告</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2018</a:t>
                      </a:r>
                      <a:r>
                        <a:rPr lang="zh-CN" sz="2400" kern="100" dirty="0">
                          <a:effectLst/>
                        </a:rPr>
                        <a:t>年</a:t>
                      </a:r>
                      <a:r>
                        <a:rPr lang="en-US" sz="2400" kern="100" dirty="0">
                          <a:effectLst/>
                        </a:rPr>
                        <a:t>12</a:t>
                      </a:r>
                      <a:r>
                        <a:rPr lang="zh-CN" sz="2400" kern="100" dirty="0">
                          <a:effectLst/>
                        </a:rPr>
                        <a:t>月末</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通过开题</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0709507"/>
                  </a:ext>
                </a:extLst>
              </a:tr>
              <a:tr h="748943">
                <a:tc>
                  <a:txBody>
                    <a:bodyPr/>
                    <a:lstStyle/>
                    <a:p>
                      <a:pPr algn="ctr">
                        <a:spcAft>
                          <a:spcPts val="0"/>
                        </a:spcAft>
                      </a:pPr>
                      <a:r>
                        <a:rPr lang="en-US" sz="2400"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获取实验所需数据</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2019</a:t>
                      </a:r>
                      <a:r>
                        <a:rPr lang="zh-CN" sz="2400" kern="100" dirty="0">
                          <a:effectLst/>
                        </a:rPr>
                        <a:t>年</a:t>
                      </a:r>
                      <a:r>
                        <a:rPr lang="en-US" sz="2400" kern="100" dirty="0">
                          <a:effectLst/>
                        </a:rPr>
                        <a:t>2</a:t>
                      </a:r>
                      <a:r>
                        <a:rPr lang="zh-CN" sz="2400" kern="100" dirty="0">
                          <a:effectLst/>
                        </a:rPr>
                        <a:t>月到</a:t>
                      </a:r>
                      <a:r>
                        <a:rPr lang="en-US" sz="2400" kern="100" dirty="0">
                          <a:effectLst/>
                        </a:rPr>
                        <a:t>3</a:t>
                      </a:r>
                      <a:r>
                        <a:rPr lang="zh-CN" sz="2400" kern="100" dirty="0">
                          <a:effectLst/>
                        </a:rPr>
                        <a:t>月</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获取数据</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65845082"/>
                  </a:ext>
                </a:extLst>
              </a:tr>
              <a:tr h="748943">
                <a:tc>
                  <a:txBody>
                    <a:bodyPr/>
                    <a:lstStyle/>
                    <a:p>
                      <a:pPr algn="ctr">
                        <a:spcAft>
                          <a:spcPts val="0"/>
                        </a:spcAft>
                      </a:pPr>
                      <a:r>
                        <a:rPr lang="en-US" sz="2400"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构建模型并训练</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2019</a:t>
                      </a:r>
                      <a:r>
                        <a:rPr lang="zh-CN" sz="2400" kern="100" dirty="0">
                          <a:effectLst/>
                        </a:rPr>
                        <a:t>年</a:t>
                      </a:r>
                      <a:r>
                        <a:rPr lang="en-US" sz="2400" kern="100" dirty="0">
                          <a:effectLst/>
                        </a:rPr>
                        <a:t>4</a:t>
                      </a:r>
                      <a:r>
                        <a:rPr lang="zh-CN" sz="2400" kern="100" dirty="0">
                          <a:effectLst/>
                        </a:rPr>
                        <a:t>月到</a:t>
                      </a:r>
                      <a:r>
                        <a:rPr lang="en-US" sz="2400" kern="100" dirty="0">
                          <a:effectLst/>
                        </a:rPr>
                        <a:t>8</a:t>
                      </a:r>
                      <a:r>
                        <a:rPr lang="zh-CN" sz="2400" kern="100" dirty="0">
                          <a:effectLst/>
                        </a:rPr>
                        <a:t>月</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训练模型</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0869676"/>
                  </a:ext>
                </a:extLst>
              </a:tr>
              <a:tr h="748943">
                <a:tc>
                  <a:txBody>
                    <a:bodyPr/>
                    <a:lstStyle/>
                    <a:p>
                      <a:pPr algn="ctr">
                        <a:spcAft>
                          <a:spcPts val="0"/>
                        </a:spcAft>
                      </a:pPr>
                      <a:r>
                        <a:rPr lang="en-US" sz="2400"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分析结果客观性并汇总</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2019</a:t>
                      </a:r>
                      <a:r>
                        <a:rPr lang="zh-CN" sz="2400" kern="100">
                          <a:effectLst/>
                        </a:rPr>
                        <a:t>年</a:t>
                      </a:r>
                      <a:r>
                        <a:rPr lang="en-US" sz="2400" kern="100">
                          <a:effectLst/>
                        </a:rPr>
                        <a:t>9</a:t>
                      </a:r>
                      <a:r>
                        <a:rPr lang="zh-CN" sz="2400" kern="100">
                          <a:effectLst/>
                        </a:rPr>
                        <a:t>月</a:t>
                      </a:r>
                      <a:r>
                        <a:rPr lang="en-US" sz="2400" kern="100">
                          <a:effectLst/>
                        </a:rPr>
                        <a:t>2020</a:t>
                      </a:r>
                      <a:r>
                        <a:rPr lang="zh-CN" sz="2400" kern="100">
                          <a:effectLst/>
                        </a:rPr>
                        <a:t>年</a:t>
                      </a:r>
                      <a:r>
                        <a:rPr lang="en-US" sz="2400" kern="100">
                          <a:effectLst/>
                        </a:rPr>
                        <a:t>3</a:t>
                      </a:r>
                      <a:r>
                        <a:rPr lang="zh-CN" sz="2400" kern="100">
                          <a:effectLst/>
                        </a:rPr>
                        <a:t>月</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实验效果评估</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1433182"/>
                  </a:ext>
                </a:extLst>
              </a:tr>
              <a:tr h="748943">
                <a:tc>
                  <a:txBody>
                    <a:bodyPr/>
                    <a:lstStyle/>
                    <a:p>
                      <a:pPr algn="ctr">
                        <a:spcAft>
                          <a:spcPts val="0"/>
                        </a:spcAft>
                      </a:pPr>
                      <a:r>
                        <a:rPr lang="en-US" sz="2400"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a:effectLst/>
                        </a:rPr>
                        <a:t>撰写论文、修改论文、定稿</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2020</a:t>
                      </a:r>
                      <a:r>
                        <a:rPr lang="zh-CN" sz="2400" kern="100" dirty="0">
                          <a:effectLst/>
                        </a:rPr>
                        <a:t>年</a:t>
                      </a:r>
                      <a:r>
                        <a:rPr lang="en-US" altLang="zh-CN" sz="2400" kern="100" dirty="0">
                          <a:effectLst/>
                        </a:rPr>
                        <a:t>4-</a:t>
                      </a:r>
                      <a:r>
                        <a:rPr lang="en-US" sz="2400" kern="100" dirty="0">
                          <a:effectLst/>
                        </a:rPr>
                        <a:t>5</a:t>
                      </a:r>
                      <a:r>
                        <a:rPr lang="zh-CN" sz="2400" kern="100" dirty="0">
                          <a:effectLst/>
                        </a:rPr>
                        <a:t>月</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100" dirty="0">
                          <a:effectLst/>
                        </a:rPr>
                        <a:t>论文定稿</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59302990"/>
                  </a:ext>
                </a:extLst>
              </a:tr>
            </a:tbl>
          </a:graphicData>
        </a:graphic>
      </p:graphicFrame>
    </p:spTree>
    <p:extLst>
      <p:ext uri="{BB962C8B-B14F-4D97-AF65-F5344CB8AC3E}">
        <p14:creationId xmlns:p14="http://schemas.microsoft.com/office/powerpoint/2010/main" val="24361416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2973</TotalTime>
  <Words>1151</Words>
  <Application>Microsoft Office PowerPoint</Application>
  <PresentationFormat>宽屏</PresentationFormat>
  <Paragraphs>187</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基于自编码器特征融合的深度知识追踪模型</vt:lpstr>
      <vt:lpstr>PowerPoint 演示文稿</vt:lpstr>
      <vt:lpstr>-选题背景</vt:lpstr>
      <vt:lpstr>-研究现状</vt:lpstr>
      <vt:lpstr>PowerPoint 演示文稿</vt:lpstr>
      <vt:lpstr>PowerPoint 演示文稿</vt:lpstr>
      <vt:lpstr>PowerPoint 演示文稿</vt:lpstr>
      <vt:lpstr>PowerPoint 演示文稿</vt:lpstr>
      <vt:lpstr>PowerPoint 演示文稿</vt:lpstr>
      <vt:lpstr>PowerPoint 演示文稿</vt:lpstr>
      <vt:lpstr>谢谢观看 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knowledge tracing</dc:title>
  <dc:creator>Yuchi_Pc</dc:creator>
  <cp:lastModifiedBy>Yuci</cp:lastModifiedBy>
  <cp:revision>89</cp:revision>
  <dcterms:created xsi:type="dcterms:W3CDTF">2018-10-07T07:17:50Z</dcterms:created>
  <dcterms:modified xsi:type="dcterms:W3CDTF">2018-12-27T03:19:13Z</dcterms:modified>
</cp:coreProperties>
</file>