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AF27F-4838-4730-9C94-F4BAB13DEBC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7417F-3D2A-448C-A780-C8707737D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7417F-3D2A-448C-A780-C8707737D5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0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0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3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FABA-2980-4096-9260-234BB726F07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4EF7-A27D-4A80-A403-3233B6217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odgers.com/deep-knowledge-tracing-q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knowledge Tracing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深度知识追踪</a:t>
            </a:r>
          </a:p>
        </p:txBody>
      </p:sp>
    </p:spTree>
    <p:extLst>
      <p:ext uri="{BB962C8B-B14F-4D97-AF65-F5344CB8AC3E}">
        <p14:creationId xmlns:p14="http://schemas.microsoft.com/office/powerpoint/2010/main" val="34153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326228" cy="24018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深度知识追踪</a:t>
            </a:r>
            <a:r>
              <a:rPr lang="zh-CN" altLang="en-US" sz="2800" dirty="0" smtClean="0"/>
              <a:t>模型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输入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90" y="128789"/>
            <a:ext cx="4473932" cy="283335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45767"/>
            <a:ext cx="2085304" cy="5817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74" y="924530"/>
            <a:ext cx="3974209" cy="479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701" y="675537"/>
            <a:ext cx="583413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/>
              <a:t>Assistments</a:t>
            </a:r>
            <a:r>
              <a:rPr lang="zh-CN" altLang="en-US" dirty="0"/>
              <a:t>数据中，学生的作答结果均为二级计分（即</a:t>
            </a:r>
            <a:r>
              <a:rPr lang="en-US" altLang="zh-CN" dirty="0"/>
              <a:t>01</a:t>
            </a:r>
            <a:r>
              <a:rPr lang="zh-CN" altLang="en-US" dirty="0"/>
              <a:t>计分），答错为</a:t>
            </a:r>
            <a:r>
              <a:rPr lang="en-US" altLang="zh-CN" dirty="0"/>
              <a:t>0</a:t>
            </a:r>
            <a:r>
              <a:rPr lang="zh-CN" altLang="en-US" dirty="0"/>
              <a:t>，答对为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 err="1"/>
              <a:t>Assistments</a:t>
            </a:r>
            <a:r>
              <a:rPr lang="zh-CN" altLang="en-US" dirty="0"/>
              <a:t>数据具体的描述性统计如下：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01" y="1545465"/>
            <a:ext cx="2695575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748" y="1307340"/>
            <a:ext cx="2133600" cy="1485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31" y="3354813"/>
            <a:ext cx="4029075" cy="1866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701" y="2962140"/>
            <a:ext cx="434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Assistments</a:t>
            </a:r>
            <a:r>
              <a:rPr lang="zh-CN" altLang="en-US" dirty="0"/>
              <a:t>数据的原始数据是下面形式：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9701" y="745767"/>
            <a:ext cx="6207617" cy="86792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我们需要把原始数据转换为下面的序列形式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967173" y="857098"/>
            <a:ext cx="434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Assistments</a:t>
            </a:r>
            <a:r>
              <a:rPr lang="zh-CN" altLang="en-US" dirty="0"/>
              <a:t>数据的原始数据是下面形式：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73" y="1417683"/>
            <a:ext cx="4029075" cy="1866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611" y="4099572"/>
            <a:ext cx="3989271" cy="8477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031" y="857098"/>
            <a:ext cx="6391252" cy="7294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序列特征的构建：</a:t>
            </a:r>
            <a:endParaRPr lang="en-US" altLang="zh-CN" b="1" dirty="0"/>
          </a:p>
          <a:p>
            <a:r>
              <a:rPr lang="zh-CN" altLang="en-US" dirty="0"/>
              <a:t>       在</a:t>
            </a:r>
            <a:r>
              <a:rPr lang="en-US" altLang="zh-CN" dirty="0" err="1"/>
              <a:t>Assistments</a:t>
            </a:r>
            <a:r>
              <a:rPr lang="zh-CN" altLang="en-US" dirty="0"/>
              <a:t>数据上，对于每个学生来说，每个知识点的作答有两种状态，答错和答对，所以每个知识点加上答题状态可以有两种数组： </a:t>
            </a:r>
            <a:r>
              <a:rPr lang="en-US" altLang="zh-CN" dirty="0"/>
              <a:t>(</a:t>
            </a:r>
            <a:r>
              <a:rPr lang="zh-CN" altLang="en-US" dirty="0"/>
              <a:t>知识点编号，答对</a:t>
            </a:r>
            <a:r>
              <a:rPr lang="en-US" altLang="zh-CN" dirty="0"/>
              <a:t>)</a:t>
            </a:r>
            <a:r>
              <a:rPr lang="zh-CN" altLang="en-US" dirty="0"/>
              <a:t>，（知识点编号，答错）。所以</a:t>
            </a:r>
            <a:r>
              <a:rPr lang="en-US" altLang="zh-CN" dirty="0"/>
              <a:t>123</a:t>
            </a:r>
            <a:r>
              <a:rPr lang="zh-CN" altLang="en-US" dirty="0"/>
              <a:t>个知识点，可以构建</a:t>
            </a:r>
            <a:r>
              <a:rPr lang="en-US" altLang="zh-CN" dirty="0"/>
              <a:t>246</a:t>
            </a:r>
            <a:r>
              <a:rPr lang="zh-CN" altLang="en-US" dirty="0"/>
              <a:t>种这种数组。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zh-CN" altLang="en-US" dirty="0"/>
              <a:t>      接下来我们可以使用</a:t>
            </a:r>
            <a:r>
              <a:rPr lang="en-US" altLang="zh-CN" dirty="0"/>
              <a:t>one-hot</a:t>
            </a:r>
            <a:r>
              <a:rPr lang="zh-CN" altLang="en-US" dirty="0"/>
              <a:t>对这些数组进行编码，例如：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举个例子：比如有如下数据                          学生</a:t>
            </a:r>
            <a:r>
              <a:rPr lang="en-US" altLang="zh-CN" b="1" dirty="0"/>
              <a:t>1</a:t>
            </a:r>
            <a:r>
              <a:rPr lang="zh-CN" altLang="en-US" b="1" dirty="0"/>
              <a:t>的序列矩阵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159" y="2536500"/>
            <a:ext cx="7124700" cy="390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9617" y="3598726"/>
            <a:ext cx="3636471" cy="7983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36" y="4872194"/>
            <a:ext cx="3248025" cy="1695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555787" y="4951164"/>
                <a:ext cx="2859110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0 1 0 0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0 0 1 0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7" y="4951164"/>
                <a:ext cx="2859110" cy="13644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20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3" grpId="0" animBg="1"/>
      <p:bldP spid="16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21D75-C14B-4AB7-9CD0-5240CF51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73"/>
            <a:ext cx="639748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标签数据是学生在 </a:t>
            </a:r>
            <a:r>
              <a:rPr lang="en-US" altLang="zh-CN" sz="2000" dirty="0"/>
              <a:t>t+1 </a:t>
            </a:r>
            <a:r>
              <a:rPr lang="zh-CN" altLang="en-US" sz="2000" dirty="0"/>
              <a:t>时刻对该时刻所作答知识点的答题状态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文章对 </a:t>
            </a:r>
            <a:r>
              <a:rPr lang="en-US" altLang="zh-CN" sz="2000" dirty="0"/>
              <a:t>t+1 </a:t>
            </a:r>
            <a:r>
              <a:rPr lang="zh-CN" altLang="en-US" sz="2000" dirty="0"/>
              <a:t>时刻所作答知识点也进行</a:t>
            </a:r>
            <a:r>
              <a:rPr lang="en-US" altLang="zh-CN" sz="2000" dirty="0"/>
              <a:t>one-hot</a:t>
            </a:r>
            <a:r>
              <a:rPr lang="zh-CN" altLang="en-US" sz="2000" dirty="0"/>
              <a:t>编码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即假如作答的是第</a:t>
            </a:r>
            <a:r>
              <a:rPr lang="en-US" altLang="zh-CN" sz="2000" dirty="0"/>
              <a:t>3</a:t>
            </a:r>
            <a:r>
              <a:rPr lang="zh-CN" altLang="en-US" sz="2000" dirty="0"/>
              <a:t>个知识点，我们</a:t>
            </a:r>
            <a:r>
              <a:rPr lang="en-US" altLang="zh-CN" sz="2000" dirty="0"/>
              <a:t>one-hot</a:t>
            </a:r>
            <a:r>
              <a:rPr lang="zh-CN" altLang="en-US" sz="2000" dirty="0"/>
              <a:t>编码为一个</a:t>
            </a:r>
            <a:r>
              <a:rPr lang="en-US" altLang="zh-CN" sz="2000" dirty="0"/>
              <a:t>123</a:t>
            </a:r>
            <a:r>
              <a:rPr lang="zh-CN" altLang="en-US" sz="2000" dirty="0"/>
              <a:t>长度的向量</a:t>
            </a:r>
            <a:r>
              <a:rPr lang="en-US" altLang="zh-CN" sz="2000" dirty="0"/>
              <a:t>(0,0,1,……,0,0,0) </a:t>
            </a:r>
            <a:r>
              <a:rPr lang="zh-CN" altLang="en-US" sz="2000" dirty="0"/>
              <a:t>，记为 </a:t>
            </a:r>
            <a:r>
              <a:rPr lang="en-US" altLang="zh-CN" sz="2000" dirty="0"/>
              <a:t>            </a:t>
            </a:r>
            <a:r>
              <a:rPr lang="zh-CN" altLang="en-US" sz="2000" dirty="0"/>
              <a:t>，                     </a:t>
            </a:r>
            <a:r>
              <a:rPr lang="en-US" altLang="zh-CN" sz="100" dirty="0"/>
              <a:t>1</a:t>
            </a:r>
            <a:r>
              <a:rPr lang="en-US" altLang="zh-CN" sz="2000" dirty="0"/>
              <a:t>            </a:t>
            </a:r>
            <a:r>
              <a:rPr lang="zh-CN" altLang="en-US" sz="2000" dirty="0"/>
              <a:t>为作答该知识点的状态，且 </a:t>
            </a:r>
            <a:r>
              <a:rPr lang="en-US" altLang="zh-CN" sz="2000" dirty="0"/>
              <a:t>                   </a:t>
            </a:r>
            <a:r>
              <a:rPr lang="zh-CN" altLang="en-US" sz="2000" dirty="0" smtClean="0"/>
              <a:t>，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所以对于每个学生来说，损失函数为： 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zh-CN" altLang="en-US" sz="1800" dirty="0"/>
              <a:t>对于所有的学生，损失函数为 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A75529-4C1C-4EC1-A42D-8837964D4828}"/>
              </a:ext>
            </a:extLst>
          </p:cNvPr>
          <p:cNvSpPr txBox="1">
            <a:spLocks/>
          </p:cNvSpPr>
          <p:nvPr/>
        </p:nvSpPr>
        <p:spPr>
          <a:xfrm>
            <a:off x="838199" y="475274"/>
            <a:ext cx="5199345" cy="130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深度知识追踪</a:t>
            </a:r>
            <a:r>
              <a:rPr lang="zh-CN" altLang="en-US" sz="2800" dirty="0" smtClean="0"/>
              <a:t>模型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损失计算</a:t>
            </a:r>
            <a:endParaRPr lang="zh-CN" altLang="en-US" sz="28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D38CBAA6-8F0C-4F9C-BB4F-26F55720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53" y="128789"/>
            <a:ext cx="4473932" cy="28333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744347-22D5-4DFF-8FC1-AD926251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98" y="2501250"/>
            <a:ext cx="825555" cy="310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5881A-0663-4F84-94B7-9B56A471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539" y="2799301"/>
            <a:ext cx="564080" cy="260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0FDFBB-A88A-43A8-B12E-911BDC42C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239" y="2828203"/>
            <a:ext cx="1202402" cy="2454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D5219F-0D23-45F1-A1F1-6C9255E18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298" y="3456302"/>
            <a:ext cx="2887130" cy="673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6FD231-B00C-423C-8FD6-DEFAD74C1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206" y="4552115"/>
            <a:ext cx="3855313" cy="713571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02544" y="5331809"/>
            <a:ext cx="5868798" cy="32316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tf.reduce_sum(tf.nn.sigmoid_cross_entropy_with_logits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38199" y="2029252"/>
            <a:ext cx="771707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AUC</a:t>
            </a:r>
            <a:r>
              <a:rPr lang="zh-CN" altLang="en-US" dirty="0"/>
              <a:t>（</a:t>
            </a:r>
            <a:r>
              <a:rPr lang="en-US" altLang="zh-CN" dirty="0"/>
              <a:t>Area Under Curve</a:t>
            </a:r>
            <a:r>
              <a:rPr lang="zh-CN" altLang="en-US" dirty="0"/>
              <a:t>）被定义为</a:t>
            </a:r>
            <a:r>
              <a:rPr lang="en-US" altLang="zh-CN" dirty="0"/>
              <a:t>ROC</a:t>
            </a:r>
            <a:r>
              <a:rPr lang="zh-CN" altLang="en-US" dirty="0"/>
              <a:t>曲线下的</a:t>
            </a:r>
            <a:r>
              <a:rPr lang="zh-CN" altLang="en-US" dirty="0" smtClean="0"/>
              <a:t>面积。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True negative(TN)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负例，</a:t>
            </a:r>
            <a:r>
              <a:rPr lang="zh-CN" altLang="en-US" dirty="0"/>
              <a:t>表明实际是负样本预测成负样本的样本数</a:t>
            </a:r>
          </a:p>
          <a:p>
            <a:r>
              <a:rPr lang="en-US" altLang="zh-CN" u="sng" dirty="0"/>
              <a:t>False positive(FP)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表明实际是负样本预测成正样本的样本数</a:t>
            </a:r>
          </a:p>
          <a:p>
            <a:r>
              <a:rPr lang="en-US" altLang="zh-CN" dirty="0"/>
              <a:t>False negative(FN)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负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表明实际是正样本预测成负样本的样本数</a:t>
            </a:r>
          </a:p>
          <a:p>
            <a:r>
              <a:rPr lang="en-US" altLang="zh-CN" u="sng" dirty="0"/>
              <a:t>True positive(TP)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表明实际是正样本预测成正样本的样本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FP</a:t>
            </a:r>
            <a:r>
              <a:rPr lang="zh-CN" altLang="en-US" dirty="0" smtClean="0"/>
              <a:t>为坐标轴横轴，</a:t>
            </a:r>
            <a:r>
              <a:rPr lang="en-US" altLang="zh-CN" dirty="0" smtClean="0"/>
              <a:t>TP</a:t>
            </a:r>
            <a:r>
              <a:rPr lang="zh-CN" altLang="en-US" dirty="0" smtClean="0"/>
              <a:t>为纵轴绘制坐标系，曲线下面积即定义为</a:t>
            </a:r>
            <a:r>
              <a:rPr lang="en-US" altLang="zh-CN" dirty="0" smtClean="0"/>
              <a:t>AUC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8094" y="2113488"/>
            <a:ext cx="776718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正确率（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zh-CN" altLang="en-US" dirty="0"/>
              <a:t>（</a:t>
            </a:r>
            <a:r>
              <a:rPr lang="en-US" altLang="zh-CN" dirty="0"/>
              <a:t>TP+TN</a:t>
            </a:r>
            <a:r>
              <a:rPr lang="zh-CN" altLang="en-US" dirty="0"/>
              <a:t>）</a:t>
            </a:r>
            <a:r>
              <a:rPr lang="en-US" altLang="zh-CN" dirty="0"/>
              <a:t>/(P+N</a:t>
            </a:r>
            <a:r>
              <a:rPr lang="en-US" altLang="zh-CN" dirty="0" smtClean="0"/>
              <a:t>))</a:t>
            </a:r>
          </a:p>
          <a:p>
            <a:endParaRPr lang="en-US" altLang="zh-CN" dirty="0" smtClean="0"/>
          </a:p>
          <a:p>
            <a:r>
              <a:rPr lang="en-US" altLang="zh-CN" u="sng" dirty="0"/>
              <a:t>True negative(TN)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负例，</a:t>
            </a:r>
            <a:r>
              <a:rPr lang="zh-CN" altLang="en-US" dirty="0"/>
              <a:t>表明实际是负样本预测成负样本的样本数</a:t>
            </a:r>
          </a:p>
          <a:p>
            <a:r>
              <a:rPr lang="en-US" altLang="zh-CN" dirty="0"/>
              <a:t>False positive(FP)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表明实际是负样本预测成正样本的样本数</a:t>
            </a:r>
          </a:p>
          <a:p>
            <a:r>
              <a:rPr lang="en-US" altLang="zh-CN" dirty="0"/>
              <a:t>False negative(FN)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负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表明实际是正样本预测成负样本的样本数</a:t>
            </a:r>
          </a:p>
          <a:p>
            <a:r>
              <a:rPr lang="en-US" altLang="zh-CN" u="sng" dirty="0"/>
              <a:t>True positive(TP)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表明实际是正样本预测成正样本的样本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被分对的样本数除以所有的样本数，通常来说，正确率越高，分类器越好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0A13C45C-5F1D-41DA-809D-61A2505B406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9" y="1215024"/>
                <a:ext cx="10515600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 indent="0">
                  <a:lnSpc>
                    <a:spcPct val="100000"/>
                  </a:lnSpc>
                  <a:spcBef>
                    <a:spcPts val="5"/>
                  </a:spcBef>
                  <a:buNone/>
                  <a:tabLst>
                    <a:tab pos="354965" algn="l"/>
                    <a:tab pos="355600" algn="l"/>
                  </a:tabLst>
                </a:pPr>
                <a:r>
                  <a:rPr lang="zh-CN" altLang="en-US" sz="2000" dirty="0" smtClean="0">
                    <a:latin typeface="+mj-lt"/>
                    <a:ea typeface="+mj-ea"/>
                    <a:cs typeface="+mj-cs"/>
                  </a:rPr>
                  <a:t>在时间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j-lt"/>
                    <a:ea typeface="+mj-ea"/>
                    <a:cs typeface="+mj-cs"/>
                  </a:rPr>
                  <a:t>下的学生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+mj-lt"/>
                    <a:ea typeface="+mj-ea"/>
                    <a:cs typeface="+mj-cs"/>
                  </a:rPr>
                  <a:t>做对题库中</a:t>
                </a:r>
                <a:r>
                  <a:rPr lang="zh-CN" altLang="en-US" sz="2000" b="1" dirty="0" smtClean="0">
                    <a:latin typeface="+mj-lt"/>
                    <a:ea typeface="+mj-ea"/>
                    <a:cs typeface="+mj-cs"/>
                  </a:rPr>
                  <a:t>各个</a:t>
                </a:r>
                <a:r>
                  <a:rPr sz="2000" dirty="0" err="1" smtClean="0">
                    <a:latin typeface="+mj-lt"/>
                    <a:ea typeface="+mj-ea"/>
                    <a:cs typeface="+mj-cs"/>
                  </a:rPr>
                  <a:t>问题的</a:t>
                </a:r>
                <a:r>
                  <a:rPr lang="zh-CN" altLang="en-US" sz="2000" dirty="0">
                    <a:latin typeface="+mj-lt"/>
                    <a:ea typeface="+mj-ea"/>
                    <a:cs typeface="+mj-cs"/>
                  </a:rPr>
                  <a:t>预测</a:t>
                </a:r>
                <a:r>
                  <a:rPr sz="2000" dirty="0" err="1" smtClean="0">
                    <a:latin typeface="+mj-lt"/>
                    <a:ea typeface="+mj-ea"/>
                    <a:cs typeface="+mj-cs"/>
                  </a:rPr>
                  <a:t>概率</a:t>
                </a:r>
                <a:r>
                  <a:rPr lang="en-US" sz="2000" dirty="0" smtClean="0">
                    <a:latin typeface="+mj-lt"/>
                    <a:ea typeface="+mj-ea"/>
                    <a:cs typeface="+mj-cs"/>
                  </a:rPr>
                  <a:t>(</a:t>
                </a:r>
                <a:r>
                  <a:rPr lang="en-US" altLang="zh-CN" sz="2000" dirty="0" err="1"/>
                  <a:t>Preds</a:t>
                </a:r>
                <a:r>
                  <a:rPr lang="en-US" sz="2000" dirty="0" smtClean="0">
                    <a:latin typeface="+mj-lt"/>
                    <a:ea typeface="+mj-ea"/>
                    <a:cs typeface="+mj-cs"/>
                  </a:rPr>
                  <a:t>)</a:t>
                </a:r>
                <a:r>
                  <a:rPr sz="2000" dirty="0" smtClean="0">
                    <a:latin typeface="+mj-lt"/>
                    <a:ea typeface="+mj-ea"/>
                    <a:cs typeface="+mj-cs"/>
                  </a:rPr>
                  <a:t> </a:t>
                </a:r>
                <a:endParaRPr sz="20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0A13C45C-5F1D-41DA-809D-61A2505B406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15024"/>
                <a:ext cx="10515600" cy="320601"/>
              </a:xfrm>
              <a:prstGeom prst="rect">
                <a:avLst/>
              </a:prstGeom>
              <a:blipFill>
                <a:blip r:embed="rId2"/>
                <a:stretch>
                  <a:fillRect l="-1333" t="-20755" b="-47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A0A75529-4C1C-4EC1-A42D-8837964D4828}"/>
              </a:ext>
            </a:extLst>
          </p:cNvPr>
          <p:cNvSpPr txBox="1">
            <a:spLocks/>
          </p:cNvSpPr>
          <p:nvPr/>
        </p:nvSpPr>
        <p:spPr>
          <a:xfrm>
            <a:off x="838199" y="475273"/>
            <a:ext cx="5612705" cy="739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深度知识追踪</a:t>
            </a:r>
            <a:r>
              <a:rPr lang="zh-CN" altLang="en-US" sz="2800" dirty="0" smtClean="0"/>
              <a:t>模型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输出</a:t>
            </a:r>
            <a:endParaRPr lang="zh-CN" alt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199" y="4838092"/>
            <a:ext cx="6777625" cy="32316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.binary_pred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tf.cast(tf.greater_equal(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.pred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5C7AB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A13C45C-5F1D-41DA-809D-61A2505B406C}"/>
              </a:ext>
            </a:extLst>
          </p:cNvPr>
          <p:cNvSpPr txBox="1">
            <a:spLocks/>
          </p:cNvSpPr>
          <p:nvPr/>
        </p:nvSpPr>
        <p:spPr>
          <a:xfrm>
            <a:off x="838199" y="1535625"/>
            <a:ext cx="1051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100000"/>
              </a:lnSpc>
              <a:spcBef>
                <a:spcPts val="5"/>
              </a:spcBef>
              <a:buNone/>
              <a:tabLst>
                <a:tab pos="354965" algn="l"/>
                <a:tab pos="355600" algn="l"/>
              </a:tabLst>
            </a:pPr>
            <a:r>
              <a:rPr lang="zh-CN" altLang="en-US" sz="2000" dirty="0" smtClean="0">
                <a:latin typeface="+mj-lt"/>
                <a:ea typeface="+mj-ea"/>
                <a:cs typeface="+mj-cs"/>
              </a:rPr>
              <a:t>在预测概率的基础上输出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AUC</a:t>
            </a:r>
            <a:r>
              <a:rPr lang="zh-CN" altLang="en-US" sz="2000" b="1" dirty="0" smtClean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Accuracy</a:t>
            </a:r>
            <a:r>
              <a:rPr lang="zh-CN" altLang="en-US" sz="2000" b="1" dirty="0" smtClean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Precision</a:t>
            </a:r>
            <a:r>
              <a:rPr lang="zh-CN" altLang="en-US" sz="2000" b="1" dirty="0" smtClean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Recall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D38CBAA6-8F0C-4F9C-BB4F-26F55720D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298" y="-70781"/>
            <a:ext cx="4060636" cy="2571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83918" y="2167751"/>
            <a:ext cx="776718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精确率（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r>
              <a:rPr lang="zh-CN" altLang="en-US" dirty="0"/>
              <a:t>（</a:t>
            </a:r>
            <a:r>
              <a:rPr lang="en-US" altLang="zh-CN" dirty="0" smtClean="0"/>
              <a:t>TP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/(TP+FP))</a:t>
            </a:r>
          </a:p>
          <a:p>
            <a:endParaRPr lang="en-US" altLang="zh-CN" dirty="0" smtClean="0"/>
          </a:p>
          <a:p>
            <a:r>
              <a:rPr lang="en-US" altLang="zh-CN" dirty="0"/>
              <a:t>True negative(TN)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负例，</a:t>
            </a:r>
            <a:r>
              <a:rPr lang="zh-CN" altLang="en-US" dirty="0"/>
              <a:t>表明实际是负样本预测成负样本的样本数</a:t>
            </a:r>
          </a:p>
          <a:p>
            <a:r>
              <a:rPr lang="en-US" altLang="zh-CN" u="sng" dirty="0"/>
              <a:t>False positive(FP)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表明实际是负样本预测成正样本的样本数</a:t>
            </a:r>
          </a:p>
          <a:p>
            <a:r>
              <a:rPr lang="en-US" altLang="zh-CN" dirty="0"/>
              <a:t>False negative(FN)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负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表明实际是正样本预测成负样本的样本数</a:t>
            </a:r>
          </a:p>
          <a:p>
            <a:r>
              <a:rPr lang="en-US" altLang="zh-CN" u="sng" dirty="0"/>
              <a:t>True positive(TP)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表明实际是正样本预测成正样本的样本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正样本被预测出来的概率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2938" y="2182738"/>
            <a:ext cx="776718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召回率（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r>
              <a:rPr lang="zh-CN" altLang="en-US" dirty="0"/>
              <a:t>（</a:t>
            </a:r>
            <a:r>
              <a:rPr lang="en-US" altLang="zh-CN" dirty="0" smtClean="0"/>
              <a:t>TP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  (TP+FN))</a:t>
            </a:r>
          </a:p>
          <a:p>
            <a:endParaRPr lang="en-US" altLang="zh-CN" dirty="0" smtClean="0"/>
          </a:p>
          <a:p>
            <a:r>
              <a:rPr lang="en-US" altLang="zh-CN" dirty="0"/>
              <a:t>True negative(TN)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负例，</a:t>
            </a:r>
            <a:r>
              <a:rPr lang="zh-CN" altLang="en-US" dirty="0"/>
              <a:t>表明实际是负样本预测成负</a:t>
            </a:r>
            <a:r>
              <a:rPr lang="zh-CN" altLang="en-US" dirty="0" smtClean="0"/>
              <a:t>样本</a:t>
            </a:r>
            <a:r>
              <a:rPr lang="zh-CN" altLang="en-US" dirty="0"/>
              <a:t>的样本数</a:t>
            </a:r>
          </a:p>
          <a:p>
            <a:r>
              <a:rPr lang="en-US" altLang="zh-CN" dirty="0"/>
              <a:t>False positive(FP)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表明实际是负样本预测成正样本的样本数</a:t>
            </a:r>
          </a:p>
          <a:p>
            <a:r>
              <a:rPr lang="en-US" altLang="zh-CN" u="sng" dirty="0"/>
              <a:t>False negative(FN)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00B050"/>
                </a:solidFill>
              </a:rPr>
              <a:t>假</a:t>
            </a:r>
            <a:r>
              <a:rPr lang="zh-CN" altLang="en-US" dirty="0" smtClean="0"/>
              <a:t>负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表明实际是正样本预测成负样本的样本数</a:t>
            </a:r>
          </a:p>
          <a:p>
            <a:r>
              <a:rPr lang="en-US" altLang="zh-CN" u="sng" dirty="0"/>
              <a:t>True positive(TP)</a:t>
            </a:r>
            <a:r>
              <a:rPr lang="zh-CN" altLang="en-US" dirty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正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zh-CN" altLang="en-US" dirty="0"/>
              <a:t>表明实际是正样本预测成正样本的样本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被预测为正样本且被预测正确的概率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9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7352-F199-475C-892C-15E8C863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网络模型输出的是一个</a:t>
            </a:r>
            <a:r>
              <a:rPr lang="en-US" altLang="zh-CN" sz="2400" dirty="0">
                <a:latin typeface="+mj-ea"/>
                <a:ea typeface="+mj-ea"/>
              </a:rPr>
              <a:t>n*123</a:t>
            </a:r>
            <a:r>
              <a:rPr lang="zh-CN" altLang="en-US" sz="2400" dirty="0">
                <a:latin typeface="+mj-ea"/>
                <a:ea typeface="+mj-ea"/>
              </a:rPr>
              <a:t>的结构，其中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是所有序列的长度之和，每一列代表的是</a:t>
            </a:r>
            <a:r>
              <a:rPr lang="en-US" altLang="zh-CN" sz="2400" dirty="0">
                <a:latin typeface="+mj-ea"/>
                <a:ea typeface="+mj-ea"/>
              </a:rPr>
              <a:t>t+1</a:t>
            </a:r>
            <a:r>
              <a:rPr lang="zh-CN" altLang="en-US" sz="2400" dirty="0">
                <a:latin typeface="+mj-ea"/>
                <a:ea typeface="+mj-ea"/>
              </a:rPr>
              <a:t>时刻的</a:t>
            </a:r>
            <a:r>
              <a:rPr lang="en-US" altLang="zh-CN" sz="2400" dirty="0">
                <a:latin typeface="+mj-ea"/>
                <a:ea typeface="+mj-ea"/>
              </a:rPr>
              <a:t>123</a:t>
            </a:r>
            <a:r>
              <a:rPr lang="zh-CN" altLang="en-US" sz="2400" dirty="0">
                <a:latin typeface="+mj-ea"/>
                <a:ea typeface="+mj-ea"/>
              </a:rPr>
              <a:t>个知识点的技能掌握概率。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超参数方面，按照所参考的文章，</a:t>
            </a:r>
            <a:r>
              <a:rPr lang="en-US" altLang="zh-CN" sz="2400" dirty="0" err="1">
                <a:latin typeface="+mj-ea"/>
                <a:ea typeface="+mj-ea"/>
              </a:rPr>
              <a:t>rnn</a:t>
            </a:r>
            <a:r>
              <a:rPr lang="zh-CN" altLang="en-US" sz="2400" dirty="0">
                <a:latin typeface="+mj-ea"/>
                <a:ea typeface="+mj-ea"/>
              </a:rPr>
              <a:t>隐藏层单元设定为</a:t>
            </a:r>
            <a:r>
              <a:rPr lang="en-US" altLang="zh-CN" sz="2400" dirty="0">
                <a:latin typeface="+mj-ea"/>
                <a:ea typeface="+mj-ea"/>
              </a:rPr>
              <a:t>200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rnn</a:t>
            </a:r>
            <a:r>
              <a:rPr lang="zh-CN" altLang="en-US" sz="2400" dirty="0">
                <a:latin typeface="+mj-ea"/>
                <a:ea typeface="+mj-ea"/>
              </a:rPr>
              <a:t>层数设定为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batch</a:t>
            </a:r>
            <a:r>
              <a:rPr lang="zh-CN" altLang="en-US" sz="2400" dirty="0">
                <a:latin typeface="+mj-ea"/>
                <a:ea typeface="+mj-ea"/>
              </a:rPr>
              <a:t>大小设置为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dropout</a:t>
            </a:r>
            <a:r>
              <a:rPr lang="zh-CN" altLang="en-US" sz="2400" dirty="0">
                <a:latin typeface="+mj-ea"/>
                <a:ea typeface="+mj-ea"/>
              </a:rPr>
              <a:t>的概率设定为</a:t>
            </a:r>
            <a:r>
              <a:rPr lang="en-US" altLang="zh-CN" sz="2400" dirty="0">
                <a:latin typeface="+mj-ea"/>
                <a:ea typeface="+mj-ea"/>
              </a:rPr>
              <a:t>0.5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epochs</a:t>
            </a:r>
            <a:r>
              <a:rPr lang="zh-CN" altLang="en-US" sz="2400" dirty="0">
                <a:latin typeface="+mj-ea"/>
                <a:ea typeface="+mj-ea"/>
              </a:rPr>
              <a:t>设定为</a:t>
            </a:r>
            <a:r>
              <a:rPr lang="en-US" altLang="zh-CN" sz="2400" dirty="0">
                <a:latin typeface="+mj-ea"/>
                <a:ea typeface="+mj-ea"/>
              </a:rPr>
              <a:t>20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E98D1E-E665-4EF4-A284-90EBF44607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深度知识追踪模型（</a:t>
            </a:r>
            <a:r>
              <a:rPr lang="en-US" altLang="zh-CN" sz="2800" dirty="0"/>
              <a:t>DKT</a:t>
            </a:r>
            <a:r>
              <a:rPr lang="zh-CN" altLang="en-US" sz="2800" dirty="0"/>
              <a:t>）</a:t>
            </a:r>
            <a:r>
              <a:rPr lang="en-US" altLang="zh-CN" sz="2800" dirty="0"/>
              <a:t>-  </a:t>
            </a:r>
            <a:r>
              <a:rPr lang="zh-CN" altLang="en-US" sz="2800" dirty="0"/>
              <a:t>实例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3B606C-4E75-4D17-B552-54809FDE3B19}"/>
              </a:ext>
            </a:extLst>
          </p:cNvPr>
          <p:cNvSpPr txBox="1"/>
          <p:nvPr/>
        </p:nvSpPr>
        <p:spPr>
          <a:xfrm>
            <a:off x="1524000" y="4611757"/>
            <a:ext cx="80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QA:</a:t>
            </a:r>
            <a:r>
              <a:rPr lang="en-US" altLang="zh-CN" dirty="0" err="1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://stodgers.com/deep-knowledge-tracing-</a:t>
            </a:r>
            <a:r>
              <a:rPr lang="en-US" altLang="zh-CN" dirty="0" err="1">
                <a:hlinkClick r:id="rId2"/>
              </a:rPr>
              <a:t>qa</a:t>
            </a:r>
            <a:r>
              <a:rPr lang="en-US" altLang="zh-CN" dirty="0">
                <a:hlinkClick r:id="rId2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一、知识追踪的现状和挑战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563" y="1878359"/>
            <a:ext cx="8290378" cy="1534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教育角度：</a:t>
            </a:r>
            <a:endParaRPr lang="en-US" altLang="zh-CN" dirty="0"/>
          </a:p>
          <a:p>
            <a:r>
              <a:rPr lang="zh-CN" altLang="en-US" sz="2000" dirty="0"/>
              <a:t>传统教育痛点：公平、效率、痛苦</a:t>
            </a:r>
          </a:p>
          <a:p>
            <a:r>
              <a:rPr lang="zh-CN" altLang="en-US" sz="2000" dirty="0"/>
              <a:t>互联网教育：高交互需要自适应学习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2563" y="3722577"/>
            <a:ext cx="10281237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学习角度：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人脑的复杂性：不同的场景需要不同的记忆模型描述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知识的复杂性：不同知识点之间有复杂的内部联系，如何描述这些联系</a:t>
            </a:r>
          </a:p>
        </p:txBody>
      </p:sp>
    </p:spTree>
    <p:extLst>
      <p:ext uri="{BB962C8B-B14F-4D97-AF65-F5344CB8AC3E}">
        <p14:creationId xmlns:p14="http://schemas.microsoft.com/office/powerpoint/2010/main" val="18357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二、自适应学习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1507"/>
            <a:ext cx="10515600" cy="4351338"/>
          </a:xfrm>
        </p:spPr>
        <p:txBody>
          <a:bodyPr/>
          <a:lstStyle/>
          <a:p>
            <a:r>
              <a:rPr lang="zh-CN" altLang="en-US" dirty="0"/>
              <a:t>定义：</a:t>
            </a:r>
            <a:r>
              <a:rPr lang="zh-CN" altLang="en-US" b="1" dirty="0"/>
              <a:t>通过个性化的规划学习路径，提高学生的学习效率。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方法：</a:t>
            </a:r>
            <a:r>
              <a:rPr lang="zh-CN" altLang="en-US" b="1" dirty="0"/>
              <a:t>根据学生的能力，去匹配合适的教学内容（因材施教）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1.</a:t>
            </a:r>
            <a:r>
              <a:rPr lang="zh-CN" altLang="en-US" b="1" u="sng" dirty="0"/>
              <a:t>学生的能力的评估</a:t>
            </a:r>
            <a:endParaRPr lang="en-US" altLang="zh-CN" b="1" u="sng" dirty="0"/>
          </a:p>
          <a:p>
            <a:r>
              <a:rPr lang="en-US" altLang="zh-CN" dirty="0"/>
              <a:t>2.</a:t>
            </a:r>
            <a:r>
              <a:rPr lang="zh-CN" altLang="en-US" dirty="0"/>
              <a:t>如何推送合适的内容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1231" y="2248906"/>
            <a:ext cx="1070127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一个典型的学习过程是一个</a:t>
            </a:r>
            <a:r>
              <a:rPr lang="zh-CN" altLang="en-US" sz="2400" b="1" u="sng" dirty="0"/>
              <a:t>时间序列</a:t>
            </a:r>
            <a:r>
              <a:rPr lang="zh-CN" altLang="en-US" sz="2400" dirty="0"/>
              <a:t>（列如</a:t>
            </a:r>
            <a:r>
              <a:rPr lang="en-US" altLang="zh-CN" sz="2400" dirty="0"/>
              <a:t>HMM</a:t>
            </a:r>
            <a:r>
              <a:rPr lang="zh-CN" altLang="en-US" sz="2400" dirty="0"/>
              <a:t>、</a:t>
            </a:r>
            <a:r>
              <a:rPr lang="en-US" altLang="zh-CN" sz="2400" dirty="0"/>
              <a:t>RNN</a:t>
            </a:r>
            <a:r>
              <a:rPr lang="zh-CN" altLang="en-US" sz="2400" dirty="0"/>
              <a:t>处理时间序列），用户在这个时间序列的各个时刻进行了一些学习行为，从而提高了自身的能力。我们可以假设</a:t>
            </a:r>
            <a:r>
              <a:rPr lang="zh-CN" altLang="en-US" sz="2400" b="1" u="sng" dirty="0"/>
              <a:t>学生的能力是可以通过学生在各个时刻回答问题的对错来反映的</a:t>
            </a:r>
            <a:r>
              <a:rPr lang="zh-CN" altLang="en-US" sz="2400" dirty="0"/>
              <a:t>。要注意的是，由于学生学习时间的跨度可能很大，不能认为学生的水平保持不变，所以要考虑长状态序列影响的关系。</a:t>
            </a:r>
          </a:p>
        </p:txBody>
      </p:sp>
    </p:spTree>
    <p:extLst>
      <p:ext uri="{BB962C8B-B14F-4D97-AF65-F5344CB8AC3E}">
        <p14:creationId xmlns:p14="http://schemas.microsoft.com/office/powerpoint/2010/main" val="27149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知识追踪模型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1516414"/>
            <a:ext cx="10515600" cy="4325815"/>
          </a:xfrm>
        </p:spPr>
      </p:pic>
    </p:spTree>
    <p:extLst>
      <p:ext uri="{BB962C8B-B14F-4D97-AF65-F5344CB8AC3E}">
        <p14:creationId xmlns:p14="http://schemas.microsoft.com/office/powerpoint/2010/main" val="35957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循环神经网络（</a:t>
            </a:r>
            <a:r>
              <a:rPr lang="en-US" altLang="zh-CN" dirty="0"/>
              <a:t>RNN</a:t>
            </a:r>
            <a:r>
              <a:rPr lang="zh-CN" altLang="en-US" dirty="0"/>
              <a:t>）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989482" y="1690688"/>
            <a:ext cx="826452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45" dirty="0">
                <a:latin typeface="微软雅黑"/>
                <a:cs typeface="微软雅黑"/>
              </a:rPr>
              <a:t>在自然语言</a:t>
            </a:r>
            <a:r>
              <a:rPr sz="1800" spc="30" dirty="0">
                <a:latin typeface="微软雅黑"/>
                <a:cs typeface="微软雅黑"/>
              </a:rPr>
              <a:t>和</a:t>
            </a:r>
            <a:r>
              <a:rPr sz="1800" spc="45" dirty="0">
                <a:latin typeface="微软雅黑"/>
                <a:cs typeface="微软雅黑"/>
              </a:rPr>
              <a:t>序列数据处</a:t>
            </a:r>
            <a:r>
              <a:rPr sz="1800" spc="30" dirty="0">
                <a:latin typeface="微软雅黑"/>
                <a:cs typeface="微软雅黑"/>
              </a:rPr>
              <a:t>理</a:t>
            </a:r>
            <a:r>
              <a:rPr sz="1800" spc="45" dirty="0">
                <a:latin typeface="微软雅黑"/>
                <a:cs typeface="微软雅黑"/>
              </a:rPr>
              <a:t>方</a:t>
            </a:r>
            <a:r>
              <a:rPr sz="1800" spc="65" dirty="0">
                <a:latin typeface="微软雅黑"/>
                <a:cs typeface="微软雅黑"/>
              </a:rPr>
              <a:t>面</a:t>
            </a:r>
            <a:r>
              <a:rPr sz="1800" spc="45" dirty="0">
                <a:latin typeface="微软雅黑"/>
                <a:cs typeface="微软雅黑"/>
              </a:rPr>
              <a:t>，经常</a:t>
            </a:r>
            <a:r>
              <a:rPr sz="1800" spc="30" dirty="0">
                <a:latin typeface="微软雅黑"/>
                <a:cs typeface="微软雅黑"/>
              </a:rPr>
              <a:t>会</a:t>
            </a:r>
            <a:r>
              <a:rPr sz="1800" spc="45" dirty="0">
                <a:latin typeface="微软雅黑"/>
                <a:cs typeface="微软雅黑"/>
              </a:rPr>
              <a:t>用到循环神</a:t>
            </a:r>
            <a:r>
              <a:rPr sz="1800" spc="30" dirty="0">
                <a:latin typeface="微软雅黑"/>
                <a:cs typeface="微软雅黑"/>
              </a:rPr>
              <a:t>经</a:t>
            </a:r>
            <a:r>
              <a:rPr sz="1800" spc="45" dirty="0">
                <a:latin typeface="微软雅黑"/>
                <a:cs typeface="微软雅黑"/>
              </a:rPr>
              <a:t>网</a:t>
            </a:r>
            <a:r>
              <a:rPr sz="1800" spc="60" dirty="0">
                <a:latin typeface="微软雅黑"/>
                <a:cs typeface="微软雅黑"/>
              </a:rPr>
              <a:t>络</a:t>
            </a:r>
            <a:r>
              <a:rPr sz="1800" spc="-10" dirty="0">
                <a:latin typeface="微软雅黑"/>
                <a:cs typeface="微软雅黑"/>
              </a:rPr>
              <a:t>（Recurrent</a:t>
            </a:r>
            <a:r>
              <a:rPr sz="1800" spc="36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Neural  </a:t>
            </a:r>
            <a:r>
              <a:rPr sz="1800" spc="-5" dirty="0">
                <a:latin typeface="微软雅黑"/>
                <a:cs typeface="微软雅黑"/>
              </a:rPr>
              <a:t>Network，</a:t>
            </a:r>
            <a:r>
              <a:rPr sz="1800" dirty="0">
                <a:latin typeface="微软雅黑"/>
                <a:cs typeface="微软雅黑"/>
              </a:rPr>
              <a:t> RNN），以下为RNN的基础结构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spc="-20" dirty="0">
                <a:latin typeface="微软雅黑"/>
                <a:cs typeface="微软雅黑"/>
              </a:rPr>
              <a:t>（Vanilla</a:t>
            </a:r>
            <a:r>
              <a:rPr sz="1800" dirty="0">
                <a:latin typeface="微软雅黑"/>
                <a:cs typeface="微软雅黑"/>
              </a:rPr>
              <a:t> RNN）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5" b="21656"/>
          <a:stretch/>
        </p:blipFill>
        <p:spPr>
          <a:xfrm>
            <a:off x="1549624" y="2720622"/>
            <a:ext cx="9092752" cy="33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前向传播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5" b="21656"/>
          <a:stretch/>
        </p:blipFill>
        <p:spPr>
          <a:xfrm>
            <a:off x="838200" y="1391276"/>
            <a:ext cx="9092752" cy="3372924"/>
          </a:xfrm>
          <a:prstGeom prst="rect">
            <a:avLst/>
          </a:prstGeom>
        </p:spPr>
      </p:pic>
      <p:sp>
        <p:nvSpPr>
          <p:cNvPr id="9" name="AutoShape 2" descr="S_i = \frac{e^{V_i}}{\sum_j{e^{V_j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8C7165-ABB0-452F-852C-F23413B84F25}"/>
                  </a:ext>
                </a:extLst>
              </p:cNvPr>
              <p:cNvSpPr txBox="1"/>
              <p:nvPr/>
            </p:nvSpPr>
            <p:spPr>
              <a:xfrm>
                <a:off x="1594454" y="5235891"/>
                <a:ext cx="3790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8C7165-ABB0-452F-852C-F23413B8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54" y="5235891"/>
                <a:ext cx="3790122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7CC6DC-AD4D-4EB1-B921-FCC938C5B385}"/>
                  </a:ext>
                </a:extLst>
              </p:cNvPr>
              <p:cNvSpPr txBox="1"/>
              <p:nvPr/>
            </p:nvSpPr>
            <p:spPr>
              <a:xfrm>
                <a:off x="1594454" y="5725357"/>
                <a:ext cx="3790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7CC6DC-AD4D-4EB1-B921-FCC938C5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54" y="5725357"/>
                <a:ext cx="379012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50A8DA-EE96-409A-BA3F-43D88978C88A}"/>
                  </a:ext>
                </a:extLst>
              </p:cNvPr>
              <p:cNvSpPr txBox="1"/>
              <p:nvPr/>
            </p:nvSpPr>
            <p:spPr>
              <a:xfrm>
                <a:off x="5961044" y="5235890"/>
                <a:ext cx="4415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50A8DA-EE96-409A-BA3F-43D88978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44" y="5235890"/>
                <a:ext cx="441540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E9E6B6-B103-4F3E-BA9B-D8830DD04486}"/>
                  </a:ext>
                </a:extLst>
              </p:cNvPr>
              <p:cNvSpPr txBox="1"/>
              <p:nvPr/>
            </p:nvSpPr>
            <p:spPr>
              <a:xfrm>
                <a:off x="5961044" y="5725357"/>
                <a:ext cx="4415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E9E6B6-B103-4F3E-BA9B-D8830DD0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44" y="5725357"/>
                <a:ext cx="441540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深度知识追踪模型（</a:t>
            </a:r>
            <a:r>
              <a:rPr lang="en-US" altLang="zh-CN" dirty="0"/>
              <a:t>DKT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5929"/>
            <a:ext cx="10515600" cy="23857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latin typeface="+mj-ea"/>
                <a:ea typeface="+mj-ea"/>
              </a:rPr>
              <a:t>知识追踪常用于智能教育（自适应学习），知识追踪主要是预测学生在学习过程中在知识点或试题上的</a:t>
            </a:r>
            <a:r>
              <a:rPr lang="zh-CN" altLang="en-US" sz="2400" b="1" u="sng" dirty="0">
                <a:latin typeface="+mj-ea"/>
                <a:ea typeface="+mj-ea"/>
              </a:rPr>
              <a:t>掌握概率</a:t>
            </a:r>
            <a:r>
              <a:rPr lang="zh-CN" altLang="en-US" sz="2400" dirty="0">
                <a:latin typeface="+mj-ea"/>
                <a:ea typeface="+mj-ea"/>
              </a:rPr>
              <a:t>，通过掌握概率为学生推送更适合的课程或习题，所以知识追踪主要应用于个性化学习，尤其是在线教育的个性化。由于学生在学习中会不断重复学习和练习这两个过程，所以知识追踪本质上是一个时间序列问题，所以大多数离散</a:t>
            </a:r>
            <a:r>
              <a:rPr lang="zh-CN" altLang="en-US" sz="2400" b="1" u="sng" dirty="0">
                <a:latin typeface="+mj-ea"/>
                <a:ea typeface="+mj-ea"/>
              </a:rPr>
              <a:t>时间序列模型</a:t>
            </a:r>
            <a:r>
              <a:rPr lang="zh-CN" altLang="en-US" sz="2400" dirty="0">
                <a:latin typeface="+mj-ea"/>
                <a:ea typeface="+mj-ea"/>
              </a:rPr>
              <a:t>都可以建模知识追踪。</a:t>
            </a:r>
          </a:p>
        </p:txBody>
      </p:sp>
      <p:sp>
        <p:nvSpPr>
          <p:cNvPr id="6" name="矩形 5"/>
          <p:cNvSpPr/>
          <p:nvPr/>
        </p:nvSpPr>
        <p:spPr>
          <a:xfrm>
            <a:off x="1095777" y="4391696"/>
            <a:ext cx="10405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本次介绍的模型主要参考</a:t>
            </a:r>
            <a:r>
              <a:rPr lang="en-US" altLang="zh-CN" dirty="0"/>
              <a:t>Deep Knowledge Tracing</a:t>
            </a:r>
            <a:r>
              <a:rPr lang="zh-CN" altLang="en-US" dirty="0"/>
              <a:t>这篇文章的实现。使用的数据也是该文章所提供的</a:t>
            </a:r>
            <a:r>
              <a:rPr lang="en-US" altLang="zh-CN" dirty="0" err="1"/>
              <a:t>Assistments</a:t>
            </a:r>
            <a:r>
              <a:rPr lang="zh-CN" altLang="en-US" dirty="0"/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31895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深度知识追踪模型（</a:t>
            </a:r>
            <a:r>
              <a:rPr lang="en-US" altLang="zh-CN" dirty="0"/>
              <a:t>DKT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3" y="1690688"/>
            <a:ext cx="6939612" cy="43948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31" y="1159435"/>
            <a:ext cx="5060428" cy="54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1250</Words>
  <Application>Microsoft Office PowerPoint</Application>
  <PresentationFormat>宽屏</PresentationFormat>
  <Paragraphs>152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Deep knowledge Tracing</vt:lpstr>
      <vt:lpstr>一、知识追踪的现状和挑战</vt:lpstr>
      <vt:lpstr>二、自适应学习</vt:lpstr>
      <vt:lpstr>学生模型</vt:lpstr>
      <vt:lpstr>知识追踪模型</vt:lpstr>
      <vt:lpstr>循环神经网络（RNN）</vt:lpstr>
      <vt:lpstr>前向传播</vt:lpstr>
      <vt:lpstr>深度知识追踪模型（DKT）</vt:lpstr>
      <vt:lpstr>深度知识追踪模型（DKT）</vt:lpstr>
      <vt:lpstr>深度知识追踪模型-输入</vt:lpstr>
      <vt:lpstr>PowerPoint 演示文稿</vt:lpstr>
      <vt:lpstr>PowerPoint 演示文稿</vt:lpstr>
      <vt:lpstr>深度知识追踪模型（DKT）-  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knowledge tracing</dc:title>
  <dc:creator>Yuchi_Pc</dc:creator>
  <cp:lastModifiedBy>Yuchi_Pc</cp:lastModifiedBy>
  <cp:revision>36</cp:revision>
  <dcterms:created xsi:type="dcterms:W3CDTF">2018-10-07T07:17:50Z</dcterms:created>
  <dcterms:modified xsi:type="dcterms:W3CDTF">2018-11-05T13:04:56Z</dcterms:modified>
</cp:coreProperties>
</file>