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20"/>
  </p:notesMasterIdLst>
  <p:sldIdLst>
    <p:sldId id="405" r:id="rId3"/>
    <p:sldId id="408" r:id="rId4"/>
    <p:sldId id="390" r:id="rId5"/>
    <p:sldId id="391" r:id="rId6"/>
    <p:sldId id="392" r:id="rId7"/>
    <p:sldId id="393" r:id="rId8"/>
    <p:sldId id="394" r:id="rId9"/>
    <p:sldId id="379" r:id="rId10"/>
    <p:sldId id="396" r:id="rId11"/>
    <p:sldId id="397" r:id="rId12"/>
    <p:sldId id="398" r:id="rId13"/>
    <p:sldId id="399" r:id="rId14"/>
    <p:sldId id="382" r:id="rId15"/>
    <p:sldId id="401" r:id="rId16"/>
    <p:sldId id="385" r:id="rId17"/>
    <p:sldId id="402" r:id="rId18"/>
    <p:sldId id="40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A5F4D1D2-6A3F-7D46-95BD-6897DBE6AF50}">
          <p14:sldIdLst>
            <p14:sldId id="405"/>
          </p14:sldIdLst>
        </p14:section>
        <p14:section name="Outline" id="{436197D4-F59F-0640-A885-2015334A74FC}">
          <p14:sldIdLst>
            <p14:sldId id="408"/>
          </p14:sldIdLst>
        </p14:section>
        <p14:section name="Hider" id="{64BA9AB4-C98F-034F-9CE6-91271C7B74C4}">
          <p14:sldIdLst>
            <p14:sldId id="390"/>
            <p14:sldId id="391"/>
            <p14:sldId id="392"/>
            <p14:sldId id="393"/>
            <p14:sldId id="394"/>
          </p14:sldIdLst>
        </p14:section>
        <p14:section name="Restorer" id="{46E0EEE1-22A7-1043-AEEE-78E3553A5D01}">
          <p14:sldIdLst>
            <p14:sldId id="379"/>
            <p14:sldId id="396"/>
            <p14:sldId id="397"/>
            <p14:sldId id="398"/>
            <p14:sldId id="399"/>
          </p14:sldIdLst>
        </p14:section>
        <p14:section name="Codec" id="{775C5E62-E971-8840-BDD3-A4DB2B9F2E65}">
          <p14:sldIdLst>
            <p14:sldId id="382"/>
            <p14:sldId id="401"/>
          </p14:sldIdLst>
        </p14:section>
        <p14:section name="Detector" id="{AAFADF46-FE1B-2547-88FA-33C245810C2D}">
          <p14:sldIdLst>
            <p14:sldId id="385"/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D1E"/>
    <a:srgbClr val="434343"/>
    <a:srgbClr val="000000"/>
    <a:srgbClr val="FF6C00"/>
    <a:srgbClr val="1F90CC"/>
    <a:srgbClr val="9013FE"/>
    <a:srgbClr val="C40E02"/>
    <a:srgbClr val="FFFFFF"/>
    <a:srgbClr val="49CB40"/>
    <a:srgbClr val="C50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82697" autoAdjust="0"/>
  </p:normalViewPr>
  <p:slideViewPr>
    <p:cSldViewPr snapToGrid="0" snapToObjects="1">
      <p:cViewPr varScale="1">
        <p:scale>
          <a:sx n="128" d="100"/>
          <a:sy n="128" d="100"/>
        </p:scale>
        <p:origin x="2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12.12.23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2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596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6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00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4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2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33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</a:t>
            </a:r>
            <a:br>
              <a:rPr lang="de-DE" dirty="0"/>
            </a:br>
            <a:r>
              <a:rPr lang="de-DE" dirty="0"/>
              <a:t>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2 |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13 2023</a:t>
            </a: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STEMO: Steganography with Language Models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2 |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</a:t>
            </a: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13 2023</a:t>
            </a:r>
          </a:p>
        </p:txBody>
      </p:sp>
      <p:pic>
        <p:nvPicPr>
          <p:cNvPr id="5" name="Picture Placeholder 4" descr="Cartoon reading a newspaper&#10;&#10;Description automatically generated">
            <a:extLst>
              <a:ext uri="{FF2B5EF4-FFF2-40B4-BE49-F238E27FC236}">
                <a16:creationId xmlns:a16="http://schemas.microsoft.com/office/drawing/2014/main" id="{E7DC3021-155B-38A2-1066-BD79F130501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17764" b="17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079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90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1BC4EC-4ECB-D927-4390-F64A9D36B6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3FFF71A-42EA-2E7F-98ED-01000D6E2B4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  <a:endParaRPr lang="en-DE" sz="14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E33695-5E94-BD4E-8D0B-B032D7C95F95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0852660B-99CF-A6D8-0492-0CCCEEFCEC0E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546B48F7-0016-C9BF-FAFB-4A7473059123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50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1BC4EC-4ECB-D927-4390-F64A9D36B6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FF5A2B-EBA5-67CB-45F8-4FB4A656FE48}"/>
              </a:ext>
            </a:extLst>
          </p:cNvPr>
          <p:cNvSpPr/>
          <p:nvPr/>
        </p:nvSpPr>
        <p:spPr>
          <a:xfrm>
            <a:off x="6436935" y="168777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Output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3FFF71A-42EA-2E7F-98ED-01000D6E2B4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B572E7AE-7BD1-3CB2-1457-B0D1156ED5F9}"/>
              </a:ext>
            </a:extLst>
          </p:cNvPr>
          <p:cNvCxnSpPr>
            <a:cxnSpLocks/>
          </p:cNvCxnSpPr>
          <p:nvPr/>
        </p:nvCxnSpPr>
        <p:spPr>
          <a:xfrm flipV="1">
            <a:off x="5755066" y="2046497"/>
            <a:ext cx="708503" cy="474818"/>
          </a:xfrm>
          <a:prstGeom prst="bentConnector3">
            <a:avLst>
              <a:gd name="adj1" fmla="val -1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E33695-5E94-BD4E-8D0B-B032D7C95F95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0852660B-99CF-A6D8-0492-0CCCEEFCEC0E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546B48F7-0016-C9BF-FAFB-4A7473059123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F09625F-4994-2C14-1B80-579B51A008FD}"/>
              </a:ext>
            </a:extLst>
          </p:cNvPr>
          <p:cNvGrpSpPr/>
          <p:nvPr/>
        </p:nvGrpSpPr>
        <p:grpSpPr>
          <a:xfrm>
            <a:off x="7907202" y="1687778"/>
            <a:ext cx="2528321" cy="724084"/>
            <a:chOff x="616261" y="1071576"/>
            <a:chExt cx="9105588" cy="582577"/>
          </a:xfrm>
        </p:grpSpPr>
        <p:sp>
          <p:nvSpPr>
            <p:cNvPr id="35" name="Rechteck: obere Ecken abgerundet 34">
              <a:extLst>
                <a:ext uri="{FF2B5EF4-FFF2-40B4-BE49-F238E27FC236}">
                  <a16:creationId xmlns:a16="http://schemas.microsoft.com/office/drawing/2014/main" id="{F787212F-6DB4-E302-30FE-F94C325D6758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6" name="Rechteck: obere Ecken abgerundet 4">
              <a:extLst>
                <a:ext uri="{FF2B5EF4-FFF2-40B4-BE49-F238E27FC236}">
                  <a16:creationId xmlns:a16="http://schemas.microsoft.com/office/drawing/2014/main" id="{BB02B62E-9459-50B8-CEFB-D421C6DAFA42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Secret Message („The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“)</a:t>
              </a:r>
              <a:endParaRPr lang="en-DE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18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en-DE" dirty="0"/>
              <a:t>Codec</a:t>
            </a:r>
            <a:r>
              <a:rPr lang="de-DE" dirty="0"/>
              <a:t>s – Dynamic </a:t>
            </a:r>
            <a:r>
              <a:rPr lang="de-DE" dirty="0" err="1"/>
              <a:t>Arithmetic</a:t>
            </a:r>
            <a:r>
              <a:rPr lang="de-DE" dirty="0"/>
              <a:t> Encoding</a:t>
            </a:r>
          </a:p>
          <a:p>
            <a:r>
              <a:rPr lang="de-DE" sz="1800" dirty="0"/>
              <a:t>Basic </a:t>
            </a:r>
            <a:r>
              <a:rPr lang="de-DE" sz="1800" dirty="0" err="1"/>
              <a:t>Idea</a:t>
            </a:r>
            <a:endParaRPr lang="en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7464587-B6FB-7991-6FD4-FDE0EF8AED60}"/>
              </a:ext>
            </a:extLst>
          </p:cNvPr>
          <p:cNvSpPr/>
          <p:nvPr/>
        </p:nvSpPr>
        <p:spPr>
          <a:xfrm>
            <a:off x="13820534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0F19C72-479E-56AA-F1F4-72DFFFC78777}"/>
              </a:ext>
            </a:extLst>
          </p:cNvPr>
          <p:cNvSpPr/>
          <p:nvPr/>
        </p:nvSpPr>
        <p:spPr>
          <a:xfrm>
            <a:off x="14166368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B4161C-99D6-BA7E-5D66-A3D7E31CA522}"/>
              </a:ext>
            </a:extLst>
          </p:cNvPr>
          <p:cNvSpPr/>
          <p:nvPr/>
        </p:nvSpPr>
        <p:spPr>
          <a:xfrm>
            <a:off x="14487865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BA3D879-4042-E73C-58F0-5B6510818B28}"/>
              </a:ext>
            </a:extLst>
          </p:cNvPr>
          <p:cNvSpPr/>
          <p:nvPr/>
        </p:nvSpPr>
        <p:spPr>
          <a:xfrm>
            <a:off x="15183491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91E535-4B9C-6EB7-AFDB-9A4F7FB48234}"/>
              </a:ext>
            </a:extLst>
          </p:cNvPr>
          <p:cNvSpPr/>
          <p:nvPr/>
        </p:nvSpPr>
        <p:spPr>
          <a:xfrm>
            <a:off x="14837657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51E8A76-E905-5E7A-A4AA-96EE89B7B6B1}"/>
              </a:ext>
            </a:extLst>
          </p:cNvPr>
          <p:cNvSpPr txBox="1"/>
          <p:nvPr/>
        </p:nvSpPr>
        <p:spPr>
          <a:xfrm>
            <a:off x="13561651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D114C47-51DD-55A6-305B-B2E229479325}"/>
              </a:ext>
            </a:extLst>
          </p:cNvPr>
          <p:cNvSpPr txBox="1"/>
          <p:nvPr/>
        </p:nvSpPr>
        <p:spPr>
          <a:xfrm>
            <a:off x="14073647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FC8FC56-17D1-8B92-6726-FDEC53E06AE8}"/>
              </a:ext>
            </a:extLst>
          </p:cNvPr>
          <p:cNvSpPr txBox="1"/>
          <p:nvPr/>
        </p:nvSpPr>
        <p:spPr>
          <a:xfrm>
            <a:off x="14671920" y="3035524"/>
            <a:ext cx="6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0E1AF87-8B63-4673-5E7E-D0751904C83C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13838610" y="2807956"/>
            <a:ext cx="15484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2800059-B59B-44EE-B6E2-763F7EDF334A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H="1" flipV="1">
            <a:off x="14660782" y="2807956"/>
            <a:ext cx="35853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8C3A732-41C7-D72E-90D7-B7DC483BBF09}"/>
              </a:ext>
            </a:extLst>
          </p:cNvPr>
          <p:cNvCxnSpPr>
            <a:stCxn id="25" idx="0"/>
            <a:endCxn id="20" idx="2"/>
          </p:cNvCxnSpPr>
          <p:nvPr/>
        </p:nvCxnSpPr>
        <p:spPr>
          <a:xfrm flipH="1" flipV="1">
            <a:off x="14339285" y="2807956"/>
            <a:ext cx="1132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762FD68-F15D-5B32-4F08-274C413D2BEA}"/>
              </a:ext>
            </a:extLst>
          </p:cNvPr>
          <p:cNvCxnSpPr>
            <a:cxnSpLocks/>
            <a:stCxn id="39" idx="0"/>
            <a:endCxn id="23" idx="2"/>
          </p:cNvCxnSpPr>
          <p:nvPr/>
        </p:nvCxnSpPr>
        <p:spPr>
          <a:xfrm flipH="1" flipV="1">
            <a:off x="15010574" y="2807956"/>
            <a:ext cx="518751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1A1F84E-B9B8-B0DF-0DFA-D250FC8DA868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5370033" y="2807956"/>
            <a:ext cx="659684" cy="2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F37F5CF-3E1D-503B-BC3A-79B1EA753BF7}"/>
              </a:ext>
            </a:extLst>
          </p:cNvPr>
          <p:cNvSpPr txBox="1"/>
          <p:nvPr/>
        </p:nvSpPr>
        <p:spPr>
          <a:xfrm>
            <a:off x="15261463" y="3023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F34E843-5656-4EC2-514F-04CA82930FC5}"/>
              </a:ext>
            </a:extLst>
          </p:cNvPr>
          <p:cNvSpPr txBox="1"/>
          <p:nvPr/>
        </p:nvSpPr>
        <p:spPr>
          <a:xfrm>
            <a:off x="15752758" y="3029690"/>
            <a:ext cx="55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40ABA76-444F-06A7-8BCA-B68AA429D411}"/>
              </a:ext>
            </a:extLst>
          </p:cNvPr>
          <p:cNvCxnSpPr/>
          <p:nvPr/>
        </p:nvCxnSpPr>
        <p:spPr>
          <a:xfrm>
            <a:off x="17125468" y="2853401"/>
            <a:ext cx="290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B1A6BEE3-C1E9-CBA9-571A-7E813C5DBD79}"/>
              </a:ext>
            </a:extLst>
          </p:cNvPr>
          <p:cNvCxnSpPr>
            <a:cxnSpLocks/>
          </p:cNvCxnSpPr>
          <p:nvPr/>
        </p:nvCxnSpPr>
        <p:spPr>
          <a:xfrm>
            <a:off x="17125468" y="2529551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3D330332-37B1-D412-76B7-2C42CA2AA4E1}"/>
              </a:ext>
            </a:extLst>
          </p:cNvPr>
          <p:cNvCxnSpPr>
            <a:cxnSpLocks/>
          </p:cNvCxnSpPr>
          <p:nvPr/>
        </p:nvCxnSpPr>
        <p:spPr>
          <a:xfrm>
            <a:off x="20033768" y="25486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B4E82A9-B4F7-35BB-084A-4151EFAFABE4}"/>
              </a:ext>
            </a:extLst>
          </p:cNvPr>
          <p:cNvCxnSpPr>
            <a:cxnSpLocks/>
          </p:cNvCxnSpPr>
          <p:nvPr/>
        </p:nvCxnSpPr>
        <p:spPr>
          <a:xfrm>
            <a:off x="18179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84D54C75-5C37-AF8D-3511-3D0D28108801}"/>
              </a:ext>
            </a:extLst>
          </p:cNvPr>
          <p:cNvCxnSpPr>
            <a:cxnSpLocks/>
          </p:cNvCxnSpPr>
          <p:nvPr/>
        </p:nvCxnSpPr>
        <p:spPr>
          <a:xfrm>
            <a:off x="17671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2104C723-C2EA-388B-E6E3-432F3E53E529}"/>
              </a:ext>
            </a:extLst>
          </p:cNvPr>
          <p:cNvCxnSpPr>
            <a:cxnSpLocks/>
          </p:cNvCxnSpPr>
          <p:nvPr/>
        </p:nvCxnSpPr>
        <p:spPr>
          <a:xfrm flipH="1">
            <a:off x="17671568" y="2688301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9DDE799-6F74-A544-2B6E-83E145556C5E}"/>
              </a:ext>
            </a:extLst>
          </p:cNvPr>
          <p:cNvCxnSpPr>
            <a:cxnSpLocks/>
          </p:cNvCxnSpPr>
          <p:nvPr/>
        </p:nvCxnSpPr>
        <p:spPr>
          <a:xfrm flipH="1">
            <a:off x="17671568" y="2988338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Bogen 66">
            <a:extLst>
              <a:ext uri="{FF2B5EF4-FFF2-40B4-BE49-F238E27FC236}">
                <a16:creationId xmlns:a16="http://schemas.microsoft.com/office/drawing/2014/main" id="{941DE3D3-8434-AF86-5A46-80ADCDF44DC9}"/>
              </a:ext>
            </a:extLst>
          </p:cNvPr>
          <p:cNvSpPr/>
          <p:nvPr/>
        </p:nvSpPr>
        <p:spPr>
          <a:xfrm rot="2489474">
            <a:off x="18322892" y="2651843"/>
            <a:ext cx="392047" cy="4439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B08809-9B04-3419-2EEC-9A1F646F3CFE}"/>
              </a:ext>
            </a:extLst>
          </p:cNvPr>
          <p:cNvSpPr txBox="1"/>
          <p:nvPr/>
        </p:nvSpPr>
        <p:spPr>
          <a:xfrm>
            <a:off x="17585825" y="294191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C923D279-0502-BB18-24B8-4072FB16DA69}"/>
              </a:ext>
            </a:extLst>
          </p:cNvPr>
          <p:cNvSpPr txBox="1"/>
          <p:nvPr/>
        </p:nvSpPr>
        <p:spPr>
          <a:xfrm>
            <a:off x="18555160" y="294405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5420905-AEF2-06E9-1CC8-BB4EFFBAC6F5}"/>
              </a:ext>
            </a:extLst>
          </p:cNvPr>
          <p:cNvSpPr txBox="1"/>
          <p:nvPr/>
        </p:nvSpPr>
        <p:spPr>
          <a:xfrm>
            <a:off x="17000012" y="28091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E3395F8-1318-B289-FDD2-C27ED5A7B7FB}"/>
              </a:ext>
            </a:extLst>
          </p:cNvPr>
          <p:cNvSpPr txBox="1"/>
          <p:nvPr/>
        </p:nvSpPr>
        <p:spPr>
          <a:xfrm>
            <a:off x="19908546" y="28096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FD190D3-64CA-9319-5689-F345D4BF3E7C}"/>
              </a:ext>
            </a:extLst>
          </p:cNvPr>
          <p:cNvSpPr txBox="1"/>
          <p:nvPr/>
        </p:nvSpPr>
        <p:spPr>
          <a:xfrm>
            <a:off x="18125745" y="2271868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.001101001111001</a:t>
            </a:r>
            <a:r>
              <a:rPr lang="de-DE" sz="600" dirty="0"/>
              <a:t>2</a:t>
            </a:r>
            <a:endParaRPr lang="de-DE" sz="1100" dirty="0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A8A6827-9563-0F98-F8F7-060C565E1328}"/>
              </a:ext>
            </a:extLst>
          </p:cNvPr>
          <p:cNvCxnSpPr/>
          <p:nvPr/>
        </p:nvCxnSpPr>
        <p:spPr>
          <a:xfrm flipH="1">
            <a:off x="18179568" y="2484953"/>
            <a:ext cx="45471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FA9ABE6-4AE6-7F8A-5873-3A1A81C7CC61}"/>
              </a:ext>
            </a:extLst>
          </p:cNvPr>
          <p:cNvCxnSpPr/>
          <p:nvPr/>
        </p:nvCxnSpPr>
        <p:spPr>
          <a:xfrm>
            <a:off x="16029717" y="2688301"/>
            <a:ext cx="709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D4B9A19-8159-C94C-9B81-04A51FF779A7}"/>
              </a:ext>
            </a:extLst>
          </p:cNvPr>
          <p:cNvSpPr txBox="1"/>
          <p:nvPr/>
        </p:nvSpPr>
        <p:spPr>
          <a:xfrm>
            <a:off x="12933835" y="183408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: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9F2C97C-FE11-1625-55AC-B85D4B2329F1}"/>
              </a:ext>
            </a:extLst>
          </p:cNvPr>
          <p:cNvSpPr txBox="1"/>
          <p:nvPr/>
        </p:nvSpPr>
        <p:spPr>
          <a:xfrm>
            <a:off x="555866" y="1301994"/>
            <a:ext cx="11098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Fractional</a:t>
            </a:r>
            <a:r>
              <a:rPr lang="de-DE" b="1" dirty="0"/>
              <a:t> </a:t>
            </a:r>
            <a:r>
              <a:rPr lang="de-DE" b="1" dirty="0" err="1"/>
              <a:t>Interval</a:t>
            </a:r>
            <a:r>
              <a:rPr lang="de-DE" b="1" dirty="0"/>
              <a:t> </a:t>
            </a:r>
            <a:r>
              <a:rPr lang="de-DE" b="1" dirty="0" err="1"/>
              <a:t>encoding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compresses a message by representing it as a single number within a fractional interval [0,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number is determined by progressively subdividing the interval based on the probability of each character in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Includes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subdivision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to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2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en-DE" dirty="0"/>
              <a:t>Codec</a:t>
            </a:r>
            <a:r>
              <a:rPr lang="de-DE" dirty="0"/>
              <a:t>s – Dynamic </a:t>
            </a:r>
            <a:r>
              <a:rPr lang="de-DE" dirty="0" err="1"/>
              <a:t>Arithmetic</a:t>
            </a:r>
            <a:r>
              <a:rPr lang="de-DE" dirty="0"/>
              <a:t> Encoding  - </a:t>
            </a:r>
            <a:r>
              <a:rPr lang="de-DE" dirty="0" err="1"/>
              <a:t>Example</a:t>
            </a:r>
            <a:r>
              <a:rPr lang="de-DE" dirty="0"/>
              <a:t> String ABACA</a:t>
            </a:r>
            <a:endParaRPr lang="en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512147-4775-332E-CC36-8AE6F131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93" y="1958807"/>
            <a:ext cx="4197068" cy="294038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FA3BF7-1D06-DAEF-2F07-4090C539E80B}"/>
              </a:ext>
            </a:extLst>
          </p:cNvPr>
          <p:cNvCxnSpPr/>
          <p:nvPr/>
        </p:nvCxnSpPr>
        <p:spPr>
          <a:xfrm>
            <a:off x="5471160" y="3613666"/>
            <a:ext cx="216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7521C13-2242-BA0D-3FF9-FD5A954BC88F}"/>
              </a:ext>
            </a:extLst>
          </p:cNvPr>
          <p:cNvSpPr txBox="1"/>
          <p:nvPr/>
        </p:nvSpPr>
        <p:spPr>
          <a:xfrm>
            <a:off x="8100060" y="2545079"/>
            <a:ext cx="387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Output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Binary stream will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newsfeed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07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40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019D32-2911-3657-EAC3-D9DACB58B29B}"/>
              </a:ext>
            </a:extLst>
          </p:cNvPr>
          <p:cNvSpPr/>
          <p:nvPr/>
        </p:nvSpPr>
        <p:spPr>
          <a:xfrm>
            <a:off x="555867" y="3841491"/>
            <a:ext cx="41939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2. LLM Property-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Detector</a:t>
            </a:r>
            <a:endParaRPr lang="de-DE" sz="2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1F6B30-8AB9-3575-3765-87757EBD9A97}"/>
              </a:ext>
            </a:extLst>
          </p:cNvPr>
          <p:cNvSpPr/>
          <p:nvPr/>
        </p:nvSpPr>
        <p:spPr>
          <a:xfrm>
            <a:off x="555867" y="4565360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4D4090-F7CF-A69B-FAD5-993520AB6607}"/>
              </a:ext>
            </a:extLst>
          </p:cNvPr>
          <p:cNvSpPr txBox="1"/>
          <p:nvPr/>
        </p:nvSpPr>
        <p:spPr>
          <a:xfrm>
            <a:off x="555867" y="4635008"/>
            <a:ext cx="4226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Input </a:t>
            </a:r>
            <a:r>
              <a:rPr lang="de-DE" sz="1400" dirty="0" err="1"/>
              <a:t>newsfeed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split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dirty="0" err="1"/>
              <a:t>articles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Articles</a:t>
            </a:r>
            <a:r>
              <a:rPr lang="de-DE" sz="1400" dirty="0"/>
              <a:t>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tokenized</a:t>
            </a:r>
            <a:r>
              <a:rPr lang="de-DE" sz="1400" dirty="0"/>
              <a:t> and </a:t>
            </a:r>
            <a:r>
              <a:rPr lang="de-DE" sz="1400" dirty="0" err="1"/>
              <a:t>evaluated</a:t>
            </a:r>
            <a:r>
              <a:rPr lang="de-DE" sz="1400" dirty="0"/>
              <a:t> in </a:t>
            </a:r>
            <a:r>
              <a:rPr lang="de-DE" sz="1400" dirty="0" err="1"/>
              <a:t>llama</a:t>
            </a:r>
            <a:r>
              <a:rPr lang="de-DE" sz="1400" dirty="0"/>
              <a:t> </a:t>
            </a:r>
            <a:r>
              <a:rPr lang="de-DE" sz="1400" dirty="0" err="1"/>
              <a:t>llm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considering</a:t>
            </a:r>
            <a:r>
              <a:rPr lang="de-DE" sz="1400" dirty="0"/>
              <a:t>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text</a:t>
            </a:r>
            <a:r>
              <a:rPr lang="de-DE" sz="1400" dirty="0"/>
              <a:t> (e.g. </a:t>
            </a:r>
            <a:r>
              <a:rPr lang="de-DE" sz="1400" dirty="0" err="1"/>
              <a:t>DetectGPT</a:t>
            </a:r>
            <a:r>
              <a:rPr lang="de-DE" sz="1400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86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019D32-2911-3657-EAC3-D9DACB58B29B}"/>
              </a:ext>
            </a:extLst>
          </p:cNvPr>
          <p:cNvSpPr/>
          <p:nvPr/>
        </p:nvSpPr>
        <p:spPr>
          <a:xfrm>
            <a:off x="555867" y="3841491"/>
            <a:ext cx="41939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2. LLM Property-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Detector</a:t>
            </a:r>
            <a:endParaRPr lang="de-DE" sz="2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537FC70-B2DD-5887-052F-77ABF6A9D78B}"/>
              </a:ext>
            </a:extLst>
          </p:cNvPr>
          <p:cNvSpPr/>
          <p:nvPr/>
        </p:nvSpPr>
        <p:spPr>
          <a:xfrm>
            <a:off x="7041273" y="2305910"/>
            <a:ext cx="4155954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ML-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65141F-BE77-0C08-50D4-E5378C6BCEC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97792" y="2664628"/>
            <a:ext cx="12434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FAA7C1-4C9B-2CA1-F093-75273F3DC0AE}"/>
              </a:ext>
            </a:extLst>
          </p:cNvPr>
          <p:cNvCxnSpPr>
            <a:stCxn id="3" idx="3"/>
          </p:cNvCxnSpPr>
          <p:nvPr/>
        </p:nvCxnSpPr>
        <p:spPr>
          <a:xfrm flipV="1">
            <a:off x="4749800" y="4200209"/>
            <a:ext cx="10479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12CB6DF-C062-5705-A642-01B3459A92C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49799" y="1798361"/>
            <a:ext cx="1047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372849-9C58-DBD5-E7D1-1889865ADDE4}"/>
              </a:ext>
            </a:extLst>
          </p:cNvPr>
          <p:cNvCxnSpPr/>
          <p:nvPr/>
        </p:nvCxnSpPr>
        <p:spPr>
          <a:xfrm>
            <a:off x="5797792" y="1798361"/>
            <a:ext cx="0" cy="240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90E56-9FD7-E597-3301-58B14B2626CF}"/>
              </a:ext>
            </a:extLst>
          </p:cNvPr>
          <p:cNvSpPr txBox="1"/>
          <p:nvPr/>
        </p:nvSpPr>
        <p:spPr>
          <a:xfrm>
            <a:off x="7041273" y="3023347"/>
            <a:ext cx="422623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Statistical </a:t>
            </a:r>
            <a:r>
              <a:rPr lang="de-DE" sz="1400" b="1" dirty="0" err="1"/>
              <a:t>properties</a:t>
            </a:r>
            <a:endParaRPr lang="de-DE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Avg</a:t>
            </a:r>
            <a:r>
              <a:rPr lang="de-DE" sz="1400" dirty="0"/>
              <a:t>. Token </a:t>
            </a:r>
            <a:r>
              <a:rPr lang="de-DE" sz="1400" dirty="0" err="1"/>
              <a:t>Probability</a:t>
            </a:r>
            <a:endParaRPr lang="de-DE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(</a:t>
            </a:r>
            <a:r>
              <a:rPr lang="de-DE" sz="1400" dirty="0" err="1"/>
              <a:t>DetectGPT</a:t>
            </a:r>
            <a:r>
              <a:rPr lang="de-DE" sz="1400" dirty="0"/>
              <a:t>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Linguistic</a:t>
            </a:r>
            <a:r>
              <a:rPr lang="de-DE" sz="1400" b="1" dirty="0"/>
              <a:t> </a:t>
            </a:r>
            <a:r>
              <a:rPr lang="de-DE" sz="1400" b="1" dirty="0" err="1"/>
              <a:t>properties</a:t>
            </a:r>
            <a:endParaRPr lang="de-DE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Avg</a:t>
            </a:r>
            <a:r>
              <a:rPr lang="de-DE" sz="1400" dirty="0"/>
              <a:t>. </a:t>
            </a:r>
            <a:r>
              <a:rPr lang="de-DE" sz="1400" dirty="0" err="1"/>
              <a:t>sentence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, </a:t>
            </a:r>
            <a:r>
              <a:rPr lang="de-DE" sz="1400" dirty="0" err="1"/>
              <a:t>vocabulary</a:t>
            </a:r>
            <a:r>
              <a:rPr lang="de-DE" sz="1400" dirty="0"/>
              <a:t> </a:t>
            </a:r>
            <a:r>
              <a:rPr lang="de-DE" sz="1400" dirty="0" err="1"/>
              <a:t>richness</a:t>
            </a:r>
            <a:r>
              <a:rPr lang="de-DE" sz="1400" dirty="0"/>
              <a:t>, </a:t>
            </a:r>
            <a:r>
              <a:rPr lang="de-DE" sz="1400" dirty="0" err="1"/>
              <a:t>flesch</a:t>
            </a:r>
            <a:r>
              <a:rPr lang="de-DE" sz="1400" dirty="0"/>
              <a:t> score, </a:t>
            </a:r>
            <a:r>
              <a:rPr lang="de-DE" sz="1400" dirty="0" err="1"/>
              <a:t>entropy</a:t>
            </a:r>
            <a:r>
              <a:rPr lang="de-DE" sz="1400" dirty="0"/>
              <a:t>, </a:t>
            </a:r>
            <a:r>
              <a:rPr lang="de-DE" sz="1400" dirty="0" err="1"/>
              <a:t>sentiment</a:t>
            </a:r>
            <a:r>
              <a:rPr lang="de-DE" sz="1400" dirty="0"/>
              <a:t>, </a:t>
            </a:r>
            <a:r>
              <a:rPr lang="de-DE" sz="1400" dirty="0" err="1"/>
              <a:t>repetition</a:t>
            </a:r>
            <a:r>
              <a:rPr lang="de-DE" sz="1400" dirty="0"/>
              <a:t> </a:t>
            </a:r>
            <a:r>
              <a:rPr lang="de-DE" sz="1400" dirty="0" err="1"/>
              <a:t>patterns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Possible ML </a:t>
            </a:r>
            <a:r>
              <a:rPr lang="de-DE" sz="1400" b="1" dirty="0" err="1"/>
              <a:t>algorithms</a:t>
            </a:r>
            <a:r>
              <a:rPr lang="de-DE" sz="1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Novelty</a:t>
            </a:r>
            <a:r>
              <a:rPr lang="de-DE" sz="1400" dirty="0"/>
              <a:t>/</a:t>
            </a:r>
            <a:r>
              <a:rPr lang="de-DE" sz="1400" dirty="0" err="1"/>
              <a:t>Outlier</a:t>
            </a:r>
            <a:r>
              <a:rPr lang="de-DE" sz="1400" dirty="0"/>
              <a:t> </a:t>
            </a:r>
            <a:r>
              <a:rPr lang="de-DE" sz="1400" dirty="0" err="1"/>
              <a:t>Detection</a:t>
            </a:r>
            <a:r>
              <a:rPr lang="de-DE" sz="1400" dirty="0"/>
              <a:t> (</a:t>
            </a:r>
            <a:r>
              <a:rPr lang="de-DE" sz="1400" dirty="0" err="1"/>
              <a:t>One</a:t>
            </a:r>
            <a:r>
              <a:rPr lang="de-DE" sz="1400" dirty="0"/>
              <a:t>-Class SVM)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/>
              <a:t>Binary Classification (Random Forest, SVM)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1F6B30-8AB9-3575-3765-87757EBD9A97}"/>
              </a:ext>
            </a:extLst>
          </p:cNvPr>
          <p:cNvSpPr/>
          <p:nvPr/>
        </p:nvSpPr>
        <p:spPr>
          <a:xfrm>
            <a:off x="555867" y="4565360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1B26B5A-9FC3-E60A-892A-BC79ED2ACB5E}"/>
              </a:ext>
            </a:extLst>
          </p:cNvPr>
          <p:cNvSpPr/>
          <p:nvPr/>
        </p:nvSpPr>
        <p:spPr>
          <a:xfrm>
            <a:off x="7041273" y="3023347"/>
            <a:ext cx="4155954" cy="24622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4D4090-F7CF-A69B-FAD5-993520AB6607}"/>
              </a:ext>
            </a:extLst>
          </p:cNvPr>
          <p:cNvSpPr txBox="1"/>
          <p:nvPr/>
        </p:nvSpPr>
        <p:spPr>
          <a:xfrm>
            <a:off x="555867" y="4635008"/>
            <a:ext cx="4226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Input </a:t>
            </a:r>
            <a:r>
              <a:rPr lang="de-DE" sz="1400" dirty="0" err="1"/>
              <a:t>newsfeed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split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dirty="0" err="1"/>
              <a:t>articles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Articles</a:t>
            </a:r>
            <a:r>
              <a:rPr lang="de-DE" sz="1400" dirty="0"/>
              <a:t> </a:t>
            </a:r>
            <a:r>
              <a:rPr lang="de-DE" sz="1400" dirty="0" err="1"/>
              <a:t>get</a:t>
            </a:r>
            <a:r>
              <a:rPr lang="de-DE" sz="1400" dirty="0"/>
              <a:t> </a:t>
            </a:r>
            <a:r>
              <a:rPr lang="de-DE" sz="1400" dirty="0" err="1"/>
              <a:t>tokenized</a:t>
            </a:r>
            <a:r>
              <a:rPr lang="de-DE" sz="1400" dirty="0"/>
              <a:t> and </a:t>
            </a:r>
            <a:r>
              <a:rPr lang="de-DE" sz="1400" dirty="0" err="1"/>
              <a:t>evaluated</a:t>
            </a:r>
            <a:r>
              <a:rPr lang="de-DE" sz="1400" dirty="0"/>
              <a:t> in </a:t>
            </a:r>
            <a:r>
              <a:rPr lang="de-DE" sz="1400" dirty="0" err="1"/>
              <a:t>llama</a:t>
            </a:r>
            <a:r>
              <a:rPr lang="de-DE" sz="1400" dirty="0"/>
              <a:t> </a:t>
            </a:r>
            <a:r>
              <a:rPr lang="de-DE" sz="1400" dirty="0" err="1"/>
              <a:t>llm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considering</a:t>
            </a:r>
            <a:r>
              <a:rPr lang="de-DE" sz="1400" dirty="0"/>
              <a:t>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of </a:t>
            </a:r>
            <a:r>
              <a:rPr lang="de-DE" sz="1400" dirty="0" err="1"/>
              <a:t>text</a:t>
            </a:r>
            <a:r>
              <a:rPr lang="de-DE" sz="1400" dirty="0"/>
              <a:t> (e.g. </a:t>
            </a:r>
            <a:r>
              <a:rPr lang="de-DE" sz="1400" dirty="0" err="1"/>
              <a:t>DetectGPT</a:t>
            </a:r>
            <a:r>
              <a:rPr lang="de-DE" sz="1400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14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A7BFB-0A94-9FA6-A2C8-7FB18BD4DA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0800" y="1371600"/>
            <a:ext cx="9721850" cy="42539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DE" dirty="0"/>
              <a:t>📥 Hider</a:t>
            </a:r>
          </a:p>
          <a:p>
            <a:pPr marL="342900" indent="-342900">
              <a:buFont typeface="+mj-lt"/>
              <a:buAutoNum type="arabicPeriod"/>
            </a:pPr>
            <a:endParaRPr lang="en-DE" dirty="0"/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📤 Restorer</a:t>
            </a:r>
          </a:p>
          <a:p>
            <a:pPr marL="342900" indent="-342900">
              <a:buFont typeface="+mj-lt"/>
              <a:buAutoNum type="arabicPeriod"/>
            </a:pPr>
            <a:endParaRPr lang="en-DE" dirty="0"/>
          </a:p>
          <a:p>
            <a:pPr marL="342900" indent="-342900">
              <a:buFont typeface="+mj-lt"/>
              <a:buAutoNum type="arabicPeriod"/>
            </a:pPr>
            <a:r>
              <a:rPr lang="en-DE" dirty="0"/>
              <a:t>🔎 Detector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93C4B-E66E-5C65-9081-6C2B284B3D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780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86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63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with Dy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namic </a:t>
              </a:r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Arithmetic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 Encoding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56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dirty="0">
                  <a:latin typeface="Arial" panose="020B0604020202020204" pitchFamily="34" charset="0"/>
                  <a:cs typeface="Arial" panose="020B0604020202020204" pitchFamily="34" charset="0"/>
                </a:rPr>
                <a:t>Prompt the LLM with first few words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Decide on next token based on binary triplets (“010” -&gt; index 2)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of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with Dy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namic </a:t>
              </a:r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Arithmetic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 Encoding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21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55D2E7-2B8A-46BD-D4FF-7E5C50163E39}"/>
              </a:ext>
            </a:extLst>
          </p:cNvPr>
          <p:cNvSpPr/>
          <p:nvPr/>
        </p:nvSpPr>
        <p:spPr>
          <a:xfrm>
            <a:off x="5998315" y="4866929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/>
              <a:t>Output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272C536C-583F-7CC9-A739-795A22D06F6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406325" y="4633657"/>
            <a:ext cx="503065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dirty="0">
                  <a:latin typeface="Arial" panose="020B0604020202020204" pitchFamily="34" charset="0"/>
                  <a:cs typeface="Arial" panose="020B0604020202020204" pitchFamily="34" charset="0"/>
                </a:rPr>
                <a:t>Prompt the LLM with first few words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Decide on next token based on binary triplets (“010” -&gt; index 2)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with Dy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namic </a:t>
              </a:r>
              <a:r>
                <a:rPr lang="de-DE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Arithmetic</a:t>
              </a:r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 Encoding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F2284D2-183E-C9FC-9545-813656AEDABD}"/>
              </a:ext>
            </a:extLst>
          </p:cNvPr>
          <p:cNvGrpSpPr/>
          <p:nvPr/>
        </p:nvGrpSpPr>
        <p:grpSpPr>
          <a:xfrm>
            <a:off x="7360148" y="4866927"/>
            <a:ext cx="3156827" cy="717437"/>
            <a:chOff x="616260" y="3044256"/>
            <a:chExt cx="6438423" cy="572242"/>
          </a:xfrm>
        </p:grpSpPr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F6F948A3-45F0-2E16-8021-50A9EE7DE561}"/>
                </a:ext>
              </a:extLst>
            </p:cNvPr>
            <p:cNvSpPr/>
            <p:nvPr/>
          </p:nvSpPr>
          <p:spPr>
            <a:xfrm rot="5400000">
              <a:off x="3549351" y="111165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" name="Rechteck: obere Ecken abgerundet 4">
              <a:extLst>
                <a:ext uri="{FF2B5EF4-FFF2-40B4-BE49-F238E27FC236}">
                  <a16:creationId xmlns:a16="http://schemas.microsoft.com/office/drawing/2014/main" id="{B5D2EC61-84EB-BB75-7AC4-0EF95798C9A1}"/>
                </a:ext>
              </a:extLst>
            </p:cNvPr>
            <p:cNvSpPr txBox="1"/>
            <p:nvPr/>
          </p:nvSpPr>
          <p:spPr>
            <a:xfrm>
              <a:off x="616261" y="3072191"/>
              <a:ext cx="629333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with 30 articles, including the secret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47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39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Restore secret by computing next tokens and comparing them with the true next token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82822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Titelfolien zur Auswahl</Template>
  <TotalTime>43</TotalTime>
  <Words>717</Words>
  <Application>Microsoft Macintosh PowerPoint</Application>
  <PresentationFormat>Widescreen</PresentationFormat>
  <Paragraphs>151</Paragraphs>
  <Slides>17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Titelfolien zur Auswahl</vt:lpstr>
      <vt:lpstr>Master für Folgeseiten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2045624117460237</dc:creator>
  <cp:lastModifiedBy>TU-Pseudonym 2045624117460237</cp:lastModifiedBy>
  <cp:revision>46</cp:revision>
  <cp:lastPrinted>2021-03-24T16:10:50Z</cp:lastPrinted>
  <dcterms:created xsi:type="dcterms:W3CDTF">2023-11-04T12:02:10Z</dcterms:created>
  <dcterms:modified xsi:type="dcterms:W3CDTF">2023-12-12T17:44:33Z</dcterms:modified>
</cp:coreProperties>
</file>