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</p:sldMasterIdLst>
  <p:notesMasterIdLst>
    <p:notesMasterId r:id="rId22"/>
  </p:notesMasterIdLst>
  <p:sldIdLst>
    <p:sldId id="405" r:id="rId3"/>
    <p:sldId id="408" r:id="rId4"/>
    <p:sldId id="413" r:id="rId5"/>
    <p:sldId id="414" r:id="rId6"/>
    <p:sldId id="394" r:id="rId7"/>
    <p:sldId id="399" r:id="rId8"/>
    <p:sldId id="382" r:id="rId9"/>
    <p:sldId id="401" r:id="rId10"/>
    <p:sldId id="409" r:id="rId11"/>
    <p:sldId id="403" r:id="rId12"/>
    <p:sldId id="410" r:id="rId13"/>
    <p:sldId id="411" r:id="rId14"/>
    <p:sldId id="412" r:id="rId15"/>
    <p:sldId id="415" r:id="rId16"/>
    <p:sldId id="416" r:id="rId17"/>
    <p:sldId id="417" r:id="rId18"/>
    <p:sldId id="418" r:id="rId19"/>
    <p:sldId id="420" r:id="rId20"/>
    <p:sldId id="419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5F4D1D2-6A3F-7D46-95BD-6897DBE6AF50}">
          <p14:sldIdLst>
            <p14:sldId id="405"/>
            <p14:sldId id="408"/>
          </p14:sldIdLst>
        </p14:section>
        <p14:section name="Probability Order Hider" id="{60933FD7-F01A-492A-9470-23AA9794A8B0}">
          <p14:sldIdLst>
            <p14:sldId id="413"/>
            <p14:sldId id="414"/>
          </p14:sldIdLst>
        </p14:section>
        <p14:section name="Arithmetic Encoding Hider" id="{5FDBAC07-961A-42E3-9F71-582871BC253F}">
          <p14:sldIdLst>
            <p14:sldId id="394"/>
            <p14:sldId id="399"/>
            <p14:sldId id="382"/>
            <p14:sldId id="401"/>
          </p14:sldIdLst>
        </p14:section>
        <p14:section name="Zero-Shot Detectors" id="{24724832-BF8B-48CC-B0F4-7F322916EFFB}">
          <p14:sldIdLst>
            <p14:sldId id="409"/>
          </p14:sldIdLst>
        </p14:section>
        <p14:section name="Anomaly Detector" id="{4DC3C65F-5F86-4DB6-9C24-23178324CBC6}">
          <p14:sldIdLst>
            <p14:sldId id="403"/>
            <p14:sldId id="410"/>
            <p14:sldId id="411"/>
            <p14:sldId id="412"/>
          </p14:sldIdLst>
        </p14:section>
        <p14:section name="Semantic and Statistic Prop Detector" id="{460FF0D9-7065-4FC6-9676-ABC7494F9DF5}">
          <p14:sldIdLst>
            <p14:sldId id="415"/>
            <p14:sldId id="416"/>
            <p14:sldId id="417"/>
            <p14:sldId id="418"/>
          </p14:sldIdLst>
        </p14:section>
        <p14:section name="Conclusion" id="{AAFADF46-FE1B-2547-88FA-33C245810C2D}">
          <p14:sldIdLst>
            <p14:sldId id="420"/>
            <p14:sldId id="41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D1E"/>
    <a:srgbClr val="434343"/>
    <a:srgbClr val="000000"/>
    <a:srgbClr val="FF6C00"/>
    <a:srgbClr val="1F90CC"/>
    <a:srgbClr val="9013FE"/>
    <a:srgbClr val="C40E02"/>
    <a:srgbClr val="FFFFFF"/>
    <a:srgbClr val="49CB40"/>
    <a:srgbClr val="C50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2697" autoAdjust="0"/>
  </p:normalViewPr>
  <p:slideViewPr>
    <p:cSldViewPr snapToGrid="0" snapToObjects="1">
      <p:cViewPr>
        <p:scale>
          <a:sx n="75" d="100"/>
          <a:sy n="75" d="100"/>
        </p:scale>
        <p:origin x="195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53" d="100"/>
          <a:sy n="153" d="100"/>
        </p:scale>
        <p:origin x="49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180F-3EA1-4748-B4F4-956BB5176995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3961-1900-1342-BF9B-82C3215CD3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EA2EF-1E30-8560-E3E1-900BD6FE4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34C3A0D-54F6-73D5-704E-D0BC8B6537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7C86C2F-2443-9439-D19F-348FB2246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1FC8BE-84AB-3A52-6B38-1D53087BB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62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84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6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413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33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-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3">
            <a:extLst>
              <a:ext uri="{FF2B5EF4-FFF2-40B4-BE49-F238E27FC236}">
                <a16:creationId xmlns:a16="http://schemas.microsoft.com/office/drawing/2014/main" id="{9A036687-F2BF-7B4C-A352-6E1D355D12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6479" y="1260572"/>
            <a:ext cx="8885359" cy="3273604"/>
          </a:xfrm>
          <a:custGeom>
            <a:avLst/>
            <a:gdLst>
              <a:gd name="connsiteX0" fmla="*/ 0 w 8328660"/>
              <a:gd name="connsiteY0" fmla="*/ 0 h 3143274"/>
              <a:gd name="connsiteX1" fmla="*/ 8328660 w 8328660"/>
              <a:gd name="connsiteY1" fmla="*/ 0 h 3143274"/>
              <a:gd name="connsiteX2" fmla="*/ 8328660 w 8328660"/>
              <a:gd name="connsiteY2" fmla="*/ 3143274 h 3143274"/>
              <a:gd name="connsiteX3" fmla="*/ 0 w 8328660"/>
              <a:gd name="connsiteY3" fmla="*/ 3143274 h 3143274"/>
              <a:gd name="connsiteX4" fmla="*/ 0 w 8328660"/>
              <a:gd name="connsiteY4" fmla="*/ 0 h 314327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8660 w 8336280"/>
              <a:gd name="connsiteY2" fmla="*/ 374525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1040 w 8336280"/>
              <a:gd name="connsiteY2" fmla="*/ 324233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286029 h 3429303"/>
              <a:gd name="connsiteX1" fmla="*/ 8336280 w 8336280"/>
              <a:gd name="connsiteY1" fmla="*/ 0 h 3429303"/>
              <a:gd name="connsiteX2" fmla="*/ 8321040 w 8336280"/>
              <a:gd name="connsiteY2" fmla="*/ 2926383 h 3429303"/>
              <a:gd name="connsiteX3" fmla="*/ 0 w 8336280"/>
              <a:gd name="connsiteY3" fmla="*/ 3429303 h 3429303"/>
              <a:gd name="connsiteX4" fmla="*/ 0 w 8336280"/>
              <a:gd name="connsiteY4" fmla="*/ 286029 h 3429303"/>
              <a:gd name="connsiteX0" fmla="*/ 0 w 8339997"/>
              <a:gd name="connsiteY0" fmla="*/ 312049 h 3429303"/>
              <a:gd name="connsiteX1" fmla="*/ 8339997 w 8339997"/>
              <a:gd name="connsiteY1" fmla="*/ 0 h 3429303"/>
              <a:gd name="connsiteX2" fmla="*/ 8324757 w 8339997"/>
              <a:gd name="connsiteY2" fmla="*/ 2926383 h 3429303"/>
              <a:gd name="connsiteX3" fmla="*/ 3717 w 8339997"/>
              <a:gd name="connsiteY3" fmla="*/ 3429303 h 3429303"/>
              <a:gd name="connsiteX4" fmla="*/ 0 w 8339997"/>
              <a:gd name="connsiteY4" fmla="*/ 312049 h 3429303"/>
              <a:gd name="connsiteX0" fmla="*/ 0 w 8343172"/>
              <a:gd name="connsiteY0" fmla="*/ 305699 h 3429303"/>
              <a:gd name="connsiteX1" fmla="*/ 8343172 w 8343172"/>
              <a:gd name="connsiteY1" fmla="*/ 0 h 3429303"/>
              <a:gd name="connsiteX2" fmla="*/ 8327932 w 8343172"/>
              <a:gd name="connsiteY2" fmla="*/ 2926383 h 3429303"/>
              <a:gd name="connsiteX3" fmla="*/ 6892 w 8343172"/>
              <a:gd name="connsiteY3" fmla="*/ 3429303 h 3429303"/>
              <a:gd name="connsiteX4" fmla="*/ 0 w 8343172"/>
              <a:gd name="connsiteY4" fmla="*/ 305699 h 3429303"/>
              <a:gd name="connsiteX0" fmla="*/ 0 w 8349522"/>
              <a:gd name="connsiteY0" fmla="*/ 30887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8874 h 3429303"/>
              <a:gd name="connsiteX0" fmla="*/ 0 w 8352697"/>
              <a:gd name="connsiteY0" fmla="*/ 312049 h 3429303"/>
              <a:gd name="connsiteX1" fmla="*/ 8352697 w 8352697"/>
              <a:gd name="connsiteY1" fmla="*/ 0 h 3429303"/>
              <a:gd name="connsiteX2" fmla="*/ 8337457 w 8352697"/>
              <a:gd name="connsiteY2" fmla="*/ 2926383 h 3429303"/>
              <a:gd name="connsiteX3" fmla="*/ 16417 w 8352697"/>
              <a:gd name="connsiteY3" fmla="*/ 3429303 h 3429303"/>
              <a:gd name="connsiteX4" fmla="*/ 0 w 8352697"/>
              <a:gd name="connsiteY4" fmla="*/ 312049 h 3429303"/>
              <a:gd name="connsiteX0" fmla="*/ 0 w 8349522"/>
              <a:gd name="connsiteY0" fmla="*/ 30252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2524 h 3429303"/>
              <a:gd name="connsiteX0" fmla="*/ 0 w 8349522"/>
              <a:gd name="connsiteY0" fmla="*/ 302524 h 3226103"/>
              <a:gd name="connsiteX1" fmla="*/ 8349522 w 8349522"/>
              <a:gd name="connsiteY1" fmla="*/ 0 h 3226103"/>
              <a:gd name="connsiteX2" fmla="*/ 8334282 w 8349522"/>
              <a:gd name="connsiteY2" fmla="*/ 2926383 h 3226103"/>
              <a:gd name="connsiteX3" fmla="*/ 13242 w 8349522"/>
              <a:gd name="connsiteY3" fmla="*/ 3226103 h 3226103"/>
              <a:gd name="connsiteX4" fmla="*/ 0 w 8349522"/>
              <a:gd name="connsiteY4" fmla="*/ 302524 h 3226103"/>
              <a:gd name="connsiteX0" fmla="*/ 0 w 8883911"/>
              <a:gd name="connsiteY0" fmla="*/ 326274 h 3226103"/>
              <a:gd name="connsiteX1" fmla="*/ 8883911 w 8883911"/>
              <a:gd name="connsiteY1" fmla="*/ 0 h 3226103"/>
              <a:gd name="connsiteX2" fmla="*/ 8868671 w 8883911"/>
              <a:gd name="connsiteY2" fmla="*/ 2926383 h 3226103"/>
              <a:gd name="connsiteX3" fmla="*/ 547631 w 8883911"/>
              <a:gd name="connsiteY3" fmla="*/ 3226103 h 3226103"/>
              <a:gd name="connsiteX4" fmla="*/ 0 w 8883911"/>
              <a:gd name="connsiteY4" fmla="*/ 326274 h 3226103"/>
              <a:gd name="connsiteX0" fmla="*/ 0 w 8872036"/>
              <a:gd name="connsiteY0" fmla="*/ 326274 h 3226103"/>
              <a:gd name="connsiteX1" fmla="*/ 8872036 w 8872036"/>
              <a:gd name="connsiteY1" fmla="*/ 0 h 3226103"/>
              <a:gd name="connsiteX2" fmla="*/ 8856796 w 8872036"/>
              <a:gd name="connsiteY2" fmla="*/ 2926383 h 3226103"/>
              <a:gd name="connsiteX3" fmla="*/ 535756 w 8872036"/>
              <a:gd name="connsiteY3" fmla="*/ 3226103 h 3226103"/>
              <a:gd name="connsiteX4" fmla="*/ 0 w 8872036"/>
              <a:gd name="connsiteY4" fmla="*/ 326274 h 3226103"/>
              <a:gd name="connsiteX0" fmla="*/ 34357 w 8906393"/>
              <a:gd name="connsiteY0" fmla="*/ 326274 h 3273604"/>
              <a:gd name="connsiteX1" fmla="*/ 8906393 w 8906393"/>
              <a:gd name="connsiteY1" fmla="*/ 0 h 3273604"/>
              <a:gd name="connsiteX2" fmla="*/ 8891153 w 8906393"/>
              <a:gd name="connsiteY2" fmla="*/ 2926383 h 3273604"/>
              <a:gd name="connsiteX3" fmla="*/ 98 w 8906393"/>
              <a:gd name="connsiteY3" fmla="*/ 3273604 h 3273604"/>
              <a:gd name="connsiteX4" fmla="*/ 34357 w 8906393"/>
              <a:gd name="connsiteY4" fmla="*/ 326274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1367 w 8907662"/>
              <a:gd name="connsiteY3" fmla="*/ 3273604 h 3273604"/>
              <a:gd name="connsiteX4" fmla="*/ 0 w 8907662"/>
              <a:gd name="connsiteY4" fmla="*/ 338149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32591 w 8907662"/>
              <a:gd name="connsiteY3" fmla="*/ 3273604 h 3273604"/>
              <a:gd name="connsiteX4" fmla="*/ 0 w 8907662"/>
              <a:gd name="connsiteY4" fmla="*/ 338149 h 3273604"/>
              <a:gd name="connsiteX0" fmla="*/ 0 w 8885359"/>
              <a:gd name="connsiteY0" fmla="*/ 338149 h 3273604"/>
              <a:gd name="connsiteX1" fmla="*/ 8885359 w 8885359"/>
              <a:gd name="connsiteY1" fmla="*/ 0 h 3273604"/>
              <a:gd name="connsiteX2" fmla="*/ 8870119 w 8885359"/>
              <a:gd name="connsiteY2" fmla="*/ 2926383 h 3273604"/>
              <a:gd name="connsiteX3" fmla="*/ 10288 w 8885359"/>
              <a:gd name="connsiteY3" fmla="*/ 3273604 h 3273604"/>
              <a:gd name="connsiteX4" fmla="*/ 0 w 8885359"/>
              <a:gd name="connsiteY4" fmla="*/ 338149 h 32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5359" h="3273604">
                <a:moveTo>
                  <a:pt x="0" y="338149"/>
                </a:moveTo>
                <a:lnTo>
                  <a:pt x="8885359" y="0"/>
                </a:lnTo>
                <a:lnTo>
                  <a:pt x="8870119" y="2926383"/>
                </a:lnTo>
                <a:lnTo>
                  <a:pt x="10288" y="3273604"/>
                </a:lnTo>
                <a:cubicBezTo>
                  <a:pt x="7991" y="2232403"/>
                  <a:pt x="2297" y="1379350"/>
                  <a:pt x="0" y="338149"/>
                </a:cubicBezTo>
                <a:close/>
              </a:path>
            </a:pathLst>
          </a:custGeom>
          <a:solidFill>
            <a:srgbClr val="434343"/>
          </a:solidFill>
        </p:spPr>
        <p:txBody>
          <a:bodyPr lIns="57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Platzhalter: Bild Titelfolie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B17960-7FEA-3C44-9F5C-B38F41DF0CD3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V1: Titelfolie mit Bild</a:t>
            </a:r>
          </a:p>
        </p:txBody>
      </p:sp>
    </p:spTree>
    <p:extLst>
      <p:ext uri="{BB962C8B-B14F-4D97-AF65-F5344CB8AC3E}">
        <p14:creationId xmlns:p14="http://schemas.microsoft.com/office/powerpoint/2010/main" val="27569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40704DC-2971-A248-9827-94150E3D8746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V2: Titelfolie ohne Bild</a:t>
            </a:r>
          </a:p>
        </p:txBody>
      </p:sp>
    </p:spTree>
    <p:extLst>
      <p:ext uri="{BB962C8B-B14F-4D97-AF65-F5344CB8AC3E}">
        <p14:creationId xmlns:p14="http://schemas.microsoft.com/office/powerpoint/2010/main" val="15057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00" y="3175200"/>
            <a:ext cx="9721850" cy="2124075"/>
          </a:xfrm>
          <a:prstGeom prst="rect">
            <a:avLst/>
          </a:prstGeom>
        </p:spPr>
        <p:txBody>
          <a:bodyPr lIns="0" t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DAAF3EE-A5B2-F647-838D-0DFAACB4D5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1371600"/>
            <a:ext cx="9721850" cy="15263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1431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-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5FA8C39-046E-E34F-8E80-7B9D099D72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82400"/>
            <a:ext cx="3982945" cy="4093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8BAC5633-896E-0F44-8840-CC87B5BE704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B97D328-84F0-2C4A-BBAB-1E79CDFE9B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66438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halt - Bild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9278302A-602E-374F-9D64-8FCFB4DC60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64399"/>
            <a:ext cx="3981600" cy="411120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</a:t>
            </a:r>
            <a:br>
              <a:rPr lang="de-DE" dirty="0"/>
            </a:br>
            <a:r>
              <a:rPr lang="de-DE" dirty="0"/>
              <a:t>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07DD2921-214D-B547-93DD-EB9D2A99CCE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6E90AC2-BC99-614A-AF4F-584EF9915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327643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4">
            <a:extLst>
              <a:ext uri="{FF2B5EF4-FFF2-40B4-BE49-F238E27FC236}">
                <a16:creationId xmlns:a16="http://schemas.microsoft.com/office/drawing/2014/main" id="{B97C5655-F240-634C-9B7B-B6181A1B3AF5}"/>
              </a:ext>
            </a:extLst>
          </p:cNvPr>
          <p:cNvSpPr/>
          <p:nvPr userDrawn="1"/>
        </p:nvSpPr>
        <p:spPr>
          <a:xfrm>
            <a:off x="0" y="1668462"/>
            <a:ext cx="12192000" cy="5189537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DEEBD-D00D-1249-9E02-EDC0548BFCA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123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orient="horz" pos="1003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  <p15:guide id="10" orient="horz" pos="2001" userDrawn="1">
          <p15:clr>
            <a:srgbClr val="F26B43"/>
          </p15:clr>
        </p15:guide>
        <p15:guide id="11" orient="horz" pos="3339" userDrawn="1">
          <p15:clr>
            <a:srgbClr val="F26B43"/>
          </p15:clr>
        </p15:guide>
        <p15:guide id="12" orient="horz" pos="2319" userDrawn="1">
          <p15:clr>
            <a:srgbClr val="F26B43"/>
          </p15:clr>
        </p15:guide>
        <p15:guide id="13" orient="horz" pos="2999" userDrawn="1">
          <p15:clr>
            <a:srgbClr val="F26B43"/>
          </p15:clr>
        </p15:guide>
        <p15:guide id="14" orient="horz" pos="3657" userDrawn="1">
          <p15:clr>
            <a:srgbClr val="F26B43"/>
          </p15:clr>
        </p15:guide>
        <p15:guide id="15" orient="horz" pos="2659" userDrawn="1">
          <p15:clr>
            <a:srgbClr val="F26B43"/>
          </p15:clr>
        </p15:guide>
        <p15:guide id="16" pos="2094" userDrawn="1">
          <p15:clr>
            <a:srgbClr val="F26B43"/>
          </p15:clr>
        </p15:guide>
        <p15:guide id="17" pos="2978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725" userDrawn="1">
          <p15:clr>
            <a:srgbClr val="F26B43"/>
          </p15:clr>
        </p15:guide>
        <p15:guide id="20" pos="5586" userDrawn="1">
          <p15:clr>
            <a:srgbClr val="F26B43"/>
          </p15:clr>
        </p15:guide>
        <p15:guide id="21" pos="64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>
            <a:extLst>
              <a:ext uri="{FF2B5EF4-FFF2-40B4-BE49-F238E27FC236}">
                <a16:creationId xmlns:a16="http://schemas.microsoft.com/office/drawing/2014/main" id="{48266648-C51B-EA45-AE41-AF74B0A4657C}"/>
              </a:ext>
            </a:extLst>
          </p:cNvPr>
          <p:cNvSpPr/>
          <p:nvPr userDrawn="1"/>
        </p:nvSpPr>
        <p:spPr>
          <a:xfrm>
            <a:off x="0" y="5748124"/>
            <a:ext cx="12195175" cy="1109875"/>
          </a:xfrm>
          <a:custGeom>
            <a:avLst/>
            <a:gdLst>
              <a:gd name="connsiteX0" fmla="*/ 0 w 12192000"/>
              <a:gd name="connsiteY0" fmla="*/ 0 h 687600"/>
              <a:gd name="connsiteX1" fmla="*/ 12192000 w 12192000"/>
              <a:gd name="connsiteY1" fmla="*/ 0 h 687600"/>
              <a:gd name="connsiteX2" fmla="*/ 12192000 w 12192000"/>
              <a:gd name="connsiteY2" fmla="*/ 687600 h 687600"/>
              <a:gd name="connsiteX3" fmla="*/ 0 w 12192000"/>
              <a:gd name="connsiteY3" fmla="*/ 687600 h 687600"/>
              <a:gd name="connsiteX4" fmla="*/ 0 w 12192000"/>
              <a:gd name="connsiteY4" fmla="*/ 0 h 687600"/>
              <a:gd name="connsiteX0" fmla="*/ 0 w 12195175"/>
              <a:gd name="connsiteY0" fmla="*/ 422275 h 1109875"/>
              <a:gd name="connsiteX1" fmla="*/ 12195175 w 12195175"/>
              <a:gd name="connsiteY1" fmla="*/ 0 h 1109875"/>
              <a:gd name="connsiteX2" fmla="*/ 12192000 w 12195175"/>
              <a:gd name="connsiteY2" fmla="*/ 1109875 h 1109875"/>
              <a:gd name="connsiteX3" fmla="*/ 0 w 12195175"/>
              <a:gd name="connsiteY3" fmla="*/ 1109875 h 1109875"/>
              <a:gd name="connsiteX4" fmla="*/ 0 w 12195175"/>
              <a:gd name="connsiteY4" fmla="*/ 422275 h 11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395C2-361B-A14B-9312-A16F3F678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4598" y="378000"/>
            <a:ext cx="1004400" cy="766068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AFF88A13-194B-9248-BDFD-1579E6D3EC48}"/>
              </a:ext>
            </a:extLst>
          </p:cNvPr>
          <p:cNvSpPr txBox="1"/>
          <p:nvPr userDrawn="1"/>
        </p:nvSpPr>
        <p:spPr>
          <a:xfrm>
            <a:off x="550800" y="6399924"/>
            <a:ext cx="1074739" cy="190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</a:t>
            </a:r>
            <a:fld id="{675EF3AE-78B3-9641-A88A-C3B5FFA9245E}" type="slidenum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184FE9-ADE0-F94C-90C6-58CFCA50F9A4}"/>
              </a:ext>
            </a:extLst>
          </p:cNvPr>
          <p:cNvSpPr txBox="1"/>
          <p:nvPr userDrawn="1"/>
        </p:nvSpPr>
        <p:spPr>
          <a:xfrm>
            <a:off x="1625600" y="6399924"/>
            <a:ext cx="761531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Levin Ahrens, Dominic Stöcker, Facundo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Talamonti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 STEMO Project | Wave 2 |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13 2023</a:t>
            </a:r>
          </a:p>
        </p:txBody>
      </p:sp>
    </p:spTree>
    <p:extLst>
      <p:ext uri="{BB962C8B-B14F-4D97-AF65-F5344CB8AC3E}">
        <p14:creationId xmlns:p14="http://schemas.microsoft.com/office/powerpoint/2010/main" val="39072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1566C600-4B84-5842-B3E8-43C0EE42DEAE}"/>
              </a:ext>
            </a:extLst>
          </p:cNvPr>
          <p:cNvSpPr txBox="1"/>
          <p:nvPr/>
        </p:nvSpPr>
        <p:spPr>
          <a:xfrm>
            <a:off x="550801" y="4973943"/>
            <a:ext cx="832807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STEMO: Steganography with Language Models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DD8A406-EC2B-3942-821D-690FFD0DA113}"/>
              </a:ext>
            </a:extLst>
          </p:cNvPr>
          <p:cNvSpPr txBox="1"/>
          <p:nvPr/>
        </p:nvSpPr>
        <p:spPr>
          <a:xfrm>
            <a:off x="550801" y="6085778"/>
            <a:ext cx="83280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Levin Ahrens, Dominic Stöcker, Facundo </a:t>
            </a: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Talamonti</a:t>
            </a: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 STEMO Project | Wave 2 | </a:t>
            </a: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</a:t>
            </a: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13 2023</a:t>
            </a:r>
          </a:p>
        </p:txBody>
      </p:sp>
      <p:pic>
        <p:nvPicPr>
          <p:cNvPr id="5" name="Picture Placeholder 4" descr="Cartoon reading a newspaper&#10;&#10;Description automatically generated">
            <a:extLst>
              <a:ext uri="{FF2B5EF4-FFF2-40B4-BE49-F238E27FC236}">
                <a16:creationId xmlns:a16="http://schemas.microsoft.com/office/drawing/2014/main" id="{E7DC3021-155B-38A2-1066-BD79F130501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17764" b="177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079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14FA-B203-44DE-74D3-3C1D79865E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Detector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A1B376E-2A02-AFAC-002A-A0AEBC509E87}"/>
              </a:ext>
            </a:extLst>
          </p:cNvPr>
          <p:cNvSpPr/>
          <p:nvPr/>
        </p:nvSpPr>
        <p:spPr>
          <a:xfrm>
            <a:off x="555867" y="1439642"/>
            <a:ext cx="4193932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1. Rule-based Detector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0019D32-2911-3657-EAC3-D9DACB58B29B}"/>
              </a:ext>
            </a:extLst>
          </p:cNvPr>
          <p:cNvSpPr/>
          <p:nvPr/>
        </p:nvSpPr>
        <p:spPr>
          <a:xfrm>
            <a:off x="555867" y="3841491"/>
            <a:ext cx="41939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2. LLM Property-</a:t>
            </a:r>
            <a:r>
              <a:rPr lang="de-DE" sz="2000" dirty="0" err="1"/>
              <a:t>based</a:t>
            </a:r>
            <a:r>
              <a:rPr lang="de-DE" sz="2000" dirty="0"/>
              <a:t> </a:t>
            </a:r>
            <a:r>
              <a:rPr lang="de-DE" sz="2000" dirty="0" err="1"/>
              <a:t>Detector</a:t>
            </a:r>
            <a:endParaRPr lang="de-DE" sz="20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537FC70-B2DD-5887-052F-77ABF6A9D78B}"/>
              </a:ext>
            </a:extLst>
          </p:cNvPr>
          <p:cNvSpPr/>
          <p:nvPr/>
        </p:nvSpPr>
        <p:spPr>
          <a:xfrm>
            <a:off x="7041273" y="2305910"/>
            <a:ext cx="4155954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ML-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Detector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65141F-BE77-0C08-50D4-E5378C6BCEC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797792" y="2664628"/>
            <a:ext cx="12434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0FAA7C1-4C9B-2CA1-F093-75273F3DC0AE}"/>
              </a:ext>
            </a:extLst>
          </p:cNvPr>
          <p:cNvCxnSpPr>
            <a:stCxn id="3" idx="3"/>
          </p:cNvCxnSpPr>
          <p:nvPr/>
        </p:nvCxnSpPr>
        <p:spPr>
          <a:xfrm flipV="1">
            <a:off x="4749800" y="4200209"/>
            <a:ext cx="10479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12CB6DF-C062-5705-A642-01B3459A92C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49799" y="1798361"/>
            <a:ext cx="1047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0372849-9C58-DBD5-E7D1-1889865ADDE4}"/>
              </a:ext>
            </a:extLst>
          </p:cNvPr>
          <p:cNvCxnSpPr/>
          <p:nvPr/>
        </p:nvCxnSpPr>
        <p:spPr>
          <a:xfrm>
            <a:off x="5797792" y="1798361"/>
            <a:ext cx="0" cy="240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61CAF2D-5DC6-842E-6730-9C04A8729B1D}"/>
              </a:ext>
            </a:extLst>
          </p:cNvPr>
          <p:cNvSpPr txBox="1"/>
          <p:nvPr/>
        </p:nvSpPr>
        <p:spPr>
          <a:xfrm>
            <a:off x="555868" y="2143714"/>
            <a:ext cx="4193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Simple </a:t>
            </a:r>
            <a:r>
              <a:rPr lang="de-DE" sz="1400" dirty="0" err="1"/>
              <a:t>rule-based</a:t>
            </a:r>
            <a:r>
              <a:rPr lang="de-DE" sz="1400" dirty="0"/>
              <a:t> </a:t>
            </a:r>
            <a:r>
              <a:rPr lang="de-DE" sz="1400" dirty="0" err="1"/>
              <a:t>analysis</a:t>
            </a:r>
            <a:r>
              <a:rPr lang="de-DE" sz="1400" dirty="0"/>
              <a:t> of </a:t>
            </a:r>
            <a:r>
              <a:rPr lang="de-DE" sz="1400" dirty="0" err="1"/>
              <a:t>linguistic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endParaRPr lang="de-DE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E90E56-9FD7-E597-3301-58B14B2626CF}"/>
              </a:ext>
            </a:extLst>
          </p:cNvPr>
          <p:cNvSpPr txBox="1"/>
          <p:nvPr/>
        </p:nvSpPr>
        <p:spPr>
          <a:xfrm>
            <a:off x="7041273" y="3023347"/>
            <a:ext cx="41559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b="1" dirty="0"/>
              <a:t>Statistical </a:t>
            </a:r>
            <a:r>
              <a:rPr lang="de-DE" sz="1400" b="1" dirty="0" err="1"/>
              <a:t>properties</a:t>
            </a:r>
            <a:endParaRPr lang="de-DE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Avg</a:t>
            </a:r>
            <a:r>
              <a:rPr lang="de-DE" sz="1400" dirty="0"/>
              <a:t>. Token </a:t>
            </a:r>
            <a:r>
              <a:rPr lang="de-DE" sz="1400" dirty="0" err="1"/>
              <a:t>Probability</a:t>
            </a:r>
            <a:endParaRPr lang="de-DE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(</a:t>
            </a:r>
            <a:r>
              <a:rPr lang="de-DE" sz="1400" dirty="0" err="1"/>
              <a:t>DetectGPT</a:t>
            </a:r>
            <a:r>
              <a:rPr lang="de-DE" sz="1400" dirty="0"/>
              <a:t>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Linguistic</a:t>
            </a:r>
            <a:r>
              <a:rPr lang="de-DE" sz="1400" b="1" dirty="0"/>
              <a:t> </a:t>
            </a:r>
            <a:r>
              <a:rPr lang="de-DE" sz="1400" b="1" dirty="0" err="1"/>
              <a:t>properties</a:t>
            </a:r>
            <a:endParaRPr lang="de-DE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Avg</a:t>
            </a:r>
            <a:r>
              <a:rPr lang="de-DE" sz="1400" dirty="0"/>
              <a:t>. </a:t>
            </a:r>
            <a:r>
              <a:rPr lang="de-DE" sz="1400" dirty="0" err="1"/>
              <a:t>sentence</a:t>
            </a:r>
            <a:r>
              <a:rPr lang="de-DE" sz="1400" dirty="0"/>
              <a:t> </a:t>
            </a:r>
            <a:r>
              <a:rPr lang="de-DE" sz="1400" dirty="0" err="1"/>
              <a:t>length</a:t>
            </a:r>
            <a:r>
              <a:rPr lang="de-DE" sz="1400" dirty="0"/>
              <a:t>, </a:t>
            </a:r>
            <a:r>
              <a:rPr lang="de-DE" sz="1400" dirty="0" err="1"/>
              <a:t>vocabulary</a:t>
            </a:r>
            <a:r>
              <a:rPr lang="de-DE" sz="1400" dirty="0"/>
              <a:t> </a:t>
            </a:r>
            <a:r>
              <a:rPr lang="de-DE" sz="1400" dirty="0" err="1"/>
              <a:t>richness</a:t>
            </a:r>
            <a:r>
              <a:rPr lang="de-DE" sz="1400" dirty="0"/>
              <a:t>, </a:t>
            </a:r>
            <a:r>
              <a:rPr lang="de-DE" sz="1400" dirty="0" err="1"/>
              <a:t>flesch</a:t>
            </a:r>
            <a:r>
              <a:rPr lang="de-DE" sz="1400" dirty="0"/>
              <a:t> score, </a:t>
            </a:r>
            <a:r>
              <a:rPr lang="de-DE" sz="1400" dirty="0" err="1"/>
              <a:t>entropy</a:t>
            </a:r>
            <a:r>
              <a:rPr lang="de-DE" sz="1400" dirty="0"/>
              <a:t>, </a:t>
            </a:r>
            <a:r>
              <a:rPr lang="de-DE" sz="1400" dirty="0" err="1"/>
              <a:t>sentiment</a:t>
            </a:r>
            <a:r>
              <a:rPr lang="de-DE" sz="1400" dirty="0"/>
              <a:t>, </a:t>
            </a:r>
            <a:r>
              <a:rPr lang="de-DE" sz="1400" dirty="0" err="1"/>
              <a:t>repetition</a:t>
            </a:r>
            <a:r>
              <a:rPr lang="de-DE" sz="1400" dirty="0"/>
              <a:t> </a:t>
            </a:r>
            <a:r>
              <a:rPr lang="de-DE" sz="1400" dirty="0" err="1"/>
              <a:t>patterns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Possible ML </a:t>
            </a:r>
            <a:r>
              <a:rPr lang="de-DE" sz="1400" b="1" dirty="0" err="1"/>
              <a:t>algorithms</a:t>
            </a:r>
            <a:r>
              <a:rPr lang="de-DE" sz="1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Novelty</a:t>
            </a:r>
            <a:r>
              <a:rPr lang="de-DE" sz="1400" dirty="0"/>
              <a:t>/</a:t>
            </a:r>
            <a:r>
              <a:rPr lang="de-DE" sz="1400" dirty="0" err="1"/>
              <a:t>Outlier</a:t>
            </a:r>
            <a:r>
              <a:rPr lang="de-DE" sz="1400" dirty="0"/>
              <a:t> </a:t>
            </a:r>
            <a:r>
              <a:rPr lang="de-DE" sz="1400" dirty="0" err="1"/>
              <a:t>Detection</a:t>
            </a:r>
            <a:r>
              <a:rPr lang="de-DE" sz="1400" dirty="0"/>
              <a:t> (</a:t>
            </a:r>
            <a:r>
              <a:rPr lang="de-DE" sz="1400" dirty="0" err="1"/>
              <a:t>One</a:t>
            </a:r>
            <a:r>
              <a:rPr lang="de-DE" sz="1400" dirty="0"/>
              <a:t>-Class SVM)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b="1" dirty="0"/>
              <a:t>Binary Classification (Random Forest, SVM)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41F6B30-8AB9-3575-3765-87757EBD9A97}"/>
              </a:ext>
            </a:extLst>
          </p:cNvPr>
          <p:cNvSpPr/>
          <p:nvPr/>
        </p:nvSpPr>
        <p:spPr>
          <a:xfrm>
            <a:off x="555867" y="4565360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1B26B5A-9FC3-E60A-892A-BC79ED2ACB5E}"/>
              </a:ext>
            </a:extLst>
          </p:cNvPr>
          <p:cNvSpPr/>
          <p:nvPr/>
        </p:nvSpPr>
        <p:spPr>
          <a:xfrm>
            <a:off x="7041273" y="3023347"/>
            <a:ext cx="4155954" cy="246221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E4D4090-F7CF-A69B-FAD5-993520AB6607}"/>
              </a:ext>
            </a:extLst>
          </p:cNvPr>
          <p:cNvSpPr txBox="1"/>
          <p:nvPr/>
        </p:nvSpPr>
        <p:spPr>
          <a:xfrm>
            <a:off x="555870" y="4565360"/>
            <a:ext cx="4193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Tokenization</a:t>
            </a:r>
            <a:r>
              <a:rPr lang="de-DE" sz="1400" dirty="0"/>
              <a:t> and </a:t>
            </a:r>
            <a:r>
              <a:rPr lang="de-DE" sz="1400" dirty="0" err="1"/>
              <a:t>evaluation</a:t>
            </a:r>
            <a:r>
              <a:rPr lang="de-DE" sz="1400" dirty="0"/>
              <a:t> of </a:t>
            </a:r>
            <a:r>
              <a:rPr lang="de-DE" sz="1400" dirty="0" err="1"/>
              <a:t>newsfeed</a:t>
            </a:r>
            <a:r>
              <a:rPr lang="de-DE" sz="1400" dirty="0"/>
              <a:t> </a:t>
            </a:r>
            <a:r>
              <a:rPr lang="de-DE" sz="1400" dirty="0" err="1"/>
              <a:t>articles</a:t>
            </a:r>
            <a:r>
              <a:rPr lang="de-DE" sz="1400" dirty="0"/>
              <a:t> in </a:t>
            </a:r>
            <a:r>
              <a:rPr lang="de-DE" sz="1400" dirty="0" err="1"/>
              <a:t>Llama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r>
              <a:rPr lang="de-DE" sz="1400" dirty="0"/>
              <a:t> </a:t>
            </a:r>
            <a:r>
              <a:rPr lang="de-DE" sz="1400" dirty="0" err="1"/>
              <a:t>considering</a:t>
            </a:r>
            <a:r>
              <a:rPr lang="de-DE" sz="1400" dirty="0"/>
              <a:t> </a:t>
            </a:r>
            <a:r>
              <a:rPr lang="de-DE" sz="1400" dirty="0" err="1"/>
              <a:t>statistical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of </a:t>
            </a:r>
            <a:r>
              <a:rPr lang="de-DE" sz="1400" dirty="0" err="1"/>
              <a:t>text</a:t>
            </a:r>
            <a:r>
              <a:rPr lang="de-DE" sz="1400" dirty="0"/>
              <a:t> (e.g. </a:t>
            </a:r>
            <a:r>
              <a:rPr lang="de-DE" sz="1400" dirty="0" err="1"/>
              <a:t>DetectGPT</a:t>
            </a:r>
            <a:r>
              <a:rPr lang="de-DE" sz="1400" dirty="0"/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672DA89-08FF-AF98-E625-7F3EB66FB7CF}"/>
              </a:ext>
            </a:extLst>
          </p:cNvPr>
          <p:cNvSpPr/>
          <p:nvPr/>
        </p:nvSpPr>
        <p:spPr>
          <a:xfrm>
            <a:off x="555867" y="2163511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14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20590C-CC45-2B57-6A28-B1CB841DF3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Anomaly </a:t>
            </a:r>
            <a:r>
              <a:rPr lang="de-DE" dirty="0" err="1"/>
              <a:t>Detecor</a:t>
            </a:r>
            <a:endParaRPr lang="de-DE" dirty="0"/>
          </a:p>
          <a:p>
            <a:r>
              <a:rPr lang="de-DE" sz="1800" dirty="0"/>
              <a:t>Basic </a:t>
            </a:r>
            <a:r>
              <a:rPr lang="de-DE" sz="1800" dirty="0" err="1"/>
              <a:t>Overview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7656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46DF5-1FCC-DD7A-3E09-AA574BBAE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C07306-4958-93D6-4059-8DFE08758A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Anomaly </a:t>
            </a:r>
            <a:r>
              <a:rPr lang="de-DE" dirty="0" err="1"/>
              <a:t>Detecor</a:t>
            </a:r>
            <a:endParaRPr lang="de-DE" dirty="0"/>
          </a:p>
          <a:p>
            <a:r>
              <a:rPr lang="de-DE" sz="1800" dirty="0"/>
              <a:t>Feature Engineering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197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CF487-4C20-D9D4-1BA6-41439D3D6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D6022D-DDB1-4372-4C21-331EDF38AF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Anomaly </a:t>
            </a:r>
            <a:r>
              <a:rPr lang="de-DE" dirty="0" err="1"/>
              <a:t>Detecor</a:t>
            </a:r>
            <a:endParaRPr lang="de-DE" dirty="0"/>
          </a:p>
          <a:p>
            <a:r>
              <a:rPr lang="de-DE" sz="1800" dirty="0"/>
              <a:t>Training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815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CF1BE-23F3-8480-DAA5-0C11F44B15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Semantic and </a:t>
            </a:r>
            <a:r>
              <a:rPr lang="de-DE" dirty="0" err="1"/>
              <a:t>Statistic</a:t>
            </a:r>
            <a:r>
              <a:rPr lang="de-DE" dirty="0"/>
              <a:t> Properties </a:t>
            </a:r>
            <a:r>
              <a:rPr lang="de-DE" dirty="0" err="1"/>
              <a:t>Detector</a:t>
            </a:r>
            <a:endParaRPr lang="de-DE" dirty="0"/>
          </a:p>
          <a:p>
            <a:r>
              <a:rPr lang="de-DE" sz="1800" dirty="0"/>
              <a:t>Basic </a:t>
            </a:r>
            <a:r>
              <a:rPr lang="de-DE" sz="1800" dirty="0" err="1"/>
              <a:t>Overview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758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D82E8-3CE9-6E9A-E04C-42A5EDADB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BDE52-7AB8-C128-E054-E3BDAC0EFD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Semantic and </a:t>
            </a:r>
            <a:r>
              <a:rPr lang="de-DE" dirty="0" err="1"/>
              <a:t>Statistic</a:t>
            </a:r>
            <a:r>
              <a:rPr lang="de-DE" dirty="0"/>
              <a:t> Properties </a:t>
            </a:r>
            <a:r>
              <a:rPr lang="de-DE" dirty="0" err="1"/>
              <a:t>Detector</a:t>
            </a:r>
            <a:endParaRPr lang="de-DE" dirty="0"/>
          </a:p>
          <a:p>
            <a:r>
              <a:rPr lang="de-DE" sz="1800" dirty="0"/>
              <a:t>Architecture – Semantic and Statistical Properties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5035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6B692-27DD-7DD7-9930-7963BE176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5B827-4AF9-6B01-2FE1-A5ACDA6DDB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Semantic and </a:t>
            </a:r>
            <a:r>
              <a:rPr lang="de-DE" dirty="0" err="1"/>
              <a:t>Statistic</a:t>
            </a:r>
            <a:r>
              <a:rPr lang="de-DE" dirty="0"/>
              <a:t> Properties </a:t>
            </a:r>
            <a:r>
              <a:rPr lang="de-DE" dirty="0" err="1"/>
              <a:t>Detector</a:t>
            </a:r>
            <a:endParaRPr lang="de-DE" dirty="0"/>
          </a:p>
          <a:p>
            <a:r>
              <a:rPr lang="de-DE" sz="1800" dirty="0"/>
              <a:t>Architecture – Fusion </a:t>
            </a:r>
            <a:r>
              <a:rPr lang="de-DE" sz="1800" dirty="0" err="1"/>
              <a:t>Component</a:t>
            </a:r>
            <a:r>
              <a:rPr lang="de-DE" sz="1800" dirty="0"/>
              <a:t> and </a:t>
            </a:r>
            <a:r>
              <a:rPr lang="de-DE" sz="1800" dirty="0" err="1"/>
              <a:t>Classifier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4327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85D5-A2C3-C0AA-8E84-5A9EB02B7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58137-EF6B-624A-3A00-2B2D068CD5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Semantic and </a:t>
            </a:r>
            <a:r>
              <a:rPr lang="de-DE" dirty="0" err="1"/>
              <a:t>Statistic</a:t>
            </a:r>
            <a:r>
              <a:rPr lang="de-DE" dirty="0"/>
              <a:t> Properties </a:t>
            </a:r>
            <a:r>
              <a:rPr lang="de-DE" dirty="0" err="1"/>
              <a:t>Detector</a:t>
            </a:r>
            <a:endParaRPr lang="de-DE" dirty="0"/>
          </a:p>
          <a:p>
            <a:r>
              <a:rPr lang="de-DE" sz="1800" dirty="0"/>
              <a:t>Architecture – Training and </a:t>
            </a:r>
            <a:r>
              <a:rPr lang="de-DE" sz="1800" dirty="0" err="1"/>
              <a:t>Results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4732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E7DF51-0212-751B-C741-6B88D14042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27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A7BFB-0A94-9FA6-A2C8-7FB18BD4DA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600"/>
            <a:ext cx="9721850" cy="425394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DE" sz="2400" dirty="0"/>
              <a:t>📥 Hider</a:t>
            </a:r>
            <a:r>
              <a:rPr lang="de-DE" sz="2400" dirty="0"/>
              <a:t>s &amp; </a:t>
            </a:r>
            <a:r>
              <a:rPr lang="en-DE" sz="2400" dirty="0"/>
              <a:t>📤 </a:t>
            </a:r>
            <a:r>
              <a:rPr lang="de-DE" sz="2400" dirty="0" err="1"/>
              <a:t>Restorers</a:t>
            </a:r>
            <a:endParaRPr lang="de-DE" sz="2400" dirty="0"/>
          </a:p>
          <a:p>
            <a:pPr marL="1028700" lvl="1" indent="-342900">
              <a:buFont typeface="+mj-lt"/>
              <a:buAutoNum type="arabicPeriod"/>
            </a:pPr>
            <a:r>
              <a:rPr lang="de-DE" dirty="0" err="1"/>
              <a:t>Probability</a:t>
            </a:r>
            <a:r>
              <a:rPr lang="de-DE" dirty="0"/>
              <a:t> Order </a:t>
            </a:r>
            <a:r>
              <a:rPr lang="de-DE" dirty="0" err="1"/>
              <a:t>Hider</a:t>
            </a:r>
            <a:endParaRPr lang="de-DE" dirty="0"/>
          </a:p>
          <a:p>
            <a:pPr marL="1028700" lvl="1" indent="-342900">
              <a:buFont typeface="+mj-lt"/>
              <a:buAutoNum type="arabicPeriod"/>
            </a:pPr>
            <a:r>
              <a:rPr lang="de-DE" dirty="0" err="1"/>
              <a:t>Arithmetic</a:t>
            </a:r>
            <a:r>
              <a:rPr lang="de-DE" dirty="0"/>
              <a:t> Encoding </a:t>
            </a:r>
            <a:r>
              <a:rPr lang="de-DE" dirty="0" err="1"/>
              <a:t>Hider</a:t>
            </a:r>
            <a:endParaRPr lang="de-DE" dirty="0"/>
          </a:p>
          <a:p>
            <a:pPr lvl="1" indent="0">
              <a:buNone/>
            </a:pPr>
            <a:endParaRPr lang="en-DE" dirty="0"/>
          </a:p>
          <a:p>
            <a:pPr marL="342900" indent="-342900">
              <a:buFont typeface="+mj-lt"/>
              <a:buAutoNum type="arabicPeriod"/>
            </a:pPr>
            <a:endParaRPr lang="en-DE" sz="2400" dirty="0"/>
          </a:p>
          <a:p>
            <a:pPr marL="342900" indent="-342900">
              <a:buFont typeface="+mj-lt"/>
              <a:buAutoNum type="arabicPeriod"/>
            </a:pPr>
            <a:r>
              <a:rPr lang="en-DE" sz="2400" dirty="0"/>
              <a:t>🔎 </a:t>
            </a:r>
            <a:r>
              <a:rPr lang="de-DE" sz="2400" dirty="0" err="1"/>
              <a:t>Detector</a:t>
            </a:r>
            <a:endParaRPr lang="de-DE" sz="2400" dirty="0"/>
          </a:p>
          <a:p>
            <a:pPr marL="1028700" lvl="1" indent="-342900">
              <a:buFont typeface="+mj-lt"/>
              <a:buAutoNum type="arabicPeriod"/>
            </a:pPr>
            <a:r>
              <a:rPr lang="de-DE" dirty="0"/>
              <a:t>Zero-Shot </a:t>
            </a:r>
            <a:r>
              <a:rPr lang="de-DE" dirty="0" err="1"/>
              <a:t>Detectors</a:t>
            </a:r>
            <a:r>
              <a:rPr lang="de-DE" dirty="0"/>
              <a:t>: </a:t>
            </a:r>
            <a:r>
              <a:rPr lang="de-DE" dirty="0" err="1"/>
              <a:t>DetectGPT</a:t>
            </a:r>
            <a:r>
              <a:rPr lang="de-DE" dirty="0"/>
              <a:t> &amp; DNA-GPT</a:t>
            </a:r>
          </a:p>
          <a:p>
            <a:pPr marL="1028700" lvl="1" indent="-342900">
              <a:buFont typeface="+mj-lt"/>
              <a:buAutoNum type="arabicPeriod"/>
            </a:pPr>
            <a:r>
              <a:rPr lang="de-DE" dirty="0"/>
              <a:t>Anomaly </a:t>
            </a:r>
            <a:r>
              <a:rPr lang="de-DE" dirty="0" err="1"/>
              <a:t>Detector</a:t>
            </a:r>
            <a:endParaRPr lang="de-DE" dirty="0"/>
          </a:p>
          <a:p>
            <a:pPr marL="1028700" lvl="1" indent="-342900">
              <a:buFont typeface="+mj-lt"/>
              <a:buAutoNum type="arabicPeriod"/>
            </a:pPr>
            <a:r>
              <a:rPr lang="de-DE" dirty="0"/>
              <a:t>Semantic &amp; Statistical Properties </a:t>
            </a:r>
            <a:r>
              <a:rPr lang="de-DE" dirty="0" err="1"/>
              <a:t>Detector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sz="2400" dirty="0"/>
          </a:p>
          <a:p>
            <a:pPr marL="342900" indent="-342900">
              <a:buFont typeface="+mj-lt"/>
              <a:buAutoNum type="arabicPeriod"/>
            </a:pPr>
            <a:endParaRPr lang="de-DE" sz="2400" dirty="0"/>
          </a:p>
          <a:p>
            <a:pPr marL="342900" indent="-342900">
              <a:buFont typeface="+mj-lt"/>
              <a:buAutoNum type="arabicPeriod"/>
            </a:pPr>
            <a:r>
              <a:rPr lang="de-DE" sz="2400" dirty="0" err="1"/>
              <a:t>Conclusion</a:t>
            </a:r>
            <a:r>
              <a:rPr lang="de-DE" sz="2400" dirty="0"/>
              <a:t> and Future Work</a:t>
            </a:r>
          </a:p>
          <a:p>
            <a:pPr lvl="1" indent="0">
              <a:buNone/>
            </a:pPr>
            <a:endParaRPr lang="de-DE" dirty="0"/>
          </a:p>
          <a:p>
            <a:pPr lvl="1" indent="0">
              <a:buNone/>
            </a:pPr>
            <a:r>
              <a:rPr lang="de-DE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93C4B-E66E-5C65-9081-6C2B284B3D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67" y="396545"/>
            <a:ext cx="8311908" cy="406095"/>
          </a:xfrm>
        </p:spPr>
        <p:txBody>
          <a:bodyPr/>
          <a:lstStyle/>
          <a:p>
            <a:r>
              <a:rPr lang="en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7780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D1228-9D91-09CB-CCF1-F6EF64CCE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F9BF4B-EC9B-17B9-16BE-6C4D7C442D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B2B9062-B989-7833-71A8-0C9783358164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35365D4-AFC6-BED5-521A-4F47885CE779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345D4C-EE93-F927-E648-42FED9376A80}"/>
              </a:ext>
            </a:extLst>
          </p:cNvPr>
          <p:cNvSpPr/>
          <p:nvPr/>
        </p:nvSpPr>
        <p:spPr>
          <a:xfrm>
            <a:off x="3274649" y="313089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Compression</a:t>
            </a:r>
            <a:endParaRPr lang="de-DE" sz="17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4960A91-57E1-69A1-92C7-1C0E69B05EAE}"/>
              </a:ext>
            </a:extLst>
          </p:cNvPr>
          <p:cNvSpPr/>
          <p:nvPr/>
        </p:nvSpPr>
        <p:spPr>
          <a:xfrm>
            <a:off x="4636482" y="4005146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Hiding</a:t>
            </a:r>
            <a:endParaRPr lang="de-DE" sz="17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DE742C5-3F9A-C079-8CA4-92286E7CA673}"/>
              </a:ext>
            </a:extLst>
          </p:cNvPr>
          <p:cNvSpPr/>
          <p:nvPr/>
        </p:nvSpPr>
        <p:spPr>
          <a:xfrm>
            <a:off x="5998315" y="4866929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/>
              <a:t>Output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B033E100-BCED-A613-4820-89A9EA000141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A4AFF310-1AD6-8356-0C67-28C8AE5E947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39441" y="3025460"/>
            <a:ext cx="735208" cy="464149"/>
          </a:xfrm>
          <a:prstGeom prst="bentConnector3">
            <a:avLst>
              <a:gd name="adj1" fmla="val 1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D5C85F7-B4BF-DDC2-A2D7-D6318D5A17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7507" y="3767846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1B1C5996-C870-1F72-A45A-7AA71E12E5E9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5406325" y="4633657"/>
            <a:ext cx="503065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3D8B299-3D1A-A19C-8844-062126824FEB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613DDD40-F5AC-F89B-B227-B77A0E6B1239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72D0D3F2-8980-E027-4788-FB8DE3462892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67AD87B-70A8-6D95-3B39-6B1403DA4BFB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61D0CAD5-56CD-30FE-DAB1-B3E8C3313A0C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EDD886A4-BF6E-3B29-C669-F737F8D27B2B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ADCF818-25C5-7BEB-124F-35C7B32F0B60}"/>
              </a:ext>
            </a:extLst>
          </p:cNvPr>
          <p:cNvGrpSpPr/>
          <p:nvPr/>
        </p:nvGrpSpPr>
        <p:grpSpPr>
          <a:xfrm>
            <a:off x="5998315" y="4005145"/>
            <a:ext cx="3046625" cy="717437"/>
            <a:chOff x="616260" y="2283954"/>
            <a:chExt cx="6438423" cy="572242"/>
          </a:xfrm>
        </p:grpSpPr>
        <p:sp>
          <p:nvSpPr>
            <p:cNvPr id="34" name="Rechteck: obere Ecken abgerundet 33">
              <a:extLst>
                <a:ext uri="{FF2B5EF4-FFF2-40B4-BE49-F238E27FC236}">
                  <a16:creationId xmlns:a16="http://schemas.microsoft.com/office/drawing/2014/main" id="{5AC672D3-03AC-428F-243B-E60F85EE753F}"/>
                </a:ext>
              </a:extLst>
            </p:cNvPr>
            <p:cNvSpPr/>
            <p:nvPr/>
          </p:nvSpPr>
          <p:spPr>
            <a:xfrm rot="5400000">
              <a:off x="3549351" y="-649137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5" name="Rechteck: obere Ecken abgerundet 4">
              <a:extLst>
                <a:ext uri="{FF2B5EF4-FFF2-40B4-BE49-F238E27FC236}">
                  <a16:creationId xmlns:a16="http://schemas.microsoft.com/office/drawing/2014/main" id="{151154A0-5FA2-B69F-17AF-3E3103E93601}"/>
                </a:ext>
              </a:extLst>
            </p:cNvPr>
            <p:cNvSpPr txBox="1"/>
            <p:nvPr/>
          </p:nvSpPr>
          <p:spPr>
            <a:xfrm>
              <a:off x="616261" y="2311888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dirty="0">
                  <a:latin typeface="Arial" panose="020B0604020202020204" pitchFamily="34" charset="0"/>
                  <a:cs typeface="Arial" panose="020B0604020202020204" pitchFamily="34" charset="0"/>
                </a:rPr>
                <a:t>Prompt the LLM with first few words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Decide on next token based on binary triplets (“010” -&gt; index 2)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CD9D34B-F26B-13AA-8294-2A5A32A74ACE}"/>
              </a:ext>
            </a:extLst>
          </p:cNvPr>
          <p:cNvGrpSpPr/>
          <p:nvPr/>
        </p:nvGrpSpPr>
        <p:grpSpPr>
          <a:xfrm>
            <a:off x="4636481" y="3130890"/>
            <a:ext cx="3433100" cy="717437"/>
            <a:chOff x="616259" y="1514044"/>
            <a:chExt cx="6438423" cy="58215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BD0A6A2A-F72D-D970-5D79-7F0B74B8A751}"/>
                </a:ext>
              </a:extLst>
            </p:cNvPr>
            <p:cNvSpPr/>
            <p:nvPr/>
          </p:nvSpPr>
          <p:spPr>
            <a:xfrm rot="5400000">
              <a:off x="3544396" y="-1414093"/>
              <a:ext cx="582150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8" name="Rechteck: obere Ecken abgerundet 4">
              <a:extLst>
                <a:ext uri="{FF2B5EF4-FFF2-40B4-BE49-F238E27FC236}">
                  <a16:creationId xmlns:a16="http://schemas.microsoft.com/office/drawing/2014/main" id="{2C62C9B3-0F84-727C-5928-965A41708D94}"/>
                </a:ext>
              </a:extLst>
            </p:cNvPr>
            <p:cNvSpPr txBox="1"/>
            <p:nvPr/>
          </p:nvSpPr>
          <p:spPr>
            <a:xfrm>
              <a:off x="616262" y="1551599"/>
              <a:ext cx="6410474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Reduce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bits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hidden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with Dy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namic </a:t>
              </a:r>
              <a:r>
                <a:rPr lang="de-D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Arithmetic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 Encoding</a:t>
              </a:r>
              <a:endParaRPr lang="en-GB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C8052F79-5B46-F12D-CDC0-B98BE47D047A}"/>
              </a:ext>
            </a:extLst>
          </p:cNvPr>
          <p:cNvGrpSpPr/>
          <p:nvPr/>
        </p:nvGrpSpPr>
        <p:grpSpPr>
          <a:xfrm>
            <a:off x="7360148" y="4866927"/>
            <a:ext cx="3156827" cy="717437"/>
            <a:chOff x="616260" y="3044256"/>
            <a:chExt cx="6438423" cy="572242"/>
          </a:xfrm>
        </p:grpSpPr>
        <p:sp>
          <p:nvSpPr>
            <p:cNvPr id="40" name="Rechteck: obere Ecken abgerundet 39">
              <a:extLst>
                <a:ext uri="{FF2B5EF4-FFF2-40B4-BE49-F238E27FC236}">
                  <a16:creationId xmlns:a16="http://schemas.microsoft.com/office/drawing/2014/main" id="{8A738F79-548A-7C87-A670-F1EB0CADB3BB}"/>
                </a:ext>
              </a:extLst>
            </p:cNvPr>
            <p:cNvSpPr/>
            <p:nvPr/>
          </p:nvSpPr>
          <p:spPr>
            <a:xfrm rot="5400000">
              <a:off x="3549351" y="111165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" name="Rechteck: obere Ecken abgerundet 4">
              <a:extLst>
                <a:ext uri="{FF2B5EF4-FFF2-40B4-BE49-F238E27FC236}">
                  <a16:creationId xmlns:a16="http://schemas.microsoft.com/office/drawing/2014/main" id="{30FA97B4-3776-44A2-4B88-A01CB7D28492}"/>
                </a:ext>
              </a:extLst>
            </p:cNvPr>
            <p:cNvSpPr txBox="1"/>
            <p:nvPr/>
          </p:nvSpPr>
          <p:spPr>
            <a:xfrm>
              <a:off x="616261" y="3072191"/>
              <a:ext cx="629333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with 30 articles, including the secret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413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06A42-AAD3-2143-880D-7D8A80479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EF5191-34FA-DE55-F3AB-89CD647E06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4F7F4CE-0662-42D5-68AB-947E5C75456C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6CA26D0-520B-1481-51A9-BF1A91A57FFF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B0C2120-880B-AC4A-3A99-A94CA75A725A}"/>
              </a:ext>
            </a:extLst>
          </p:cNvPr>
          <p:cNvSpPr/>
          <p:nvPr/>
        </p:nvSpPr>
        <p:spPr>
          <a:xfrm>
            <a:off x="3496401" y="331961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Decompression</a:t>
            </a:r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2DFFD3D-64AF-1E4C-6A2A-FEF3251CF569}"/>
              </a:ext>
            </a:extLst>
          </p:cNvPr>
          <p:cNvSpPr/>
          <p:nvPr/>
        </p:nvSpPr>
        <p:spPr>
          <a:xfrm>
            <a:off x="4966668" y="250369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Decoding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BC6EBF9-6C5F-A0FA-1469-EF1ADF19967D}"/>
              </a:ext>
            </a:extLst>
          </p:cNvPr>
          <p:cNvSpPr/>
          <p:nvPr/>
        </p:nvSpPr>
        <p:spPr>
          <a:xfrm>
            <a:off x="6436935" y="168777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Output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14B73F5-614E-6D87-DBA3-EC7059D3371A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2B9B97D7-C42A-7A77-6EA4-D14AF08DDA36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910475" y="3529131"/>
            <a:ext cx="436719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C2E3C4F0-9406-7F0A-FEB6-5F3025C7442C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370501" y="2723452"/>
            <a:ext cx="45720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8A0B8C86-F101-49C2-C3C2-D7BC78B03B98}"/>
              </a:ext>
            </a:extLst>
          </p:cNvPr>
          <p:cNvCxnSpPr>
            <a:cxnSpLocks/>
          </p:cNvCxnSpPr>
          <p:nvPr/>
        </p:nvCxnSpPr>
        <p:spPr>
          <a:xfrm flipV="1">
            <a:off x="5755066" y="2046497"/>
            <a:ext cx="708503" cy="474818"/>
          </a:xfrm>
          <a:prstGeom prst="bentConnector3">
            <a:avLst>
              <a:gd name="adj1" fmla="val -19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C5CB7DF-D930-88EB-EAE0-42D380220420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02CB94FA-4CA8-9BEF-5D4F-CC5072C458E1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13E93902-F5D9-12C6-C06F-63053057F64E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Restore secret by computing next tokens and comparing them with the true next token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510ABF8-AA83-6155-3922-04F0FBCF1B93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C0A76014-B903-68B3-293F-A8A87761672F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B8CA9D1A-106B-D232-4CFC-1C4671492FC8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6906D48-8FCB-AF58-4A2F-3F6B5E611ED6}"/>
              </a:ext>
            </a:extLst>
          </p:cNvPr>
          <p:cNvGrpSpPr/>
          <p:nvPr/>
        </p:nvGrpSpPr>
        <p:grpSpPr>
          <a:xfrm>
            <a:off x="4966669" y="3321446"/>
            <a:ext cx="2528319" cy="717436"/>
            <a:chOff x="616261" y="1831874"/>
            <a:chExt cx="9105588" cy="572543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007F4B39-1415-45E2-23C5-6F568EADB1D5}"/>
                </a:ext>
              </a:extLst>
            </p:cNvPr>
            <p:cNvSpPr/>
            <p:nvPr/>
          </p:nvSpPr>
          <p:spPr>
            <a:xfrm rot="5400000">
              <a:off x="4882783" y="-2434648"/>
              <a:ext cx="572543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238E4A77-65A9-2482-8889-945D0031276F}"/>
                </a:ext>
              </a:extLst>
            </p:cNvPr>
            <p:cNvSpPr txBox="1"/>
            <p:nvPr/>
          </p:nvSpPr>
          <p:spPr>
            <a:xfrm>
              <a:off x="616261" y="1859822"/>
              <a:ext cx="9077637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Loss-less decompression of the binary secret  </a:t>
              </a:r>
              <a:endParaRPr lang="en-GB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6CC5F55-E885-48D8-1877-5167AAF1506C}"/>
              </a:ext>
            </a:extLst>
          </p:cNvPr>
          <p:cNvGrpSpPr/>
          <p:nvPr/>
        </p:nvGrpSpPr>
        <p:grpSpPr>
          <a:xfrm>
            <a:off x="6436935" y="2500374"/>
            <a:ext cx="2528321" cy="724084"/>
            <a:chOff x="616261" y="1071576"/>
            <a:chExt cx="9105588" cy="582577"/>
          </a:xfrm>
        </p:grpSpPr>
        <p:sp>
          <p:nvSpPr>
            <p:cNvPr id="32" name="Rechteck: obere Ecken abgerundet 31">
              <a:extLst>
                <a:ext uri="{FF2B5EF4-FFF2-40B4-BE49-F238E27FC236}">
                  <a16:creationId xmlns:a16="http://schemas.microsoft.com/office/drawing/2014/main" id="{E16BD110-C6DC-B1DB-E956-9857E8037F64}"/>
                </a:ext>
              </a:extLst>
            </p:cNvPr>
            <p:cNvSpPr/>
            <p:nvPr/>
          </p:nvSpPr>
          <p:spPr>
            <a:xfrm rot="5400000">
              <a:off x="4882934" y="-3195097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3" name="Rechteck: obere Ecken abgerundet 4">
              <a:extLst>
                <a:ext uri="{FF2B5EF4-FFF2-40B4-BE49-F238E27FC236}">
                  <a16:creationId xmlns:a16="http://schemas.microsoft.com/office/drawing/2014/main" id="{929A2278-D19A-14E1-23CC-CA0F720C77F8}"/>
                </a:ext>
              </a:extLst>
            </p:cNvPr>
            <p:cNvSpPr txBox="1"/>
            <p:nvPr/>
          </p:nvSpPr>
          <p:spPr>
            <a:xfrm>
              <a:off x="616261" y="1099509"/>
              <a:ext cx="9077652" cy="554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Decode the binary message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6EFD801-DB0D-4337-CFA3-807F5F05FCCB}"/>
              </a:ext>
            </a:extLst>
          </p:cNvPr>
          <p:cNvGrpSpPr/>
          <p:nvPr/>
        </p:nvGrpSpPr>
        <p:grpSpPr>
          <a:xfrm>
            <a:off x="7907202" y="1687778"/>
            <a:ext cx="2528321" cy="724084"/>
            <a:chOff x="616261" y="1071576"/>
            <a:chExt cx="9105588" cy="582577"/>
          </a:xfrm>
        </p:grpSpPr>
        <p:sp>
          <p:nvSpPr>
            <p:cNvPr id="35" name="Rechteck: obere Ecken abgerundet 34">
              <a:extLst>
                <a:ext uri="{FF2B5EF4-FFF2-40B4-BE49-F238E27FC236}">
                  <a16:creationId xmlns:a16="http://schemas.microsoft.com/office/drawing/2014/main" id="{095B92B0-70C1-7517-0CD2-5A11E9520ACB}"/>
                </a:ext>
              </a:extLst>
            </p:cNvPr>
            <p:cNvSpPr/>
            <p:nvPr/>
          </p:nvSpPr>
          <p:spPr>
            <a:xfrm rot="5400000">
              <a:off x="4882934" y="-3195097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6" name="Rechteck: obere Ecken abgerundet 4">
              <a:extLst>
                <a:ext uri="{FF2B5EF4-FFF2-40B4-BE49-F238E27FC236}">
                  <a16:creationId xmlns:a16="http://schemas.microsoft.com/office/drawing/2014/main" id="{2F269798-53F1-4FC4-1F53-750201F56BDB}"/>
                </a:ext>
              </a:extLst>
            </p:cNvPr>
            <p:cNvSpPr txBox="1"/>
            <p:nvPr/>
          </p:nvSpPr>
          <p:spPr>
            <a:xfrm>
              <a:off x="616261" y="1099509"/>
              <a:ext cx="9077652" cy="554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Secret Message („The </a:t>
              </a:r>
              <a:r>
                <a:rPr lang="de-DE" sz="1400" kern="1200" dirty="0" err="1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“)</a:t>
              </a:r>
              <a:endParaRPr lang="en-DE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5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441ACC-BA29-84AF-CBE2-B4ED9AFCAB37}"/>
              </a:ext>
            </a:extLst>
          </p:cNvPr>
          <p:cNvSpPr/>
          <p:nvPr/>
        </p:nvSpPr>
        <p:spPr>
          <a:xfrm>
            <a:off x="3274649" y="313089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Compression</a:t>
            </a:r>
            <a:endParaRPr lang="de-DE" sz="17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092D8BB-5BFE-6560-0FA7-8D520C01C7D7}"/>
              </a:ext>
            </a:extLst>
          </p:cNvPr>
          <p:cNvSpPr/>
          <p:nvPr/>
        </p:nvSpPr>
        <p:spPr>
          <a:xfrm>
            <a:off x="4636482" y="4005146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Hiding</a:t>
            </a:r>
            <a:endParaRPr lang="de-DE" sz="17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A55D2E7-2B8A-46BD-D4FF-7E5C50163E39}"/>
              </a:ext>
            </a:extLst>
          </p:cNvPr>
          <p:cNvSpPr/>
          <p:nvPr/>
        </p:nvSpPr>
        <p:spPr>
          <a:xfrm>
            <a:off x="5998315" y="4866929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/>
              <a:t>Output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C6796B0-65A2-739F-B1D6-848E80CED4C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39441" y="3025460"/>
            <a:ext cx="735208" cy="464149"/>
          </a:xfrm>
          <a:prstGeom prst="bentConnector3">
            <a:avLst>
              <a:gd name="adj1" fmla="val 1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B549108-C27B-A3A1-39A0-F6F557B7B1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7507" y="3767846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272C536C-583F-7CC9-A739-795A22D06F6E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5406325" y="4633657"/>
            <a:ext cx="503065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600E42A-8872-F5EC-7B78-91FB859435A7}"/>
              </a:ext>
            </a:extLst>
          </p:cNvPr>
          <p:cNvGrpSpPr/>
          <p:nvPr/>
        </p:nvGrpSpPr>
        <p:grpSpPr>
          <a:xfrm>
            <a:off x="5998315" y="4005145"/>
            <a:ext cx="3046625" cy="717437"/>
            <a:chOff x="616260" y="2283954"/>
            <a:chExt cx="6438423" cy="572242"/>
          </a:xfrm>
        </p:grpSpPr>
        <p:sp>
          <p:nvSpPr>
            <p:cNvPr id="34" name="Rechteck: obere Ecken abgerundet 33">
              <a:extLst>
                <a:ext uri="{FF2B5EF4-FFF2-40B4-BE49-F238E27FC236}">
                  <a16:creationId xmlns:a16="http://schemas.microsoft.com/office/drawing/2014/main" id="{D6732D2D-53F6-5B5C-6063-5BE58B2C16AC}"/>
                </a:ext>
              </a:extLst>
            </p:cNvPr>
            <p:cNvSpPr/>
            <p:nvPr/>
          </p:nvSpPr>
          <p:spPr>
            <a:xfrm rot="5400000">
              <a:off x="3549351" y="-649137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5" name="Rechteck: obere Ecken abgerundet 4">
              <a:extLst>
                <a:ext uri="{FF2B5EF4-FFF2-40B4-BE49-F238E27FC236}">
                  <a16:creationId xmlns:a16="http://schemas.microsoft.com/office/drawing/2014/main" id="{1F274F86-A4A2-B3EF-6BC9-D56FBFC50A14}"/>
                </a:ext>
              </a:extLst>
            </p:cNvPr>
            <p:cNvSpPr txBox="1"/>
            <p:nvPr/>
          </p:nvSpPr>
          <p:spPr>
            <a:xfrm>
              <a:off x="616261" y="2311888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dirty="0">
                  <a:latin typeface="Arial" panose="020B0604020202020204" pitchFamily="34" charset="0"/>
                  <a:cs typeface="Arial" panose="020B0604020202020204" pitchFamily="34" charset="0"/>
                </a:rPr>
                <a:t>Prompt the LLM with first few words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Decide on next token based on binary triplets (“010” -&gt; index 2)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EDF77F6-C66B-3856-31C8-5E39335941C1}"/>
              </a:ext>
            </a:extLst>
          </p:cNvPr>
          <p:cNvGrpSpPr/>
          <p:nvPr/>
        </p:nvGrpSpPr>
        <p:grpSpPr>
          <a:xfrm>
            <a:off x="4636481" y="3130890"/>
            <a:ext cx="3433100" cy="717437"/>
            <a:chOff x="616259" y="1514044"/>
            <a:chExt cx="6438423" cy="58215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9DE3FF28-41D8-660E-B45E-FF8F6B87317C}"/>
                </a:ext>
              </a:extLst>
            </p:cNvPr>
            <p:cNvSpPr/>
            <p:nvPr/>
          </p:nvSpPr>
          <p:spPr>
            <a:xfrm rot="5400000">
              <a:off x="3544396" y="-1414093"/>
              <a:ext cx="582150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8" name="Rechteck: obere Ecken abgerundet 4">
              <a:extLst>
                <a:ext uri="{FF2B5EF4-FFF2-40B4-BE49-F238E27FC236}">
                  <a16:creationId xmlns:a16="http://schemas.microsoft.com/office/drawing/2014/main" id="{F5130E03-496D-5E95-BC0A-5256A822DD31}"/>
                </a:ext>
              </a:extLst>
            </p:cNvPr>
            <p:cNvSpPr txBox="1"/>
            <p:nvPr/>
          </p:nvSpPr>
          <p:spPr>
            <a:xfrm>
              <a:off x="616262" y="1551599"/>
              <a:ext cx="6410474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Reduce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bits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hidden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with Dy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namic </a:t>
              </a:r>
              <a:r>
                <a:rPr lang="de-D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Arithmetic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 Encoding</a:t>
              </a:r>
              <a:endParaRPr lang="en-GB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F2284D2-183E-C9FC-9545-813656AEDABD}"/>
              </a:ext>
            </a:extLst>
          </p:cNvPr>
          <p:cNvGrpSpPr/>
          <p:nvPr/>
        </p:nvGrpSpPr>
        <p:grpSpPr>
          <a:xfrm>
            <a:off x="7360148" y="4866927"/>
            <a:ext cx="3156827" cy="717437"/>
            <a:chOff x="616260" y="3044256"/>
            <a:chExt cx="6438423" cy="572242"/>
          </a:xfrm>
        </p:grpSpPr>
        <p:sp>
          <p:nvSpPr>
            <p:cNvPr id="40" name="Rechteck: obere Ecken abgerundet 39">
              <a:extLst>
                <a:ext uri="{FF2B5EF4-FFF2-40B4-BE49-F238E27FC236}">
                  <a16:creationId xmlns:a16="http://schemas.microsoft.com/office/drawing/2014/main" id="{F6F948A3-45F0-2E16-8021-50A9EE7DE561}"/>
                </a:ext>
              </a:extLst>
            </p:cNvPr>
            <p:cNvSpPr/>
            <p:nvPr/>
          </p:nvSpPr>
          <p:spPr>
            <a:xfrm rot="5400000">
              <a:off x="3549351" y="111165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" name="Rechteck: obere Ecken abgerundet 4">
              <a:extLst>
                <a:ext uri="{FF2B5EF4-FFF2-40B4-BE49-F238E27FC236}">
                  <a16:creationId xmlns:a16="http://schemas.microsoft.com/office/drawing/2014/main" id="{B5D2EC61-84EB-BB75-7AC4-0EF95798C9A1}"/>
                </a:ext>
              </a:extLst>
            </p:cNvPr>
            <p:cNvSpPr txBox="1"/>
            <p:nvPr/>
          </p:nvSpPr>
          <p:spPr>
            <a:xfrm>
              <a:off x="616261" y="3072191"/>
              <a:ext cx="629333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with 30 articles, including the secret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47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1C3872-1104-03E2-6D44-F281B516C2F6}"/>
              </a:ext>
            </a:extLst>
          </p:cNvPr>
          <p:cNvSpPr/>
          <p:nvPr/>
        </p:nvSpPr>
        <p:spPr>
          <a:xfrm>
            <a:off x="3496401" y="331961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Decompression</a:t>
            </a:r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1BC4EC-4ECB-D927-4390-F64A9D36B669}"/>
              </a:ext>
            </a:extLst>
          </p:cNvPr>
          <p:cNvSpPr/>
          <p:nvPr/>
        </p:nvSpPr>
        <p:spPr>
          <a:xfrm>
            <a:off x="4966668" y="250369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Decoding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8FF5A2B-EBA5-67CB-45F8-4FB4A656FE48}"/>
              </a:ext>
            </a:extLst>
          </p:cNvPr>
          <p:cNvSpPr/>
          <p:nvPr/>
        </p:nvSpPr>
        <p:spPr>
          <a:xfrm>
            <a:off x="6436935" y="168777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Output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7E4F9DFE-3439-604D-14ED-0338F71130CD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910475" y="3529131"/>
            <a:ext cx="436719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93FFF71A-42EA-2E7F-98ED-01000D6E2B4B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370501" y="2723452"/>
            <a:ext cx="45720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B572E7AE-7BD1-3CB2-1457-B0D1156ED5F9}"/>
              </a:ext>
            </a:extLst>
          </p:cNvPr>
          <p:cNvCxnSpPr>
            <a:cxnSpLocks/>
          </p:cNvCxnSpPr>
          <p:nvPr/>
        </p:nvCxnSpPr>
        <p:spPr>
          <a:xfrm flipV="1">
            <a:off x="5755066" y="2046497"/>
            <a:ext cx="708503" cy="474818"/>
          </a:xfrm>
          <a:prstGeom prst="bentConnector3">
            <a:avLst>
              <a:gd name="adj1" fmla="val -19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Restore secret by computing next tokens and comparing them with the true next token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A86252B-06E8-AF7B-20F4-2C25465BAAB8}"/>
              </a:ext>
            </a:extLst>
          </p:cNvPr>
          <p:cNvGrpSpPr/>
          <p:nvPr/>
        </p:nvGrpSpPr>
        <p:grpSpPr>
          <a:xfrm>
            <a:off x="4966669" y="3321446"/>
            <a:ext cx="2528319" cy="717436"/>
            <a:chOff x="616261" y="1831874"/>
            <a:chExt cx="9105588" cy="572543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6A2CC962-EF84-FDDB-B72B-2B8B1D7EF2A7}"/>
                </a:ext>
              </a:extLst>
            </p:cNvPr>
            <p:cNvSpPr/>
            <p:nvPr/>
          </p:nvSpPr>
          <p:spPr>
            <a:xfrm rot="5400000">
              <a:off x="4882783" y="-2434648"/>
              <a:ext cx="572543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30AA5764-4856-C40F-F2ED-C44C369FA1CF}"/>
                </a:ext>
              </a:extLst>
            </p:cNvPr>
            <p:cNvSpPr txBox="1"/>
            <p:nvPr/>
          </p:nvSpPr>
          <p:spPr>
            <a:xfrm>
              <a:off x="616261" y="1859822"/>
              <a:ext cx="9077637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Loss-less decompression of the binary secret  </a:t>
              </a:r>
              <a:endParaRPr lang="en-GB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CE33695-5E94-BD4E-8D0B-B032D7C95F95}"/>
              </a:ext>
            </a:extLst>
          </p:cNvPr>
          <p:cNvGrpSpPr/>
          <p:nvPr/>
        </p:nvGrpSpPr>
        <p:grpSpPr>
          <a:xfrm>
            <a:off x="6436935" y="2500374"/>
            <a:ext cx="2528321" cy="724084"/>
            <a:chOff x="616261" y="1071576"/>
            <a:chExt cx="9105588" cy="582577"/>
          </a:xfrm>
        </p:grpSpPr>
        <p:sp>
          <p:nvSpPr>
            <p:cNvPr id="32" name="Rechteck: obere Ecken abgerundet 31">
              <a:extLst>
                <a:ext uri="{FF2B5EF4-FFF2-40B4-BE49-F238E27FC236}">
                  <a16:creationId xmlns:a16="http://schemas.microsoft.com/office/drawing/2014/main" id="{0852660B-99CF-A6D8-0492-0CCCEEFCEC0E}"/>
                </a:ext>
              </a:extLst>
            </p:cNvPr>
            <p:cNvSpPr/>
            <p:nvPr/>
          </p:nvSpPr>
          <p:spPr>
            <a:xfrm rot="5400000">
              <a:off x="4882934" y="-3195097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3" name="Rechteck: obere Ecken abgerundet 4">
              <a:extLst>
                <a:ext uri="{FF2B5EF4-FFF2-40B4-BE49-F238E27FC236}">
                  <a16:creationId xmlns:a16="http://schemas.microsoft.com/office/drawing/2014/main" id="{546B48F7-0016-C9BF-FAFB-4A7473059123}"/>
                </a:ext>
              </a:extLst>
            </p:cNvPr>
            <p:cNvSpPr txBox="1"/>
            <p:nvPr/>
          </p:nvSpPr>
          <p:spPr>
            <a:xfrm>
              <a:off x="616261" y="1099509"/>
              <a:ext cx="9077652" cy="554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Decode the binary message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F09625F-4994-2C14-1B80-579B51A008FD}"/>
              </a:ext>
            </a:extLst>
          </p:cNvPr>
          <p:cNvGrpSpPr/>
          <p:nvPr/>
        </p:nvGrpSpPr>
        <p:grpSpPr>
          <a:xfrm>
            <a:off x="7907202" y="1687778"/>
            <a:ext cx="2528321" cy="724084"/>
            <a:chOff x="616261" y="1071576"/>
            <a:chExt cx="9105588" cy="582577"/>
          </a:xfrm>
        </p:grpSpPr>
        <p:sp>
          <p:nvSpPr>
            <p:cNvPr id="35" name="Rechteck: obere Ecken abgerundet 34">
              <a:extLst>
                <a:ext uri="{FF2B5EF4-FFF2-40B4-BE49-F238E27FC236}">
                  <a16:creationId xmlns:a16="http://schemas.microsoft.com/office/drawing/2014/main" id="{F787212F-6DB4-E302-30FE-F94C325D6758}"/>
                </a:ext>
              </a:extLst>
            </p:cNvPr>
            <p:cNvSpPr/>
            <p:nvPr/>
          </p:nvSpPr>
          <p:spPr>
            <a:xfrm rot="5400000">
              <a:off x="4882934" y="-3195097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6" name="Rechteck: obere Ecken abgerundet 4">
              <a:extLst>
                <a:ext uri="{FF2B5EF4-FFF2-40B4-BE49-F238E27FC236}">
                  <a16:creationId xmlns:a16="http://schemas.microsoft.com/office/drawing/2014/main" id="{BB02B62E-9459-50B8-CEFB-D421C6DAFA42}"/>
                </a:ext>
              </a:extLst>
            </p:cNvPr>
            <p:cNvSpPr txBox="1"/>
            <p:nvPr/>
          </p:nvSpPr>
          <p:spPr>
            <a:xfrm>
              <a:off x="616261" y="1099509"/>
              <a:ext cx="9077652" cy="554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Secret Message („The </a:t>
              </a:r>
              <a:r>
                <a:rPr lang="de-DE" sz="1400" kern="1200" dirty="0" err="1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“)</a:t>
              </a:r>
              <a:endParaRPr lang="en-DE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18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F3BBF-CE26-A748-0E80-5D93023DD9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66" y="396545"/>
            <a:ext cx="9058033" cy="717437"/>
          </a:xfrm>
        </p:spPr>
        <p:txBody>
          <a:bodyPr/>
          <a:lstStyle/>
          <a:p>
            <a:r>
              <a:rPr lang="de-DE" dirty="0"/>
              <a:t>Dynamic </a:t>
            </a:r>
            <a:r>
              <a:rPr lang="de-DE" dirty="0" err="1"/>
              <a:t>Arithmetic</a:t>
            </a:r>
            <a:r>
              <a:rPr lang="de-DE" dirty="0"/>
              <a:t> Encoding</a:t>
            </a:r>
          </a:p>
          <a:p>
            <a:r>
              <a:rPr lang="de-DE" sz="1800" dirty="0"/>
              <a:t>Basic </a:t>
            </a:r>
            <a:r>
              <a:rPr lang="de-DE" sz="1800" dirty="0" err="1"/>
              <a:t>Idea</a:t>
            </a:r>
            <a:endParaRPr lang="en-DE" sz="1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E9CC71-9F55-B40E-EFE2-112EDE56CEDE}"/>
              </a:ext>
            </a:extLst>
          </p:cNvPr>
          <p:cNvSpPr txBox="1"/>
          <p:nvPr/>
        </p:nvSpPr>
        <p:spPr>
          <a:xfrm>
            <a:off x="1333500" y="3429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7464587-B6FB-7991-6FD4-FDE0EF8AED60}"/>
              </a:ext>
            </a:extLst>
          </p:cNvPr>
          <p:cNvSpPr/>
          <p:nvPr/>
        </p:nvSpPr>
        <p:spPr>
          <a:xfrm>
            <a:off x="13820534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0F19C72-479E-56AA-F1F4-72DFFFC78777}"/>
              </a:ext>
            </a:extLst>
          </p:cNvPr>
          <p:cNvSpPr/>
          <p:nvPr/>
        </p:nvSpPr>
        <p:spPr>
          <a:xfrm>
            <a:off x="14166368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EB4161C-99D6-BA7E-5D66-A3D7E31CA522}"/>
              </a:ext>
            </a:extLst>
          </p:cNvPr>
          <p:cNvSpPr/>
          <p:nvPr/>
        </p:nvSpPr>
        <p:spPr>
          <a:xfrm>
            <a:off x="14487865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BA3D879-4042-E73C-58F0-5B6510818B28}"/>
              </a:ext>
            </a:extLst>
          </p:cNvPr>
          <p:cNvSpPr/>
          <p:nvPr/>
        </p:nvSpPr>
        <p:spPr>
          <a:xfrm>
            <a:off x="15183491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391E535-4B9C-6EB7-AFDB-9A4F7FB48234}"/>
              </a:ext>
            </a:extLst>
          </p:cNvPr>
          <p:cNvSpPr/>
          <p:nvPr/>
        </p:nvSpPr>
        <p:spPr>
          <a:xfrm>
            <a:off x="14837657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51E8A76-E905-5E7A-A4AA-96EE89B7B6B1}"/>
              </a:ext>
            </a:extLst>
          </p:cNvPr>
          <p:cNvSpPr txBox="1"/>
          <p:nvPr/>
        </p:nvSpPr>
        <p:spPr>
          <a:xfrm>
            <a:off x="13561651" y="3035524"/>
            <a:ext cx="5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001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D114C47-51DD-55A6-305B-B2E229479325}"/>
              </a:ext>
            </a:extLst>
          </p:cNvPr>
          <p:cNvSpPr txBox="1"/>
          <p:nvPr/>
        </p:nvSpPr>
        <p:spPr>
          <a:xfrm>
            <a:off x="14073647" y="3035524"/>
            <a:ext cx="5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FC8FC56-17D1-8B92-6726-FDEC53E06AE8}"/>
              </a:ext>
            </a:extLst>
          </p:cNvPr>
          <p:cNvSpPr txBox="1"/>
          <p:nvPr/>
        </p:nvSpPr>
        <p:spPr>
          <a:xfrm>
            <a:off x="14671920" y="3035524"/>
            <a:ext cx="69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001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0E1AF87-8B63-4673-5E7E-D0751904C83C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13838610" y="2807956"/>
            <a:ext cx="154841" cy="2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2800059-B59B-44EE-B6E2-763F7EDF334A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flipH="1" flipV="1">
            <a:off x="14660782" y="2807956"/>
            <a:ext cx="358531" cy="2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8C3A732-41C7-D72E-90D7-B7DC483BBF09}"/>
              </a:ext>
            </a:extLst>
          </p:cNvPr>
          <p:cNvCxnSpPr>
            <a:stCxn id="25" idx="0"/>
            <a:endCxn id="20" idx="2"/>
          </p:cNvCxnSpPr>
          <p:nvPr/>
        </p:nvCxnSpPr>
        <p:spPr>
          <a:xfrm flipH="1" flipV="1">
            <a:off x="14339285" y="2807956"/>
            <a:ext cx="11321" cy="2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762FD68-F15D-5B32-4F08-274C413D2BEA}"/>
              </a:ext>
            </a:extLst>
          </p:cNvPr>
          <p:cNvCxnSpPr>
            <a:cxnSpLocks/>
            <a:stCxn id="39" idx="0"/>
            <a:endCxn id="23" idx="2"/>
          </p:cNvCxnSpPr>
          <p:nvPr/>
        </p:nvCxnSpPr>
        <p:spPr>
          <a:xfrm flipH="1" flipV="1">
            <a:off x="15010574" y="2807956"/>
            <a:ext cx="518751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1A1F84E-B9B8-B0DF-0DFA-D250FC8DA868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15370033" y="2807956"/>
            <a:ext cx="659684" cy="22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0F37F5CF-3E1D-503B-BC3A-79B1EA753BF7}"/>
              </a:ext>
            </a:extLst>
          </p:cNvPr>
          <p:cNvSpPr txBox="1"/>
          <p:nvPr/>
        </p:nvSpPr>
        <p:spPr>
          <a:xfrm>
            <a:off x="15261463" y="30238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F34E843-5656-4EC2-514F-04CA82930FC5}"/>
              </a:ext>
            </a:extLst>
          </p:cNvPr>
          <p:cNvSpPr txBox="1"/>
          <p:nvPr/>
        </p:nvSpPr>
        <p:spPr>
          <a:xfrm>
            <a:off x="15752758" y="3029690"/>
            <a:ext cx="553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001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D40ABA76-444F-06A7-8BCA-B68AA429D411}"/>
              </a:ext>
            </a:extLst>
          </p:cNvPr>
          <p:cNvCxnSpPr/>
          <p:nvPr/>
        </p:nvCxnSpPr>
        <p:spPr>
          <a:xfrm>
            <a:off x="17125468" y="2853401"/>
            <a:ext cx="290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B1A6BEE3-C1E9-CBA9-571A-7E813C5DBD79}"/>
              </a:ext>
            </a:extLst>
          </p:cNvPr>
          <p:cNvCxnSpPr>
            <a:cxnSpLocks/>
          </p:cNvCxnSpPr>
          <p:nvPr/>
        </p:nvCxnSpPr>
        <p:spPr>
          <a:xfrm>
            <a:off x="17125468" y="2529551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3D330332-37B1-D412-76B7-2C42CA2AA4E1}"/>
              </a:ext>
            </a:extLst>
          </p:cNvPr>
          <p:cNvCxnSpPr>
            <a:cxnSpLocks/>
          </p:cNvCxnSpPr>
          <p:nvPr/>
        </p:nvCxnSpPr>
        <p:spPr>
          <a:xfrm>
            <a:off x="20033768" y="254860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B4E82A9-B4F7-35BB-084A-4151EFAFABE4}"/>
              </a:ext>
            </a:extLst>
          </p:cNvPr>
          <p:cNvCxnSpPr>
            <a:cxnSpLocks/>
          </p:cNvCxnSpPr>
          <p:nvPr/>
        </p:nvCxnSpPr>
        <p:spPr>
          <a:xfrm>
            <a:off x="18179568" y="268830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84D54C75-5C37-AF8D-3511-3D0D28108801}"/>
              </a:ext>
            </a:extLst>
          </p:cNvPr>
          <p:cNvCxnSpPr>
            <a:cxnSpLocks/>
          </p:cNvCxnSpPr>
          <p:nvPr/>
        </p:nvCxnSpPr>
        <p:spPr>
          <a:xfrm>
            <a:off x="17671568" y="268830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2104C723-C2EA-388B-E6E3-432F3E53E529}"/>
              </a:ext>
            </a:extLst>
          </p:cNvPr>
          <p:cNvCxnSpPr>
            <a:cxnSpLocks/>
          </p:cNvCxnSpPr>
          <p:nvPr/>
        </p:nvCxnSpPr>
        <p:spPr>
          <a:xfrm flipH="1">
            <a:off x="17671568" y="2688301"/>
            <a:ext cx="98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D9DDE799-6F74-A544-2B6E-83E145556C5E}"/>
              </a:ext>
            </a:extLst>
          </p:cNvPr>
          <p:cNvCxnSpPr>
            <a:cxnSpLocks/>
          </p:cNvCxnSpPr>
          <p:nvPr/>
        </p:nvCxnSpPr>
        <p:spPr>
          <a:xfrm flipH="1">
            <a:off x="17671568" y="2988338"/>
            <a:ext cx="98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Bogen 66">
            <a:extLst>
              <a:ext uri="{FF2B5EF4-FFF2-40B4-BE49-F238E27FC236}">
                <a16:creationId xmlns:a16="http://schemas.microsoft.com/office/drawing/2014/main" id="{941DE3D3-8434-AF86-5A46-80ADCDF44DC9}"/>
              </a:ext>
            </a:extLst>
          </p:cNvPr>
          <p:cNvSpPr/>
          <p:nvPr/>
        </p:nvSpPr>
        <p:spPr>
          <a:xfrm rot="2489474">
            <a:off x="18322892" y="2651843"/>
            <a:ext cx="392047" cy="4439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7B08809-9B04-3419-2EEC-9A1F646F3CFE}"/>
              </a:ext>
            </a:extLst>
          </p:cNvPr>
          <p:cNvSpPr txBox="1"/>
          <p:nvPr/>
        </p:nvSpPr>
        <p:spPr>
          <a:xfrm>
            <a:off x="17585825" y="2941914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C923D279-0502-BB18-24B8-4072FB16DA69}"/>
              </a:ext>
            </a:extLst>
          </p:cNvPr>
          <p:cNvSpPr txBox="1"/>
          <p:nvPr/>
        </p:nvSpPr>
        <p:spPr>
          <a:xfrm>
            <a:off x="18555160" y="2944057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5420905-AEF2-06E9-1CC8-BB4EFFBAC6F5}"/>
              </a:ext>
            </a:extLst>
          </p:cNvPr>
          <p:cNvSpPr txBox="1"/>
          <p:nvPr/>
        </p:nvSpPr>
        <p:spPr>
          <a:xfrm>
            <a:off x="17000012" y="28091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6E3395F8-1318-B289-FDD2-C27ED5A7B7FB}"/>
              </a:ext>
            </a:extLst>
          </p:cNvPr>
          <p:cNvSpPr txBox="1"/>
          <p:nvPr/>
        </p:nvSpPr>
        <p:spPr>
          <a:xfrm>
            <a:off x="19908546" y="28096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FD190D3-64CA-9319-5689-F345D4BF3E7C}"/>
              </a:ext>
            </a:extLst>
          </p:cNvPr>
          <p:cNvSpPr txBox="1"/>
          <p:nvPr/>
        </p:nvSpPr>
        <p:spPr>
          <a:xfrm>
            <a:off x="18125745" y="2271868"/>
            <a:ext cx="1340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.001101001111001</a:t>
            </a:r>
            <a:r>
              <a:rPr lang="de-DE" sz="600" dirty="0"/>
              <a:t>2</a:t>
            </a:r>
            <a:endParaRPr lang="de-DE" sz="1100" dirty="0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A8A6827-9563-0F98-F8F7-060C565E1328}"/>
              </a:ext>
            </a:extLst>
          </p:cNvPr>
          <p:cNvCxnSpPr/>
          <p:nvPr/>
        </p:nvCxnSpPr>
        <p:spPr>
          <a:xfrm flipH="1">
            <a:off x="18179568" y="2484953"/>
            <a:ext cx="45471" cy="1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FA9ABE6-4AE6-7F8A-5873-3A1A81C7CC61}"/>
              </a:ext>
            </a:extLst>
          </p:cNvPr>
          <p:cNvCxnSpPr/>
          <p:nvPr/>
        </p:nvCxnSpPr>
        <p:spPr>
          <a:xfrm>
            <a:off x="16029717" y="2688301"/>
            <a:ext cx="709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0D4B9A19-8159-C94C-9B81-04A51FF779A7}"/>
              </a:ext>
            </a:extLst>
          </p:cNvPr>
          <p:cNvSpPr txBox="1"/>
          <p:nvPr/>
        </p:nvSpPr>
        <p:spPr>
          <a:xfrm>
            <a:off x="12933835" y="1834081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: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89F2C97C-FE11-1625-55AC-B85D4B2329F1}"/>
              </a:ext>
            </a:extLst>
          </p:cNvPr>
          <p:cNvSpPr txBox="1"/>
          <p:nvPr/>
        </p:nvSpPr>
        <p:spPr>
          <a:xfrm>
            <a:off x="555866" y="1301994"/>
            <a:ext cx="11098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Fractional</a:t>
            </a:r>
            <a:r>
              <a:rPr lang="de-DE" b="1" dirty="0"/>
              <a:t> </a:t>
            </a:r>
            <a:r>
              <a:rPr lang="de-DE" b="1" dirty="0" err="1"/>
              <a:t>Interval</a:t>
            </a:r>
            <a:r>
              <a:rPr lang="de-DE" b="1" dirty="0"/>
              <a:t> </a:t>
            </a:r>
            <a:r>
              <a:rPr lang="de-DE" b="1" dirty="0" err="1"/>
              <a:t>encoding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compresses a message by representing it as a single number within a fractional interval [0,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number is determined by progressively subdividing the interval based on the probability of each character in the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Includes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frequency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subdivision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to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ratio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674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F3BBF-CE26-A748-0E80-5D93023DD9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66" y="396545"/>
            <a:ext cx="9058033" cy="717437"/>
          </a:xfrm>
        </p:spPr>
        <p:txBody>
          <a:bodyPr/>
          <a:lstStyle/>
          <a:p>
            <a:r>
              <a:rPr lang="en-DE" dirty="0"/>
              <a:t>Codec</a:t>
            </a:r>
            <a:r>
              <a:rPr lang="de-DE" dirty="0"/>
              <a:t>s – Dynamic </a:t>
            </a:r>
            <a:r>
              <a:rPr lang="de-DE" dirty="0" err="1"/>
              <a:t>Arithmetic</a:t>
            </a:r>
            <a:r>
              <a:rPr lang="de-DE" dirty="0"/>
              <a:t> Encoding  - </a:t>
            </a:r>
            <a:r>
              <a:rPr lang="de-DE" dirty="0" err="1"/>
              <a:t>Example</a:t>
            </a:r>
            <a:r>
              <a:rPr lang="de-DE" dirty="0"/>
              <a:t> String ABACA</a:t>
            </a:r>
            <a:endParaRPr lang="en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E9CC71-9F55-B40E-EFE2-112EDE56CEDE}"/>
              </a:ext>
            </a:extLst>
          </p:cNvPr>
          <p:cNvSpPr txBox="1"/>
          <p:nvPr/>
        </p:nvSpPr>
        <p:spPr>
          <a:xfrm>
            <a:off x="1333500" y="3429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512147-4775-332E-CC36-8AE6F131D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93" y="1958807"/>
            <a:ext cx="4197068" cy="2940388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FA3BF7-1D06-DAEF-2F07-4090C539E80B}"/>
              </a:ext>
            </a:extLst>
          </p:cNvPr>
          <p:cNvCxnSpPr/>
          <p:nvPr/>
        </p:nvCxnSpPr>
        <p:spPr>
          <a:xfrm>
            <a:off x="5471160" y="3613666"/>
            <a:ext cx="216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27521C13-2242-BA0D-3FF9-FD5A954BC88F}"/>
              </a:ext>
            </a:extLst>
          </p:cNvPr>
          <p:cNvSpPr txBox="1"/>
          <p:nvPr/>
        </p:nvSpPr>
        <p:spPr>
          <a:xfrm>
            <a:off x="8100060" y="2545079"/>
            <a:ext cx="3878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Output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Decimal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Binary stream will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newsfeed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241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3F7E81F-1214-BFFF-5574-9D91F5EB6B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67" y="396545"/>
            <a:ext cx="8311908" cy="731215"/>
          </a:xfrm>
        </p:spPr>
        <p:txBody>
          <a:bodyPr/>
          <a:lstStyle/>
          <a:p>
            <a:r>
              <a:rPr lang="de-DE" dirty="0"/>
              <a:t>Zero-Shot </a:t>
            </a:r>
            <a:r>
              <a:rPr lang="de-DE" dirty="0" err="1"/>
              <a:t>Detectors</a:t>
            </a:r>
            <a:endParaRPr lang="de-DE" dirty="0"/>
          </a:p>
          <a:p>
            <a:r>
              <a:rPr lang="de-DE" sz="1600" dirty="0" err="1"/>
              <a:t>Detect</a:t>
            </a:r>
            <a:r>
              <a:rPr lang="de-DE" sz="1600" dirty="0"/>
              <a:t>-GPT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BB59E68-2851-5431-494C-79F57017BD29}"/>
              </a:ext>
            </a:extLst>
          </p:cNvPr>
          <p:cNvSpPr txBox="1"/>
          <p:nvPr/>
        </p:nvSpPr>
        <p:spPr>
          <a:xfrm>
            <a:off x="477520" y="1432560"/>
            <a:ext cx="1061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Zero-Shot Methods</a:t>
            </a:r>
            <a:r>
              <a:rPr lang="en-US" dirty="0"/>
              <a:t>: Methods purely based on specific linguistic properties (e.g., Log probability function) without the need to train a classifier and collecting datasets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Detect-GPT</a:t>
            </a:r>
            <a:r>
              <a:rPr lang="en-US" dirty="0"/>
              <a:t>: Hypothesizes that Log-Probability function of LLM-generated text tend to fall in negative regions and human-written text more likely in positive</a:t>
            </a: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3BCAADF-D0F6-F0A6-9054-0D16E1D3C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09" y="3318635"/>
            <a:ext cx="3269547" cy="2452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E2ECD1-5EF1-9970-C4E3-67086627E967}"/>
              </a:ext>
            </a:extLst>
          </p:cNvPr>
          <p:cNvSpPr txBox="1"/>
          <p:nvPr/>
        </p:nvSpPr>
        <p:spPr>
          <a:xfrm>
            <a:off x="3308999" y="2824407"/>
            <a:ext cx="504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 Probability Change (Perturbation Discrepancy)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AC656-FD09-81FB-70C0-B5F5A02DDA71}"/>
              </a:ext>
            </a:extLst>
          </p:cNvPr>
          <p:cNvSpPr txBox="1"/>
          <p:nvPr/>
        </p:nvSpPr>
        <p:spPr>
          <a:xfrm>
            <a:off x="6115294" y="4360050"/>
            <a:ext cx="69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Ours</a:t>
            </a:r>
            <a:r>
              <a:rPr lang="de-DE" b="1" dirty="0"/>
              <a:t>: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67BCA-5EC6-9CDD-3564-6FA794F51170}"/>
              </a:ext>
            </a:extLst>
          </p:cNvPr>
          <p:cNvSpPr txBox="1"/>
          <p:nvPr/>
        </p:nvSpPr>
        <p:spPr>
          <a:xfrm>
            <a:off x="1295752" y="4360050"/>
            <a:ext cx="133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DetectGPTs</a:t>
            </a:r>
            <a:r>
              <a:rPr lang="de-DE" b="1" dirty="0"/>
              <a:t>: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47C0B-4807-AF2F-03F0-99C6F59FD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62" y="3707344"/>
            <a:ext cx="2864637" cy="194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18624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9" id="{246E6033-15ED-8042-86E0-B76FF5BFC716}" vid="{848A7489-E40A-E247-AA59-65F245259B10}"/>
    </a:ext>
  </a:extLst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9" id="{246E6033-15ED-8042-86E0-B76FF5BFC716}" vid="{7CAADE83-5F25-0A48-B83D-03A7471B880E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Titelfolien zur Auswahl</Template>
  <TotalTime>0</TotalTime>
  <Words>637</Words>
  <Application>Microsoft Office PowerPoint</Application>
  <PresentationFormat>Widescreen</PresentationFormat>
  <Paragraphs>139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Symbol</vt:lpstr>
      <vt:lpstr>Wingdings</vt:lpstr>
      <vt:lpstr>Titelfolien zur Auswahl</vt:lpstr>
      <vt:lpstr>Master für Folgeseiten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2045624117460237</dc:creator>
  <cp:lastModifiedBy>Dominic Stöcker</cp:lastModifiedBy>
  <cp:revision>75</cp:revision>
  <cp:lastPrinted>2021-03-24T16:10:50Z</cp:lastPrinted>
  <dcterms:created xsi:type="dcterms:W3CDTF">2023-11-04T12:02:10Z</dcterms:created>
  <dcterms:modified xsi:type="dcterms:W3CDTF">2024-01-31T15:45:21Z</dcterms:modified>
</cp:coreProperties>
</file>