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2330-8F8C-AF5A-92F6-8A4F2C3FAD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385C5FD9-07C7-7E9B-9653-2396BFEEF0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5D044084-63BD-8394-9C93-05203762D373}"/>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66122B7C-F76C-7FAE-6E62-5AE99D9FA6F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DB5E8DF-7F84-830D-83DC-63ACDEDB75FA}"/>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147211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1488-4677-3524-D4C2-551C03CA01BA}"/>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00A400EC-D520-DEAA-97E7-96B8EE1E6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AEDA6C2-20CA-5073-1A74-C6BEB0005773}"/>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2BF64B5A-1315-77EC-BE80-C7E3195DE5E3}"/>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E5FC8C9D-3AFA-C4A4-0435-59FF2DF3ED36}"/>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271016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26E9-7010-BDDF-9E79-96C5CE54C8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314CC81-0C2C-73FA-3D84-96CB9C9B5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9607B32C-2487-3961-D32B-140C69D53F0B}"/>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80DDE2E5-4766-1B0B-F0C8-F2E0915CCDA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2542F085-D2CA-59DE-CF2D-D3E44D732E93}"/>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2025457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7622-E433-11D6-BE19-6FAC2A7DF532}"/>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15845984-15F1-4887-8D6D-BAFF44EC4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7BD0BE60-F5F3-4D37-9A41-2F7A4FBE5C3D}"/>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2BA45256-8EAD-7BC9-41D3-5939F4B31A56}"/>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C7455C6-4FDF-D8DD-B59E-CFCEE5635D38}"/>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116305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57A9-D64A-739D-D7E7-66DA990B90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1A9918E2-A4CC-4F57-8926-2F69661435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66078-0F8F-014C-DFD5-A4E17F006303}"/>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F78073F1-87E7-B718-1009-39567CE19600}"/>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3F9ABAB4-6A2F-F47C-73A9-ED573E19570B}"/>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410759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29FA-BA3F-F5BF-DCE1-3377FE74142E}"/>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748B79BC-A49A-10DD-DFB0-2B707DBC4A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3EC7097B-3309-5A43-5D6C-A55B15E78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EF2BE8E2-A6F7-DC08-3360-952ACB9260FD}"/>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6" name="Footer Placeholder 5">
            <a:extLst>
              <a:ext uri="{FF2B5EF4-FFF2-40B4-BE49-F238E27FC236}">
                <a16:creationId xmlns:a16="http://schemas.microsoft.com/office/drawing/2014/main" id="{DC48178B-77C8-7813-AAB6-1CA3FDCB6B95}"/>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D5714149-D4CF-486B-9B32-66BE7B046ADD}"/>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238777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0C13-E12D-20A6-AD1A-D52AC00B636B}"/>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A78456F9-9955-3B09-C652-AA7B74EA5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1C798A-4821-C7B3-EA1D-3E0308994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38B543C9-6D95-8858-9A46-C1CD8D061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EF9E9-7C38-F3FB-9427-70AB3F589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6DE2128-F5F6-F8BA-78FF-02A5F58AE2D5}"/>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8" name="Footer Placeholder 7">
            <a:extLst>
              <a:ext uri="{FF2B5EF4-FFF2-40B4-BE49-F238E27FC236}">
                <a16:creationId xmlns:a16="http://schemas.microsoft.com/office/drawing/2014/main" id="{7A07BE55-54EC-6988-CED5-C7AA21FED182}"/>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0F4D2F46-FF6A-DA1B-58B7-E44580453517}"/>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222140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D9A4-178C-607C-4415-D308E2C542ED}"/>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90D993E3-4CD9-B8B1-E207-3C5E2E4871F7}"/>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4" name="Footer Placeholder 3">
            <a:extLst>
              <a:ext uri="{FF2B5EF4-FFF2-40B4-BE49-F238E27FC236}">
                <a16:creationId xmlns:a16="http://schemas.microsoft.com/office/drawing/2014/main" id="{A29D5237-1823-F353-9935-FE54D187318C}"/>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21CA69EA-8186-AAE5-A20D-D5892EA4F3EC}"/>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19621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398DF-2C70-502A-D0A8-5724AD5A776F}"/>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3" name="Footer Placeholder 2">
            <a:extLst>
              <a:ext uri="{FF2B5EF4-FFF2-40B4-BE49-F238E27FC236}">
                <a16:creationId xmlns:a16="http://schemas.microsoft.com/office/drawing/2014/main" id="{983052F9-D6F9-394D-4131-64DF46353FA6}"/>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7D6910A9-B68A-2DAF-89B0-01FB6B9AF7EA}"/>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235584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4756-2A2D-5A61-8821-1DBE39631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8BC5AEE-A0B1-FBF6-1EA0-D6D99ACD4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AD025F29-E45B-DBC2-CA91-AABA4FB5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DE029-8F9C-52EF-F178-41F50255F2A0}"/>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6" name="Footer Placeholder 5">
            <a:extLst>
              <a:ext uri="{FF2B5EF4-FFF2-40B4-BE49-F238E27FC236}">
                <a16:creationId xmlns:a16="http://schemas.microsoft.com/office/drawing/2014/main" id="{7D752FEA-17CB-10D1-58C6-FB29179F3D9F}"/>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CA8736F-9AFD-D792-382E-3995BCFD8400}"/>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379713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1807-2C89-7B33-FB24-394DF7E72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38656558-3DCB-31AF-9E14-F813C6FA7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8B28BBB5-0DEF-4BB0-1E7F-D08DC6E4F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B9A3F9-1D01-85C1-FF4D-C43C058E252F}"/>
              </a:ext>
            </a:extLst>
          </p:cNvPr>
          <p:cNvSpPr>
            <a:spLocks noGrp="1"/>
          </p:cNvSpPr>
          <p:nvPr>
            <p:ph type="dt" sz="half" idx="10"/>
          </p:nvPr>
        </p:nvSpPr>
        <p:spPr/>
        <p:txBody>
          <a:bodyPr/>
          <a:lstStyle/>
          <a:p>
            <a:fld id="{2BA0B825-3862-4DB8-A387-2263BF0D4494}" type="datetimeFigureOut">
              <a:rPr lang="ro-RO" smtClean="0"/>
              <a:t>11.03.2024</a:t>
            </a:fld>
            <a:endParaRPr lang="ro-RO"/>
          </a:p>
        </p:txBody>
      </p:sp>
      <p:sp>
        <p:nvSpPr>
          <p:cNvPr id="6" name="Footer Placeholder 5">
            <a:extLst>
              <a:ext uri="{FF2B5EF4-FFF2-40B4-BE49-F238E27FC236}">
                <a16:creationId xmlns:a16="http://schemas.microsoft.com/office/drawing/2014/main" id="{94C05967-9DFC-0553-CE51-2B33CEC0F46B}"/>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2938E53C-FBC6-098D-4241-3D10CB425A60}"/>
              </a:ext>
            </a:extLst>
          </p:cNvPr>
          <p:cNvSpPr>
            <a:spLocks noGrp="1"/>
          </p:cNvSpPr>
          <p:nvPr>
            <p:ph type="sldNum" sz="quarter" idx="12"/>
          </p:nvPr>
        </p:nvSpPr>
        <p:spPr/>
        <p:txBody>
          <a:bodyPr/>
          <a:lstStyle/>
          <a:p>
            <a:fld id="{65DA587C-C27B-4346-ABF2-39E332B6BE9D}" type="slidenum">
              <a:rPr lang="ro-RO" smtClean="0"/>
              <a:t>‹#›</a:t>
            </a:fld>
            <a:endParaRPr lang="ro-RO"/>
          </a:p>
        </p:txBody>
      </p:sp>
    </p:spTree>
    <p:extLst>
      <p:ext uri="{BB962C8B-B14F-4D97-AF65-F5344CB8AC3E}">
        <p14:creationId xmlns:p14="http://schemas.microsoft.com/office/powerpoint/2010/main" val="192699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8A2096-FE44-A404-0253-A9C048F9D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01DC5A57-1FF8-698A-8015-E6A1D18FB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DA2F304-0DB5-CFE5-8006-2F6EB3E38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A0B825-3862-4DB8-A387-2263BF0D4494}" type="datetimeFigureOut">
              <a:rPr lang="ro-RO" smtClean="0"/>
              <a:t>11.03.2024</a:t>
            </a:fld>
            <a:endParaRPr lang="ro-RO"/>
          </a:p>
        </p:txBody>
      </p:sp>
      <p:sp>
        <p:nvSpPr>
          <p:cNvPr id="5" name="Footer Placeholder 4">
            <a:extLst>
              <a:ext uri="{FF2B5EF4-FFF2-40B4-BE49-F238E27FC236}">
                <a16:creationId xmlns:a16="http://schemas.microsoft.com/office/drawing/2014/main" id="{8A4B81AE-6D55-EE0A-1728-03562BAE9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o-RO"/>
          </a:p>
        </p:txBody>
      </p:sp>
      <p:sp>
        <p:nvSpPr>
          <p:cNvPr id="6" name="Slide Number Placeholder 5">
            <a:extLst>
              <a:ext uri="{FF2B5EF4-FFF2-40B4-BE49-F238E27FC236}">
                <a16:creationId xmlns:a16="http://schemas.microsoft.com/office/drawing/2014/main" id="{90697C18-84E2-A90A-AF4C-F1CDF33FA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DA587C-C27B-4346-ABF2-39E332B6BE9D}" type="slidenum">
              <a:rPr lang="ro-RO" smtClean="0"/>
              <a:t>‹#›</a:t>
            </a:fld>
            <a:endParaRPr lang="ro-RO"/>
          </a:p>
        </p:txBody>
      </p:sp>
    </p:spTree>
    <p:extLst>
      <p:ext uri="{BB962C8B-B14F-4D97-AF65-F5344CB8AC3E}">
        <p14:creationId xmlns:p14="http://schemas.microsoft.com/office/powerpoint/2010/main" val="1318489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B4F2-AD28-EBBC-004F-4371AD53247B}"/>
              </a:ext>
            </a:extLst>
          </p:cNvPr>
          <p:cNvSpPr>
            <a:spLocks noGrp="1"/>
          </p:cNvSpPr>
          <p:nvPr>
            <p:ph type="ctrTitle"/>
          </p:nvPr>
        </p:nvSpPr>
        <p:spPr/>
        <p:txBody>
          <a:bodyPr/>
          <a:lstStyle/>
          <a:p>
            <a:r>
              <a:rPr lang="en-US" dirty="0"/>
              <a:t>My dissertation’s first semester demonstration</a:t>
            </a:r>
            <a:endParaRPr lang="ro-RO" dirty="0"/>
          </a:p>
        </p:txBody>
      </p:sp>
      <p:sp>
        <p:nvSpPr>
          <p:cNvPr id="3" name="Subtitle 2">
            <a:extLst>
              <a:ext uri="{FF2B5EF4-FFF2-40B4-BE49-F238E27FC236}">
                <a16:creationId xmlns:a16="http://schemas.microsoft.com/office/drawing/2014/main" id="{F99B3923-2363-5300-063B-941C9B42AB0D}"/>
              </a:ext>
            </a:extLst>
          </p:cNvPr>
          <p:cNvSpPr>
            <a:spLocks noGrp="1"/>
          </p:cNvSpPr>
          <p:nvPr>
            <p:ph type="subTitle" idx="1"/>
          </p:nvPr>
        </p:nvSpPr>
        <p:spPr/>
        <p:txBody>
          <a:bodyPr/>
          <a:lstStyle/>
          <a:p>
            <a:r>
              <a:rPr lang="en-US" dirty="0"/>
              <a:t>Student: Stoian Alin-Bogdan</a:t>
            </a:r>
          </a:p>
          <a:p>
            <a:r>
              <a:rPr lang="en-US" dirty="0"/>
              <a:t>Professors: </a:t>
            </a:r>
            <a:r>
              <a:rPr lang="en-US" dirty="0" err="1"/>
              <a:t>Truic</a:t>
            </a:r>
            <a:r>
              <a:rPr lang="ro-RO" dirty="0"/>
              <a:t>ă Ciprian-Octavian, Apostol Elena-Simona</a:t>
            </a:r>
            <a:endParaRPr lang="en-US" dirty="0"/>
          </a:p>
          <a:p>
            <a:endParaRPr lang="en-US" dirty="0"/>
          </a:p>
        </p:txBody>
      </p:sp>
    </p:spTree>
    <p:extLst>
      <p:ext uri="{BB962C8B-B14F-4D97-AF65-F5344CB8AC3E}">
        <p14:creationId xmlns:p14="http://schemas.microsoft.com/office/powerpoint/2010/main" val="2900633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9A97-F98C-DA99-D17E-29781EFF24FE}"/>
              </a:ext>
            </a:extLst>
          </p:cNvPr>
          <p:cNvSpPr>
            <a:spLocks noGrp="1"/>
          </p:cNvSpPr>
          <p:nvPr>
            <p:ph type="title"/>
          </p:nvPr>
        </p:nvSpPr>
        <p:spPr/>
        <p:txBody>
          <a:bodyPr/>
          <a:lstStyle/>
          <a:p>
            <a:r>
              <a:rPr lang="ro-RO" dirty="0" err="1"/>
              <a:t>Goals</a:t>
            </a:r>
            <a:endParaRPr lang="ro-RO" dirty="0"/>
          </a:p>
        </p:txBody>
      </p:sp>
      <p:sp>
        <p:nvSpPr>
          <p:cNvPr id="3" name="Content Placeholder 2">
            <a:extLst>
              <a:ext uri="{FF2B5EF4-FFF2-40B4-BE49-F238E27FC236}">
                <a16:creationId xmlns:a16="http://schemas.microsoft.com/office/drawing/2014/main" id="{92E2AD66-7BD0-72ED-41F4-F59C8599DC24}"/>
              </a:ext>
            </a:extLst>
          </p:cNvPr>
          <p:cNvSpPr>
            <a:spLocks noGrp="1"/>
          </p:cNvSpPr>
          <p:nvPr>
            <p:ph idx="1"/>
          </p:nvPr>
        </p:nvSpPr>
        <p:spPr/>
        <p:txBody>
          <a:bodyPr/>
          <a:lstStyle/>
          <a:p>
            <a:r>
              <a:rPr lang="ro-RO" dirty="0" err="1"/>
              <a:t>Study</a:t>
            </a:r>
            <a:r>
              <a:rPr lang="ro-RO" dirty="0"/>
              <a:t> </a:t>
            </a:r>
            <a:r>
              <a:rPr lang="ro-RO" dirty="0" err="1"/>
              <a:t>the</a:t>
            </a:r>
            <a:r>
              <a:rPr lang="ro-RO" dirty="0"/>
              <a:t> </a:t>
            </a:r>
            <a:r>
              <a:rPr lang="ro-RO" dirty="0" err="1"/>
              <a:t>feasibility</a:t>
            </a:r>
            <a:r>
              <a:rPr lang="ro-RO" dirty="0"/>
              <a:t> of </a:t>
            </a:r>
            <a:r>
              <a:rPr lang="ro-RO" dirty="0" err="1"/>
              <a:t>implementing</a:t>
            </a:r>
            <a:r>
              <a:rPr lang="ro-RO" dirty="0"/>
              <a:t> a </a:t>
            </a:r>
            <a:r>
              <a:rPr lang="ro-RO" dirty="0" err="1"/>
              <a:t>search</a:t>
            </a:r>
            <a:r>
              <a:rPr lang="ro-RO" dirty="0"/>
              <a:t> on a </a:t>
            </a:r>
            <a:r>
              <a:rPr lang="ro-RO" dirty="0" err="1"/>
              <a:t>quantum</a:t>
            </a:r>
            <a:r>
              <a:rPr lang="ro-RO" dirty="0"/>
              <a:t> </a:t>
            </a:r>
            <a:r>
              <a:rPr lang="ro-RO" dirty="0" err="1"/>
              <a:t>database</a:t>
            </a:r>
            <a:r>
              <a:rPr lang="ro-RO" dirty="0"/>
              <a:t> ✔️</a:t>
            </a:r>
          </a:p>
          <a:p>
            <a:r>
              <a:rPr lang="ro-RO" dirty="0" err="1"/>
              <a:t>Study</a:t>
            </a:r>
            <a:r>
              <a:rPr lang="ro-RO" dirty="0"/>
              <a:t> </a:t>
            </a:r>
            <a:r>
              <a:rPr lang="ro-RO" dirty="0" err="1"/>
              <a:t>methods</a:t>
            </a:r>
            <a:r>
              <a:rPr lang="ro-RO" dirty="0"/>
              <a:t> for </a:t>
            </a:r>
            <a:r>
              <a:rPr lang="ro-RO" dirty="0" err="1"/>
              <a:t>instantiating</a:t>
            </a:r>
            <a:r>
              <a:rPr lang="ro-RO" dirty="0"/>
              <a:t> an </a:t>
            </a:r>
            <a:r>
              <a:rPr lang="ro-RO" dirty="0" err="1"/>
              <a:t>arbitrary</a:t>
            </a:r>
            <a:r>
              <a:rPr lang="ro-RO" dirty="0"/>
              <a:t> </a:t>
            </a:r>
            <a:r>
              <a:rPr lang="ro-RO" dirty="0" err="1"/>
              <a:t>quantum</a:t>
            </a:r>
            <a:r>
              <a:rPr lang="ro-RO" dirty="0"/>
              <a:t> </a:t>
            </a:r>
            <a:r>
              <a:rPr lang="ro-RO" dirty="0" err="1"/>
              <a:t>database</a:t>
            </a:r>
            <a:r>
              <a:rPr lang="ro-RO" dirty="0"/>
              <a:t> ✔️</a:t>
            </a:r>
          </a:p>
          <a:p>
            <a:r>
              <a:rPr lang="ro-RO" dirty="0" err="1"/>
              <a:t>Study</a:t>
            </a:r>
            <a:r>
              <a:rPr lang="ro-RO" dirty="0"/>
              <a:t> </a:t>
            </a:r>
            <a:r>
              <a:rPr lang="ro-RO" dirty="0" err="1"/>
              <a:t>methods</a:t>
            </a:r>
            <a:r>
              <a:rPr lang="ro-RO" dirty="0"/>
              <a:t> for </a:t>
            </a:r>
            <a:r>
              <a:rPr lang="ro-RO" dirty="0" err="1"/>
              <a:t>searching</a:t>
            </a:r>
            <a:r>
              <a:rPr lang="ro-RO" dirty="0"/>
              <a:t> </a:t>
            </a:r>
            <a:r>
              <a:rPr lang="ro-RO" dirty="0" err="1"/>
              <a:t>through</a:t>
            </a:r>
            <a:r>
              <a:rPr lang="ro-RO" dirty="0"/>
              <a:t> </a:t>
            </a:r>
            <a:r>
              <a:rPr lang="ro-RO" dirty="0" err="1"/>
              <a:t>quantum</a:t>
            </a:r>
            <a:r>
              <a:rPr lang="ro-RO" dirty="0"/>
              <a:t> </a:t>
            </a:r>
            <a:r>
              <a:rPr lang="ro-RO" dirty="0" err="1"/>
              <a:t>database</a:t>
            </a:r>
            <a:r>
              <a:rPr lang="ro-RO" dirty="0"/>
              <a:t> ✔️</a:t>
            </a:r>
          </a:p>
          <a:p>
            <a:r>
              <a:rPr lang="ro-RO" dirty="0" err="1"/>
              <a:t>Achieve</a:t>
            </a:r>
            <a:r>
              <a:rPr lang="ro-RO" dirty="0"/>
              <a:t> </a:t>
            </a:r>
            <a:r>
              <a:rPr lang="ro-RO" dirty="0" err="1"/>
              <a:t>preliminary</a:t>
            </a:r>
            <a:r>
              <a:rPr lang="ro-RO" dirty="0"/>
              <a:t> </a:t>
            </a:r>
            <a:r>
              <a:rPr lang="ro-RO" dirty="0" err="1"/>
              <a:t>results</a:t>
            </a:r>
            <a:r>
              <a:rPr lang="ro-RO" dirty="0"/>
              <a:t> ✔️</a:t>
            </a:r>
          </a:p>
          <a:p>
            <a:r>
              <a:rPr lang="ro-RO" dirty="0" err="1"/>
              <a:t>Figure</a:t>
            </a:r>
            <a:r>
              <a:rPr lang="ro-RO" dirty="0"/>
              <a:t> out a </a:t>
            </a:r>
            <a:r>
              <a:rPr lang="ro-RO" dirty="0" err="1"/>
              <a:t>way</a:t>
            </a:r>
            <a:r>
              <a:rPr lang="ro-RO" dirty="0"/>
              <a:t> </a:t>
            </a:r>
            <a:r>
              <a:rPr lang="ro-RO" dirty="0" err="1"/>
              <a:t>to</a:t>
            </a:r>
            <a:r>
              <a:rPr lang="ro-RO" dirty="0"/>
              <a:t> </a:t>
            </a:r>
            <a:r>
              <a:rPr lang="ro-RO" dirty="0" err="1"/>
              <a:t>make</a:t>
            </a:r>
            <a:r>
              <a:rPr lang="ro-RO" dirty="0"/>
              <a:t> </a:t>
            </a:r>
            <a:r>
              <a:rPr lang="ro-RO" dirty="0" err="1"/>
              <a:t>search</a:t>
            </a:r>
            <a:r>
              <a:rPr lang="ro-RO" dirty="0"/>
              <a:t> </a:t>
            </a:r>
            <a:r>
              <a:rPr lang="ro-RO" dirty="0" err="1"/>
              <a:t>useful</a:t>
            </a:r>
            <a:r>
              <a:rPr lang="ro-RO" dirty="0"/>
              <a:t> for real </a:t>
            </a:r>
            <a:r>
              <a:rPr lang="ro-RO" dirty="0" err="1"/>
              <a:t>database</a:t>
            </a:r>
            <a:r>
              <a:rPr lang="ro-RO" dirty="0"/>
              <a:t> </a:t>
            </a:r>
            <a:r>
              <a:rPr lang="ro-RO" dirty="0" err="1"/>
              <a:t>search</a:t>
            </a:r>
            <a:r>
              <a:rPr lang="ro-RO" dirty="0"/>
              <a:t> ❌</a:t>
            </a:r>
          </a:p>
        </p:txBody>
      </p:sp>
    </p:spTree>
    <p:extLst>
      <p:ext uri="{BB962C8B-B14F-4D97-AF65-F5344CB8AC3E}">
        <p14:creationId xmlns:p14="http://schemas.microsoft.com/office/powerpoint/2010/main" val="256775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C84BE-0C1E-FE8C-7B86-483D1BDBB152}"/>
              </a:ext>
            </a:extLst>
          </p:cNvPr>
          <p:cNvSpPr>
            <a:spLocks noGrp="1"/>
          </p:cNvSpPr>
          <p:nvPr>
            <p:ph idx="1"/>
          </p:nvPr>
        </p:nvSpPr>
        <p:spPr/>
        <p:txBody>
          <a:bodyPr>
            <a:normAutofit/>
          </a:bodyPr>
          <a:lstStyle/>
          <a:p>
            <a:pPr>
              <a:buFontTx/>
              <a:buChar char="-"/>
            </a:pPr>
            <a:r>
              <a:rPr lang="en-US" sz="3200" baseline="-25000" dirty="0"/>
              <a:t>Quantum database instantiation is done using the method presented in [1] – creating an equal superposition one qubit less than the bounds of the database and then swapping unused values to values in the first N – 1 qubits to used values in the database which includes the final qubit.</a:t>
            </a:r>
          </a:p>
          <a:p>
            <a:pPr>
              <a:buFontTx/>
              <a:buChar char="-"/>
            </a:pPr>
            <a:r>
              <a:rPr lang="en-US" sz="3200" baseline="-25000" dirty="0"/>
              <a:t>Example: instantiate database which contains the values 00, 01, 10 and 11, and then swap the state for 01 to 110 in order to create the database 00, 10, 11 and 110.</a:t>
            </a:r>
          </a:p>
          <a:p>
            <a:pPr>
              <a:buFontTx/>
              <a:buChar char="-"/>
            </a:pPr>
            <a:r>
              <a:rPr lang="en-US" sz="3200" baseline="-25000" dirty="0"/>
              <a:t>Not ideal, doesn’t cover all cases, can only instantiate a subset of databases</a:t>
            </a:r>
          </a:p>
          <a:p>
            <a:pPr>
              <a:buFontTx/>
              <a:buChar char="-"/>
            </a:pPr>
            <a:endParaRPr lang="ro-RO" sz="3200" baseline="-25000" dirty="0"/>
          </a:p>
        </p:txBody>
      </p:sp>
      <p:sp>
        <p:nvSpPr>
          <p:cNvPr id="2" name="Title 1">
            <a:extLst>
              <a:ext uri="{FF2B5EF4-FFF2-40B4-BE49-F238E27FC236}">
                <a16:creationId xmlns:a16="http://schemas.microsoft.com/office/drawing/2014/main" id="{45BDA8E8-7504-97C7-5BCD-B0021B9429B4}"/>
              </a:ext>
            </a:extLst>
          </p:cNvPr>
          <p:cNvSpPr>
            <a:spLocks noGrp="1"/>
          </p:cNvSpPr>
          <p:nvPr>
            <p:ph type="title"/>
          </p:nvPr>
        </p:nvSpPr>
        <p:spPr/>
        <p:txBody>
          <a:bodyPr/>
          <a:lstStyle/>
          <a:p>
            <a:r>
              <a:rPr lang="ro-RO" dirty="0"/>
              <a:t>The </a:t>
            </a:r>
            <a:r>
              <a:rPr lang="ro-RO" dirty="0" err="1"/>
              <a:t>method</a:t>
            </a:r>
            <a:r>
              <a:rPr lang="en-US" dirty="0"/>
              <a:t> - instantiation</a:t>
            </a:r>
            <a:endParaRPr lang="ro-RO" dirty="0"/>
          </a:p>
        </p:txBody>
      </p:sp>
    </p:spTree>
    <p:extLst>
      <p:ext uri="{BB962C8B-B14F-4D97-AF65-F5344CB8AC3E}">
        <p14:creationId xmlns:p14="http://schemas.microsoft.com/office/powerpoint/2010/main" val="384335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CDB3-9EB9-6A9D-5310-650137133FCA}"/>
              </a:ext>
            </a:extLst>
          </p:cNvPr>
          <p:cNvSpPr>
            <a:spLocks noGrp="1"/>
          </p:cNvSpPr>
          <p:nvPr>
            <p:ph type="title"/>
          </p:nvPr>
        </p:nvSpPr>
        <p:spPr/>
        <p:txBody>
          <a:bodyPr/>
          <a:lstStyle/>
          <a:p>
            <a:r>
              <a:rPr lang="en-US" dirty="0"/>
              <a:t>The method - search</a:t>
            </a:r>
            <a:endParaRPr lang="ro-RO" dirty="0"/>
          </a:p>
        </p:txBody>
      </p:sp>
      <p:sp>
        <p:nvSpPr>
          <p:cNvPr id="3" name="Content Placeholder 2">
            <a:extLst>
              <a:ext uri="{FF2B5EF4-FFF2-40B4-BE49-F238E27FC236}">
                <a16:creationId xmlns:a16="http://schemas.microsoft.com/office/drawing/2014/main" id="{E76BBB8E-56E5-F63E-85A0-E5B27D3BC2BB}"/>
              </a:ext>
            </a:extLst>
          </p:cNvPr>
          <p:cNvSpPr>
            <a:spLocks noGrp="1"/>
          </p:cNvSpPr>
          <p:nvPr>
            <p:ph idx="1"/>
          </p:nvPr>
        </p:nvSpPr>
        <p:spPr/>
        <p:txBody>
          <a:bodyPr/>
          <a:lstStyle/>
          <a:p>
            <a:r>
              <a:rPr lang="en-US" dirty="0"/>
              <a:t>Using </a:t>
            </a:r>
            <a:r>
              <a:rPr lang="en-US" dirty="0" err="1"/>
              <a:t>qiskit’s</a:t>
            </a:r>
            <a:r>
              <a:rPr lang="en-US" dirty="0"/>
              <a:t> </a:t>
            </a:r>
            <a:r>
              <a:rPr lang="en-US" dirty="0" err="1"/>
              <a:t>AmplificationProblem</a:t>
            </a:r>
            <a:r>
              <a:rPr lang="en-US" dirty="0"/>
              <a:t> class to implement the Grover iteration – marking a state defined using </a:t>
            </a:r>
            <a:r>
              <a:rPr lang="en-US" dirty="0" err="1"/>
              <a:t>qiskit’s</a:t>
            </a:r>
            <a:r>
              <a:rPr lang="en-US" dirty="0"/>
              <a:t> </a:t>
            </a:r>
            <a:r>
              <a:rPr lang="en-US" dirty="0" err="1"/>
              <a:t>Statevector</a:t>
            </a:r>
            <a:r>
              <a:rPr lang="en-US" dirty="0"/>
              <a:t> class and then composing with the outputted Grover operator.</a:t>
            </a:r>
          </a:p>
          <a:p>
            <a:r>
              <a:rPr lang="en-US" dirty="0"/>
              <a:t>Not ideal, relies on </a:t>
            </a:r>
            <a:r>
              <a:rPr lang="en-US" dirty="0" err="1"/>
              <a:t>qiskit’s</a:t>
            </a:r>
            <a:r>
              <a:rPr lang="en-US" dirty="0"/>
              <a:t> own classes for defining the Grover iteration.</a:t>
            </a:r>
          </a:p>
          <a:p>
            <a:r>
              <a:rPr lang="en-US" dirty="0"/>
              <a:t>Hard to define a benchmark!</a:t>
            </a:r>
            <a:endParaRPr lang="ro-RO" dirty="0"/>
          </a:p>
        </p:txBody>
      </p:sp>
    </p:spTree>
    <p:extLst>
      <p:ext uri="{BB962C8B-B14F-4D97-AF65-F5344CB8AC3E}">
        <p14:creationId xmlns:p14="http://schemas.microsoft.com/office/powerpoint/2010/main" val="317297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49CC-CF68-4CE9-54C6-0291466206FE}"/>
              </a:ext>
            </a:extLst>
          </p:cNvPr>
          <p:cNvSpPr>
            <a:spLocks noGrp="1"/>
          </p:cNvSpPr>
          <p:nvPr>
            <p:ph type="title"/>
          </p:nvPr>
        </p:nvSpPr>
        <p:spPr/>
        <p:txBody>
          <a:bodyPr/>
          <a:lstStyle/>
          <a:p>
            <a:r>
              <a:rPr lang="en-US" dirty="0"/>
              <a:t>Future development</a:t>
            </a:r>
            <a:endParaRPr lang="ro-RO" dirty="0"/>
          </a:p>
        </p:txBody>
      </p:sp>
      <p:sp>
        <p:nvSpPr>
          <p:cNvPr id="3" name="Content Placeholder 2">
            <a:extLst>
              <a:ext uri="{FF2B5EF4-FFF2-40B4-BE49-F238E27FC236}">
                <a16:creationId xmlns:a16="http://schemas.microsoft.com/office/drawing/2014/main" id="{A5984F0C-1338-8C0D-9917-0521894EF1CD}"/>
              </a:ext>
            </a:extLst>
          </p:cNvPr>
          <p:cNvSpPr>
            <a:spLocks noGrp="1"/>
          </p:cNvSpPr>
          <p:nvPr>
            <p:ph idx="1"/>
          </p:nvPr>
        </p:nvSpPr>
        <p:spPr/>
        <p:txBody>
          <a:bodyPr/>
          <a:lstStyle/>
          <a:p>
            <a:pPr>
              <a:buFontTx/>
              <a:buChar char="-"/>
            </a:pPr>
            <a:r>
              <a:rPr lang="en-US" dirty="0"/>
              <a:t>Instantiation of actual arbitrary database, perhaps from bit encoded text file</a:t>
            </a:r>
          </a:p>
          <a:p>
            <a:pPr>
              <a:buFontTx/>
              <a:buChar char="-"/>
            </a:pPr>
            <a:r>
              <a:rPr lang="en-US" dirty="0"/>
              <a:t>Own implementation of Grover diffusion and amplification steps to compare with a (perhaps optimized) version of </a:t>
            </a:r>
            <a:r>
              <a:rPr lang="en-US" dirty="0" err="1"/>
              <a:t>qiskit’s</a:t>
            </a:r>
            <a:r>
              <a:rPr lang="en-US" dirty="0"/>
              <a:t> </a:t>
            </a:r>
            <a:r>
              <a:rPr lang="en-US" dirty="0" err="1"/>
              <a:t>GroverOperator</a:t>
            </a:r>
            <a:r>
              <a:rPr lang="en-US" dirty="0"/>
              <a:t> class.</a:t>
            </a:r>
          </a:p>
          <a:p>
            <a:pPr>
              <a:buFontTx/>
              <a:buChar char="-"/>
            </a:pPr>
            <a:r>
              <a:rPr lang="en-US" dirty="0"/>
              <a:t>Method to encode actual database values in a quantum database (e.g. the keys of a key-value database)</a:t>
            </a:r>
            <a:endParaRPr lang="ro-RO" dirty="0"/>
          </a:p>
        </p:txBody>
      </p:sp>
    </p:spTree>
    <p:extLst>
      <p:ext uri="{BB962C8B-B14F-4D97-AF65-F5344CB8AC3E}">
        <p14:creationId xmlns:p14="http://schemas.microsoft.com/office/powerpoint/2010/main" val="348969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2401-0664-B7EE-2967-A45AA44965D3}"/>
              </a:ext>
            </a:extLst>
          </p:cNvPr>
          <p:cNvSpPr>
            <a:spLocks noGrp="1"/>
          </p:cNvSpPr>
          <p:nvPr>
            <p:ph type="title"/>
          </p:nvPr>
        </p:nvSpPr>
        <p:spPr/>
        <p:txBody>
          <a:bodyPr/>
          <a:lstStyle/>
          <a:p>
            <a:r>
              <a:rPr lang="en-US" dirty="0"/>
              <a:t>Demonstration 1</a:t>
            </a:r>
            <a:endParaRPr lang="ro-RO" dirty="0"/>
          </a:p>
        </p:txBody>
      </p:sp>
      <p:pic>
        <p:nvPicPr>
          <p:cNvPr id="5" name="Content Placeholder 4">
            <a:extLst>
              <a:ext uri="{FF2B5EF4-FFF2-40B4-BE49-F238E27FC236}">
                <a16:creationId xmlns:a16="http://schemas.microsoft.com/office/drawing/2014/main" id="{53C530B6-F3CD-5637-2DCF-2BC697FC9E24}"/>
              </a:ext>
            </a:extLst>
          </p:cNvPr>
          <p:cNvPicPr>
            <a:picLocks noGrp="1" noChangeAspect="1"/>
          </p:cNvPicPr>
          <p:nvPr>
            <p:ph idx="1"/>
          </p:nvPr>
        </p:nvPicPr>
        <p:blipFill>
          <a:blip r:embed="rId2"/>
          <a:stretch>
            <a:fillRect/>
          </a:stretch>
        </p:blipFill>
        <p:spPr>
          <a:xfrm>
            <a:off x="250748" y="1960714"/>
            <a:ext cx="5658640" cy="2591162"/>
          </a:xfrm>
        </p:spPr>
      </p:pic>
      <p:pic>
        <p:nvPicPr>
          <p:cNvPr id="7" name="Picture 6">
            <a:extLst>
              <a:ext uri="{FF2B5EF4-FFF2-40B4-BE49-F238E27FC236}">
                <a16:creationId xmlns:a16="http://schemas.microsoft.com/office/drawing/2014/main" id="{B7F65E51-FD48-8ECB-4CF8-F5701A20DE68}"/>
              </a:ext>
            </a:extLst>
          </p:cNvPr>
          <p:cNvPicPr>
            <a:picLocks noChangeAspect="1"/>
          </p:cNvPicPr>
          <p:nvPr/>
        </p:nvPicPr>
        <p:blipFill>
          <a:blip r:embed="rId3"/>
          <a:stretch>
            <a:fillRect/>
          </a:stretch>
        </p:blipFill>
        <p:spPr>
          <a:xfrm>
            <a:off x="5909388" y="674006"/>
            <a:ext cx="5858693" cy="4772691"/>
          </a:xfrm>
          <a:prstGeom prst="rect">
            <a:avLst/>
          </a:prstGeom>
        </p:spPr>
      </p:pic>
    </p:spTree>
    <p:extLst>
      <p:ext uri="{BB962C8B-B14F-4D97-AF65-F5344CB8AC3E}">
        <p14:creationId xmlns:p14="http://schemas.microsoft.com/office/powerpoint/2010/main" val="108826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548C-20AA-CF3A-6F3F-AE09CC642F11}"/>
              </a:ext>
            </a:extLst>
          </p:cNvPr>
          <p:cNvSpPr>
            <a:spLocks noGrp="1"/>
          </p:cNvSpPr>
          <p:nvPr>
            <p:ph type="title"/>
          </p:nvPr>
        </p:nvSpPr>
        <p:spPr/>
        <p:txBody>
          <a:bodyPr/>
          <a:lstStyle/>
          <a:p>
            <a:r>
              <a:rPr lang="en-US" dirty="0"/>
              <a:t>Demonstration 2</a:t>
            </a:r>
            <a:endParaRPr lang="ro-RO" dirty="0"/>
          </a:p>
        </p:txBody>
      </p:sp>
      <p:pic>
        <p:nvPicPr>
          <p:cNvPr id="5" name="Content Placeholder 4">
            <a:extLst>
              <a:ext uri="{FF2B5EF4-FFF2-40B4-BE49-F238E27FC236}">
                <a16:creationId xmlns:a16="http://schemas.microsoft.com/office/drawing/2014/main" id="{649B48C2-E673-189C-2BB3-31B32B9DEDB3}"/>
              </a:ext>
            </a:extLst>
          </p:cNvPr>
          <p:cNvPicPr>
            <a:picLocks noGrp="1" noChangeAspect="1"/>
          </p:cNvPicPr>
          <p:nvPr>
            <p:ph idx="1"/>
          </p:nvPr>
        </p:nvPicPr>
        <p:blipFill>
          <a:blip r:embed="rId2"/>
          <a:stretch>
            <a:fillRect/>
          </a:stretch>
        </p:blipFill>
        <p:spPr>
          <a:xfrm>
            <a:off x="2882736" y="1435008"/>
            <a:ext cx="5449986" cy="4351338"/>
          </a:xfrm>
        </p:spPr>
      </p:pic>
    </p:spTree>
    <p:extLst>
      <p:ext uri="{BB962C8B-B14F-4D97-AF65-F5344CB8AC3E}">
        <p14:creationId xmlns:p14="http://schemas.microsoft.com/office/powerpoint/2010/main" val="253532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288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My dissertation’s first semester demonstration</vt:lpstr>
      <vt:lpstr>Goals</vt:lpstr>
      <vt:lpstr>The method - instantiation</vt:lpstr>
      <vt:lpstr>The method - search</vt:lpstr>
      <vt:lpstr>Future development</vt:lpstr>
      <vt:lpstr>Demonstration 1</vt:lpstr>
      <vt:lpstr>Demonstration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dissertation’s first semester demonstration</dc:title>
  <dc:creator>Stoian Bogdan</dc:creator>
  <cp:lastModifiedBy>Stoian Bogdan</cp:lastModifiedBy>
  <cp:revision>3</cp:revision>
  <dcterms:created xsi:type="dcterms:W3CDTF">2024-03-11T17:15:41Z</dcterms:created>
  <dcterms:modified xsi:type="dcterms:W3CDTF">2024-03-11T17:30:09Z</dcterms:modified>
</cp:coreProperties>
</file>