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6" r:id="rId8"/>
    <p:sldId id="260" r:id="rId9"/>
    <p:sldId id="261" r:id="rId10"/>
    <p:sldId id="262" r:id="rId11"/>
    <p:sldId id="265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2C53C-1814-D3B6-27FE-0FD6BDFEA575}" v="525" dt="2021-08-25T08:41:37.141"/>
    <p1510:client id="{65628708-AB83-4494-8225-F7FE81CCD76F}" v="2229" dt="2021-08-24T13:42:57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1408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7788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674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3827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7871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9273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9164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758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5847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6065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8692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3254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9817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5715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9679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2561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0695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92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cityofnewyork.us/Public-Safety/NYPD-Arrests-Data-Historic-/8h9b-rp9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5251" y="423183"/>
            <a:ext cx="7252845" cy="4029412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My internship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251" y="4877138"/>
            <a:ext cx="7252845" cy="1152187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Intern: Stoian Alin-Bogdan</a:t>
            </a:r>
          </a:p>
          <a:p>
            <a:pPr algn="r"/>
            <a:endParaRPr lang="en-US" sz="2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r"/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27 AUG 2021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AB564B-ADD8-4689-B47D-479E0B6B4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66900" y="1"/>
            <a:ext cx="3125099" cy="6858000"/>
          </a:xfrm>
          <a:prstGeom prst="rect">
            <a:avLst/>
          </a:prstGeom>
          <a:solidFill>
            <a:srgbClr val="36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34D109-15AA-4283-A14C-F630CD88D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895765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1E8C17-E280-423E-BE27-607AA18BD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066901" y="1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7150" dist="254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CAE370A-C7E5-4CDD-BDCA-FE07AEDDC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548" y="-2456"/>
            <a:ext cx="2921302" cy="971322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A3E8682-27DA-4A02-A9CE-C3402C59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3441" y="6035675"/>
            <a:ext cx="7543800" cy="365125"/>
          </a:xfrm>
        </p:spPr>
        <p:txBody>
          <a:bodyPr/>
          <a:lstStyle/>
          <a:p>
            <a:r>
              <a:rPr lang="en-US" sz="1000" dirty="0"/>
              <a:t>Data Internship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D97AAC-27DE-4F97-B776-7D366464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2AA11D34-219B-44C0-9A60-D0AC8A6B0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57" y="200024"/>
            <a:ext cx="5633011" cy="604837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83242-88F3-48FE-9787-BF649F77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46664-C838-4134-A5ED-BDABA8A3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 dirty="0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6DCFC990-2F99-4D2D-BAAC-A888F6719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45772"/>
            <a:ext cx="6410325" cy="555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3A22-3091-4258-A34C-98775933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304" y="4158641"/>
            <a:ext cx="9905998" cy="1905000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No relations on reporting </a:t>
            </a: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db because of myisam</a:t>
            </a:r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BF2AB8E-FCDC-47F7-8DF6-2DFB69EFC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386" y="67848"/>
            <a:ext cx="5450515" cy="671499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4D044-568F-48B7-95FE-AEE1AA97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135A517-E5E1-42B9-8483-BA7E93B41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002" y="1731"/>
            <a:ext cx="6219172" cy="356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0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A3766-CCAF-4C5C-BB0A-0603D576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Data ingestion</a:t>
            </a:r>
            <a:endParaRPr lang="en-US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34527-149A-4AAC-B560-F5120CD5C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97273"/>
            <a:ext cx="9905998" cy="3124201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Jupyter notebook</a:t>
            </a: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Python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Pandas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Dataframes make it easy to split the massive input .csv</a:t>
            </a:r>
          </a:p>
          <a:p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Helper function to generate INSERT statements (for stress testing, curiosity, testing variables, real life performance, etc.)</a:t>
            </a: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No direct connection to the database (overhead!)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BA8E6-FDCD-4556-A468-BD8933DB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 Internship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05641-1531-4363-A9AA-B7CBA9D1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7F7428F-B432-4F95-962B-2AE7BE245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31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126B73B5-AD11-4EAB-82AF-DE74F035A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393" y="-67850"/>
            <a:ext cx="10514036" cy="594255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D939E-A817-432D-9161-95746B83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01603-C906-4C47-AB60-5D77269D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F9F5E-4108-438F-8226-84D3F9B69CC4}"/>
              </a:ext>
            </a:extLst>
          </p:cNvPr>
          <p:cNvSpPr txBox="1"/>
          <p:nvPr/>
        </p:nvSpPr>
        <p:spPr>
          <a:xfrm>
            <a:off x="3784948" y="6102263"/>
            <a:ext cx="35991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is what was left after data cleaning</a:t>
            </a:r>
          </a:p>
        </p:txBody>
      </p:sp>
    </p:spTree>
    <p:extLst>
      <p:ext uri="{BB962C8B-B14F-4D97-AF65-F5344CB8AC3E}">
        <p14:creationId xmlns:p14="http://schemas.microsoft.com/office/powerpoint/2010/main" val="3685985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10ED31B-0B68-4415-A31F-C3982C100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130" y="234862"/>
            <a:ext cx="7534838" cy="312420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74FD1-5867-419C-91D0-6231B0BF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D683B-F3CD-4E7D-807E-4356D164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7C32E159-771E-4CDB-97C9-DA87EF364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5" y="3370440"/>
            <a:ext cx="9914350" cy="1912515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61B613EF-D88F-48C9-B018-1B14B3F33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537" y="5283173"/>
            <a:ext cx="4935255" cy="957601"/>
          </a:xfrm>
          <a:prstGeom prst="rect">
            <a:avLst/>
          </a:prstGeom>
        </p:spPr>
      </p:pic>
      <p:pic>
        <p:nvPicPr>
          <p:cNvPr id="2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FB2B5DD-DE62-4CA1-BA0D-42B9DE457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51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7941-EBCA-4EED-B1E2-8A5B6FE0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ETL from main to reporting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C861D-9D81-455F-AE8C-66A35D37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Mistakes happen...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7003E-4108-4AA5-AEE9-06938CC7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34FF6-3812-4058-8AB6-A8C5007B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 dirty="0"/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639AF8-DC3E-4704-B39F-30C668ABC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962" y="2671175"/>
            <a:ext cx="4809994" cy="3217101"/>
          </a:xfrm>
          <a:prstGeom prst="rect">
            <a:avLst/>
          </a:prstGeom>
        </p:spPr>
      </p:pic>
      <p:pic>
        <p:nvPicPr>
          <p:cNvPr id="8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8A7F2C1-75F3-421E-A6D3-C36E31F88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40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4A7F-56D8-465D-8BE1-4E53750F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" y="4175"/>
            <a:ext cx="9905998" cy="1905000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Final result</a:t>
            </a:r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972748C-465D-4CB5-8201-1025C53E4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3" y="1915698"/>
            <a:ext cx="8277225" cy="28956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21AB7-A5A4-4EE7-ADF4-949A568D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69EFB-2220-4C9F-8897-C0470E33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pic>
        <p:nvPicPr>
          <p:cNvPr id="8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F5F8508-C8A1-4032-9446-381992CEB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12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B077E-3CF0-4FE2-A2FD-6AA9208D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Cloud</a:t>
            </a:r>
            <a:endParaRPr lang="en-US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62BDA-52F3-4FDD-BA38-E7B339AB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Script to backup reporting database – crontabbed</a:t>
            </a: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Backup to EC2 instance 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EC2 instance to AWS RDS MySQL - crontabbed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5E217-9634-4389-8D4F-CBA49D7F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 Internship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4CC25-519C-4760-81E0-8EB6F337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578DF34B-EADD-4A5E-AC06-5E5F8FAE6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37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B91E-F8DC-4F85-8162-763CE860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633" y="1716065"/>
            <a:ext cx="2275560" cy="1905000"/>
          </a:xfrm>
        </p:spPr>
        <p:txBody>
          <a:bodyPr>
            <a:normAutofit/>
          </a:bodyPr>
          <a:lstStyle/>
          <a:p>
            <a:r>
              <a:rPr lang="en-US" sz="2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&lt;- on prem</a:t>
            </a:r>
            <a:br>
              <a:rPr lang="en-US" sz="20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20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20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&lt;- EC2</a:t>
            </a:r>
            <a:endParaRPr lang="en-US" sz="2000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8471A0B-55D4-4FD8-B9FD-EA40F4FDF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" y="-1410"/>
            <a:ext cx="9905998" cy="280343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77B44-E4AE-43B1-BD62-C48686CE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53EB3-BBF6-414F-89E4-BC08617C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C633422C-32C9-42DE-A6BF-207692B15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" y="2834035"/>
            <a:ext cx="9914350" cy="2171135"/>
          </a:xfrm>
          <a:prstGeom prst="rect">
            <a:avLst/>
          </a:prstGeom>
        </p:spPr>
      </p:pic>
      <p:pic>
        <p:nvPicPr>
          <p:cNvPr id="9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36A4D7B3-DD9F-403E-8D62-F6F21E908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5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AE67A-05CD-437B-84E9-3CE7994D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AB2403B-C8BC-42AA-9FFE-1DE2A0CB1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72" y="5218"/>
            <a:ext cx="11011301" cy="586948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BA5C2-0465-450E-8471-5D79C385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FACE1-FEEB-44CC-970A-4C8089C7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6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B28EF-29D4-47D6-A95B-EEEB03A6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Table of contents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51C45-8F55-48FB-964B-CA5C1A7C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64287"/>
            <a:ext cx="9905998" cy="312420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Clr>
                <a:srgbClr val="000000"/>
              </a:buClr>
              <a:buNone/>
            </a:pPr>
            <a:endParaRPr lang="en-US" sz="2400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r>
              <a:rPr lang="en-US" sz="250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Goals</a:t>
            </a:r>
          </a:p>
          <a:p>
            <a:pPr>
              <a:buClr>
                <a:srgbClr val="000000"/>
              </a:buClr>
            </a:pPr>
            <a:r>
              <a:rPr lang="en-US" sz="250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MySQL</a:t>
            </a:r>
          </a:p>
          <a:p>
            <a:pPr>
              <a:buClr>
                <a:srgbClr val="000000"/>
              </a:buClr>
            </a:pPr>
            <a:r>
              <a:rPr lang="en-US" sz="250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DBs &amp; Ingestion w/ Python</a:t>
            </a:r>
            <a:endParaRPr lang="en-US" sz="2500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r>
              <a:rPr lang="en-US" sz="250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Cloud</a:t>
            </a:r>
          </a:p>
          <a:p>
            <a:pPr>
              <a:buClr>
                <a:srgbClr val="000000"/>
              </a:buClr>
            </a:pPr>
            <a:r>
              <a:rPr lang="en-US" sz="250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Reports</a:t>
            </a:r>
            <a:endParaRPr lang="en-US" sz="2500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CF079-518E-4664-B3BF-B9BA28A6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2FED4-40A2-416D-BCE2-4A224873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Data Internship</a:t>
            </a:r>
          </a:p>
        </p:txBody>
      </p:sp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8AFE403-016E-4709-90B4-1689126CC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05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F1A5-1AF1-4AB1-A903-1744A15E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1BD5A10D-3C06-486C-A09B-84293F7E4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677" y="46971"/>
            <a:ext cx="10757824" cy="575466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9DE8C-08F8-405A-854E-A12A8CD7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C261C-77B2-443D-9279-92802C6E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55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8ACC-44DB-4F58-8E1D-C180D1A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376079-A7FD-4CB8-AE2D-639DA51E7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887" y="5218"/>
            <a:ext cx="10611652" cy="589036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32027-7EE3-42CC-BFC6-5FA15283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3A2CE-96C0-40A7-BF2D-0D4F662B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04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54B1-48CC-4C59-9988-E6B89D28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61" y="4175"/>
            <a:ext cx="9905998" cy="1905000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My pipeline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19222-9D25-4BE2-8971-54E5FCFF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B2173-C95A-4310-9881-6EB67D98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22</a:t>
            </a:fld>
            <a:endParaRPr lang="en-US" dirty="0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9600FF00-8671-400A-8DFB-FE2F34093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030" y="1210171"/>
            <a:ext cx="8359034" cy="4677740"/>
          </a:xfrm>
          <a:prstGeom prst="rect">
            <a:avLst/>
          </a:prstGeom>
        </p:spPr>
      </p:pic>
      <p:pic>
        <p:nvPicPr>
          <p:cNvPr id="8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344AB9E-FC75-481A-A3FF-5334ED450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64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C90FE-89DA-4C28-8499-856E5371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reporting</a:t>
            </a:r>
            <a:endParaRPr lang="en-US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832EA-014B-4A47-9D6A-1BE98D85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Powerbi</a:t>
            </a: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Dataset was made for analysis</a:t>
            </a: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 script &amp; DAX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67271-FA08-4704-B4F1-04A93461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 Internship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12A1-07FD-4CB0-851E-A710407D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DDF4D2B-3B5C-4D1C-BE66-31FE3971F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DEB550F8-1E69-4B12-8A70-321993BA8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8342" y="5219"/>
            <a:ext cx="12181999" cy="556677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3B67B-23DB-4C28-8D67-0D5AFBA9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E4A26-2F3E-4016-8507-44E010E6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6DAC5-7126-4174-84E7-710CFF2C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057" y="5254668"/>
            <a:ext cx="9905998" cy="1905000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Table after power query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69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7BD2-0F6D-4071-84E1-59655B28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168" y="77243"/>
            <a:ext cx="3496849" cy="1967630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Day_of_week?</a:t>
            </a:r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CF32F112-2F5D-4D66-BDD6-447DBF1E7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778" y="-36535"/>
            <a:ext cx="8050353" cy="58277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7B7E4-2831-479C-AE1B-B4AA0E4D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B2819-2D5C-4D29-97C4-095888B1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25</a:t>
            </a:fld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CE292CAA-CDED-4B97-BEBB-2EFE707BE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798" y="1472046"/>
            <a:ext cx="4162815" cy="312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A1FC53-EEB8-461C-99C7-C7987B75C963}"/>
              </a:ext>
            </a:extLst>
          </p:cNvPr>
          <p:cNvSpPr txBox="1"/>
          <p:nvPr/>
        </p:nvSpPr>
        <p:spPr>
          <a:xfrm>
            <a:off x="8043797" y="190604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And other measures</a:t>
            </a:r>
          </a:p>
        </p:txBody>
      </p:sp>
      <p:pic>
        <p:nvPicPr>
          <p:cNvPr id="9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A602A58-0FBA-4CF7-B475-4CE9DAC2A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797" y="2371128"/>
            <a:ext cx="4037556" cy="1113661"/>
          </a:xfrm>
          <a:prstGeom prst="rect">
            <a:avLst/>
          </a:prstGeom>
        </p:spPr>
      </p:pic>
      <p:pic>
        <p:nvPicPr>
          <p:cNvPr id="10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43B534F-B1D9-4C5B-8A88-4E1A78086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798" y="3670057"/>
            <a:ext cx="4037555" cy="1125391"/>
          </a:xfrm>
          <a:prstGeom prst="rect">
            <a:avLst/>
          </a:prstGeom>
        </p:spPr>
      </p:pic>
      <p:pic>
        <p:nvPicPr>
          <p:cNvPr id="12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0342B27-BC31-41DA-9987-B08ABA20E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26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6CE1157-CD21-4D74-B1ED-4117768EA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BA5CF9-0454-4489-BE09-CD7EF2131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FE27EA6-234B-4C42-BE41-2F1C51EB4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6441" y="-46974"/>
            <a:ext cx="10295939" cy="575466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A7034-DF6B-4A1B-A17C-2DD7C41E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99C23-71DF-427E-B4FE-AF0D601E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90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A37F14F-1A4D-404B-95DE-AAAF9F36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8F81BA-67F3-4345-A26E-157DE1EB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632" y="5515627"/>
            <a:ext cx="9905998" cy="1905000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You can click to see breakdown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B4B0-D6DB-4304-BAD1-9FD3C3C4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53FF1-8DB3-49DA-B099-E8749C4C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27</a:t>
            </a:fld>
            <a:endParaRPr lang="en-US" dirty="0"/>
          </a:p>
        </p:txBody>
      </p:sp>
      <p:pic>
        <p:nvPicPr>
          <p:cNvPr id="9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B3E16C2F-A8C3-4712-9B04-DE6A049B2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4595" y="5218"/>
            <a:ext cx="9020345" cy="5869488"/>
          </a:xfrm>
        </p:spPr>
      </p:pic>
    </p:spTree>
    <p:extLst>
      <p:ext uri="{BB962C8B-B14F-4D97-AF65-F5344CB8AC3E}">
        <p14:creationId xmlns:p14="http://schemas.microsoft.com/office/powerpoint/2010/main" val="1079133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F69FC33-31A1-417B-8802-E4A3E0DF7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6FC8B9-B166-4BA9-A42A-5A734A67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248" y="4983272"/>
            <a:ext cx="9905998" cy="1905000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Interactive map w/ date slicer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E7B69-A6B9-4DFC-9837-C6FA726F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22D6D-DADA-4716-ADF9-3E1BE8F8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28</a:t>
            </a:fld>
            <a:endParaRPr lang="en-US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C2988258-6750-4984-98CD-286DB7725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9298" y="5218"/>
            <a:ext cx="10011021" cy="5618968"/>
          </a:xfrm>
        </p:spPr>
      </p:pic>
    </p:spTree>
    <p:extLst>
      <p:ext uri="{BB962C8B-B14F-4D97-AF65-F5344CB8AC3E}">
        <p14:creationId xmlns:p14="http://schemas.microsoft.com/office/powerpoint/2010/main" val="60854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C714-1A77-4822-98AC-CD6B353A7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180" y="4931079"/>
            <a:ext cx="9905998" cy="1905000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Breakdown of arrests by age &amp; sex</a:t>
            </a:r>
            <a:endParaRPr lang="en-US"/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33E6CB5-2A97-4D07-93C1-F78EE1FCD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335" y="57410"/>
            <a:ext cx="9776043" cy="545195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63B28-DA6C-4F19-BE83-4CF09869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27468-E2C8-4ED6-B780-5BD01C4D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6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51A66-C2F9-4342-A725-2771BEB6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Goals</a:t>
            </a:r>
            <a:endParaRPr lang="en-US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FDEC3-9EFF-4046-AE09-DD7406C58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Use as much knowledge from the theoretical part as possible (not directly)</a:t>
            </a: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Learn as much as possible (don't focus on only one thing)</a:t>
            </a: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Use as much of my previous knowledge as possible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44A72-9CCB-40E6-B0A0-E7E43207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 Internship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9FA90-FAFE-4F19-A5AF-7891C80E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5AE6B9CB-CE7F-40E3-AB36-89567AFA6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91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DBFC-D208-4670-B95E-DE5DDA117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496" y="5296422"/>
            <a:ext cx="9905998" cy="1905000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Breakdown by race, sex w/ % of grand 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total – using measures + total types of laws applied and crimes committed</a:t>
            </a:r>
            <a:endParaRPr lang="en-US"/>
          </a:p>
        </p:txBody>
      </p:sp>
      <p:pic>
        <p:nvPicPr>
          <p:cNvPr id="6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31BED0DA-CA91-4064-9277-EF73A5B7C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609" y="-109604"/>
            <a:ext cx="10189521" cy="569203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E6143-BCD9-488E-A686-F4A23538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37630-11D9-40DB-AD9C-17618C19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01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5855-C3D7-44F1-A463-F72DF031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934" y="5233792"/>
            <a:ext cx="9905998" cy="1905000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Most arrests are on tuesday, wednesday and thursday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8D7DF6D-8279-4A25-A548-C8F2F0863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528" y="5219"/>
            <a:ext cx="9765769" cy="542063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933E1-AF79-40AA-96D2-7F297B37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E22EC-B220-49B3-8A74-5B01B11C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2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48FDC-982D-4632-B5A3-C4EFAC88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MYSQL</a:t>
            </a:r>
            <a:endParaRPr lang="en-US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5188-8448-4870-9BEC-8061D328E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18149"/>
            <a:ext cx="9926874" cy="2957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Why MySQL?</a:t>
            </a:r>
          </a:p>
          <a:p>
            <a:pPr marL="342900" indent="-342900"/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See how I adapt to a new DB</a:t>
            </a:r>
          </a:p>
          <a:p>
            <a:pPr marL="342900" indent="-342900"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Very relevant DB (historically and today) - LAMP stack</a:t>
            </a:r>
          </a:p>
          <a:p>
            <a:pPr marL="342900" indent="-342900"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Useful for mixed case databases – like mine!</a:t>
            </a:r>
          </a:p>
          <a:p>
            <a:pPr marL="342900" indent="-342900"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MyISAM vs InnoDB</a:t>
            </a:r>
          </a:p>
          <a:p>
            <a:pPr marL="342900" indent="-342900"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 like it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85563-F9F7-4F7A-B568-0DA719E7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 Internship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21C64-6A8B-4EFC-BF29-4CECF318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033C712-82FC-4496-8AAF-CAF0CEFBE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25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378BFAA-C48E-47B2-8758-C2BFDE24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E2E384-CEF8-4FCF-9911-D5B1878B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2400"/>
            <a:ext cx="9905998" cy="1905000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Mysql on linux (wsl)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00086-8531-4FA0-BF9B-E5150637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538" y="1314449"/>
            <a:ext cx="9905998" cy="3124201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DB management &amp; administration is</a:t>
            </a:r>
            <a:endParaRPr lang="en-US"/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much easier on Linux!</a:t>
            </a:r>
          </a:p>
          <a:p>
            <a:pPr marL="342900" indent="-342900"/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WSL 2.0 (ubuntu 20.04 LTS)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342900" indent="-342900"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Installation is trivial 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(LAMP stack support)</a:t>
            </a: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0B7D9-BFE3-49C7-BAD3-15AF1BF8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5B8CE-92D2-49CA-B119-7433265D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C7D69921-B1A0-4A42-AC1F-E60D521E8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6387"/>
            <a:ext cx="4543425" cy="63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6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53A77C11-970C-466E-A030-5C993C97F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A80A5628-E212-4AD3-B8FD-67C66D75C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2188" y="88725"/>
            <a:ext cx="11064446" cy="583817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EEC7B-26FE-4B7E-B775-605B0FE9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4C054-0DE4-4947-A6CB-F5CCD2B3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411A0-4595-4C93-A9F2-DAB3D9D7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454" y="2613765"/>
            <a:ext cx="9905998" cy="1905000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                          mysqltuner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1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D394-D6A4-4B84-9C46-92C5165B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906" y="4503107"/>
            <a:ext cx="9905998" cy="1905000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..And many others</a:t>
            </a: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Persisted vars   -&gt;</a:t>
            </a:r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E28E2BF-F9D2-4618-8328-AD9BF2C07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" y="297492"/>
            <a:ext cx="6612233" cy="312420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BEFA2-B5B9-40B4-900B-15BD33A2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06B86-D103-4C09-B96F-73ABA185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F54A93FA-A874-48BA-9046-497225C6F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75" y="3433141"/>
            <a:ext cx="6626267" cy="1181690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13318938-A6A8-4768-BD9D-C9134F947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318" y="62947"/>
            <a:ext cx="4632542" cy="673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1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2BCA3-2353-4CE5-A214-6A2783C8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My dataset</a:t>
            </a:r>
            <a:endParaRPr lang="en-US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9BAA2-31D6-435E-85B4-0F2AB0BC9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New York arrests 2006-2020</a:t>
            </a:r>
          </a:p>
          <a:p>
            <a:pPr>
              <a:buClr>
                <a:srgbClr val="000000"/>
              </a:buClr>
            </a:pPr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2"/>
              </a:rPr>
              <a:t>https://data.cityofnewyork.us/Public-Safety/NYPD-Arrests-Data-Historic-/8h9b-rp9u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5.2 million rows, 19 columns -&gt; needs normalization!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4E2E2-0D9F-4D39-BF49-820C0DE5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 Internship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2C660-0F84-4878-91D1-BEF699EB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CA26F61-8E62-4D06-854D-33596F5B6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94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75921-29AE-40AE-85B6-1F8A196B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DB Design</a:t>
            </a:r>
            <a:endParaRPr lang="en-US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F093-01A9-4296-A1B3-366A5625A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Why two DBs?</a:t>
            </a: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Main, live, Reporting, static – only from the last year (ETL!)</a:t>
            </a: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No relations on Reporting?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MyISAM!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012E5-3F8E-48C4-BB86-852D5A8F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 Internship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E41F2-11BF-4292-B37B-A4592FF1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6C3EE98-C06E-48FF-8B24-C614233A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61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Mesh</vt:lpstr>
      <vt:lpstr>My internship project</vt:lpstr>
      <vt:lpstr>Table of contents</vt:lpstr>
      <vt:lpstr>Goals</vt:lpstr>
      <vt:lpstr>MYSQL</vt:lpstr>
      <vt:lpstr>Mysql on linux (wsl)</vt:lpstr>
      <vt:lpstr>                            mysqltuner</vt:lpstr>
      <vt:lpstr>..And many others Persisted vars   -&gt;</vt:lpstr>
      <vt:lpstr>My dataset</vt:lpstr>
      <vt:lpstr>DB Design</vt:lpstr>
      <vt:lpstr>PowerPoint Presentation</vt:lpstr>
      <vt:lpstr>No relations on reporting  db because of myisam</vt:lpstr>
      <vt:lpstr>Data ingestion</vt:lpstr>
      <vt:lpstr>PowerPoint Presentation</vt:lpstr>
      <vt:lpstr>PowerPoint Presentation</vt:lpstr>
      <vt:lpstr>ETL from main to reporting</vt:lpstr>
      <vt:lpstr>Final result</vt:lpstr>
      <vt:lpstr>Cloud</vt:lpstr>
      <vt:lpstr>&lt;- on prem   &lt;- EC2</vt:lpstr>
      <vt:lpstr>PowerPoint Presentation</vt:lpstr>
      <vt:lpstr>PowerPoint Presentation</vt:lpstr>
      <vt:lpstr>PowerPoint Presentation</vt:lpstr>
      <vt:lpstr>My pipeline</vt:lpstr>
      <vt:lpstr>reporting</vt:lpstr>
      <vt:lpstr>Table after power query</vt:lpstr>
      <vt:lpstr>Day_of_week?</vt:lpstr>
      <vt:lpstr>PowerPoint Presentation</vt:lpstr>
      <vt:lpstr>You can click to see breakdown</vt:lpstr>
      <vt:lpstr>Interactive map w/ date slicer</vt:lpstr>
      <vt:lpstr>Breakdown of arrests by age &amp; sex</vt:lpstr>
      <vt:lpstr>Breakdown by race, sex w/ % of grand total – using measures + total types of laws applied and crimes committed</vt:lpstr>
      <vt:lpstr>Most arrests are on tuesday, wednesday and thursday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337</cp:revision>
  <dcterms:created xsi:type="dcterms:W3CDTF">2021-08-24T07:48:58Z</dcterms:created>
  <dcterms:modified xsi:type="dcterms:W3CDTF">2021-08-25T08:55:16Z</dcterms:modified>
</cp:coreProperties>
</file>