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4c15ee4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4c15ee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4c15ee4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4c15ee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4c15ee44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4c15ee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4c15ee4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4c15ee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a5a473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a5a473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a5a4738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a5a473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a5a4738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a5a47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a5a4738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a5a473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a5a47386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a5a473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a5a47386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9a5a4738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de management al centrului de transfer tehnologic iTransfer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2136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Temă propusă de Stoian Ioan-Cătălin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36465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Coordonator științific: Conf. Dr. Lenuța Alboaie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Securitate</a:t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</a:t>
            </a:r>
            <a:endParaRPr/>
          </a:p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7979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 și Tip Token.Informație.Semnătură</a:t>
            </a:r>
            <a:endParaRPr sz="1400"/>
          </a:p>
        </p:txBody>
      </p:sp>
      <p:sp>
        <p:nvSpPr>
          <p:cNvPr id="223" name="Google Shape;22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FF"/>
                </a:solidFill>
              </a:rPr>
              <a:t>eyJhbGciOiJIUzI1NiIsInR5cCI6IkpXVCJ9</a:t>
            </a:r>
            <a:r>
              <a:rPr lang="en"/>
              <a:t>.</a:t>
            </a:r>
            <a:r>
              <a:rPr lang="en">
                <a:solidFill>
                  <a:srgbClr val="6AA84F"/>
                </a:solidFill>
              </a:rPr>
              <a:t>eyJzdWIiOiIxMjM0NTY3ODkwIiwibmFtZSI6IkpvaG4gRG9lIiwiaWF0IjoxNTE2MjM5MDIyfQ</a:t>
            </a:r>
            <a:r>
              <a:rPr lang="en"/>
              <a:t>.</a:t>
            </a:r>
            <a:r>
              <a:rPr lang="en">
                <a:solidFill>
                  <a:srgbClr val="F1C232"/>
                </a:solidFill>
              </a:rPr>
              <a:t>SflKxwRJSMeKKF2QT4fwpMeJf36POk6yJV_adQssw5c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Cheie privată</a:t>
            </a:r>
            <a:endParaRPr/>
          </a:p>
        </p:txBody>
      </p:sp>
      <p:sp>
        <p:nvSpPr>
          <p:cNvPr id="230" name="Google Shape;230;p24"/>
          <p:cNvSpPr txBox="1"/>
          <p:nvPr>
            <p:ph idx="1" type="subTitle"/>
          </p:nvPr>
        </p:nvSpPr>
        <p:spPr>
          <a:xfrm>
            <a:off x="209700" y="27156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7979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Activare scanner</a:t>
            </a:r>
            <a:endParaRPr sz="1400"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300" y="9338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Concluzie și direcții viitoare</a:t>
            </a:r>
            <a:endParaRPr/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49" name="Google Shape;249;p2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Consistentă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51" name="Google Shape;251;p2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Sigură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53" name="Google Shape;253;p2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Ușor de folosit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55" name="Google Shape;255;p2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NFC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57" name="Google Shape;257;p2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Social Media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Multumesc!</a:t>
            </a:r>
            <a:endParaRPr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48175" y="384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648025" y="1460444"/>
            <a:ext cx="8222100" cy="29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Motivație și utilitate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Tehnologiile folosite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Arhitectura aplicației și tehnologiile folosite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Securitate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Demo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Concluzie și direcții viitoare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28531" y="464321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Motivație și utilitate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446200" y="863550"/>
            <a:ext cx="2628925" cy="3416400"/>
            <a:chOff x="431925" y="1304875"/>
            <a:chExt cx="2628925" cy="3416400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520700" y="863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iTransfer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522600" y="14089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Centru de transfer tehnologic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Oportunitate pentru studenți / profesori / specialiști din industrie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Comunități sociale</a:t>
            </a:r>
            <a:endParaRPr sz="1600"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6399400" y="863550"/>
            <a:ext cx="2632500" cy="3416400"/>
            <a:chOff x="3320450" y="1304875"/>
            <a:chExt cx="2632500" cy="3416400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468400" y="863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6475725" y="14089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Aplicație web pentru managementul spațiilor de coworking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Administrarea utilizatorilor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Procesator de plăți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Sistem de evidentă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Sistem de notificări</a:t>
            </a:r>
            <a:endParaRPr sz="1600"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421013" y="863550"/>
            <a:ext cx="2632500" cy="3416400"/>
            <a:chOff x="6212550" y="1304875"/>
            <a:chExt cx="2632500" cy="3416400"/>
          </a:xfrm>
        </p:grpSpPr>
        <p:sp>
          <p:nvSpPr>
            <p:cNvPr id="116" name="Google Shape;116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3480938" y="863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Nevoi și îmbunătățiri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3494863" y="14089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Administrarea membrilor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Oferirea unor căi tehnologice avansate de interacțiune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Logarea activității în interiorul centrului</a:t>
            </a:r>
            <a:endParaRPr sz="1600"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Tehnologiile folosite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1" name="Google Shape;131;p18"/>
          <p:cNvSpPr/>
          <p:nvPr/>
        </p:nvSpPr>
        <p:spPr>
          <a:xfrm>
            <a:off x="244459" y="267847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4294967295" type="body"/>
          </p:nvPr>
        </p:nvSpPr>
        <p:spPr>
          <a:xfrm>
            <a:off x="244448" y="28160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React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872795" y="2089690"/>
            <a:ext cx="198900" cy="593656"/>
            <a:chOff x="777447" y="1610215"/>
            <a:chExt cx="198900" cy="593656"/>
          </a:xfrm>
        </p:grpSpPr>
        <p:cxnSp>
          <p:nvCxnSpPr>
            <p:cNvPr id="134" name="Google Shape;134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221900" y="8651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Bibliotecă pentru crearea elementelor aplicației</a:t>
            </a:r>
            <a:endParaRPr sz="1600"/>
          </a:p>
        </p:txBody>
      </p:sp>
      <p:sp>
        <p:nvSpPr>
          <p:cNvPr descr="Background pointer shape in timeline graphic" id="137" name="Google Shape;137;p18"/>
          <p:cNvSpPr/>
          <p:nvPr/>
        </p:nvSpPr>
        <p:spPr>
          <a:xfrm>
            <a:off x="1720579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2029842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Redux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2588157" y="3418433"/>
            <a:ext cx="198900" cy="593656"/>
            <a:chOff x="2223534" y="2938958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1566212" y="4012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Sistem pentru administrarea stării aplicației</a:t>
            </a:r>
            <a:endParaRPr sz="1600"/>
          </a:p>
        </p:txBody>
      </p:sp>
      <p:sp>
        <p:nvSpPr>
          <p:cNvPr descr="Background pointer shape in timeline graphic" id="143" name="Google Shape;143;p18"/>
          <p:cNvSpPr/>
          <p:nvPr/>
        </p:nvSpPr>
        <p:spPr>
          <a:xfrm>
            <a:off x="337549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3671280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Socket.Io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4223070" y="2089690"/>
            <a:ext cx="198900" cy="593656"/>
            <a:chOff x="3918084" y="1610215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3201119" y="10078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Bibliotecă pentru folosirea Web Socket-urilor</a:t>
            </a:r>
            <a:endParaRPr sz="1600"/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503041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5320224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QR Code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5876595" y="3418433"/>
            <a:ext cx="198900" cy="593656"/>
            <a:chOff x="5958946" y="2938958"/>
            <a:chExt cx="198900" cy="593656"/>
          </a:xfrm>
        </p:grpSpPr>
        <p:cxnSp>
          <p:nvCxnSpPr>
            <p:cNvPr id="152" name="Google Shape;152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5013315" y="4144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Generarea și citirea de coduri QR</a:t>
            </a:r>
            <a:endParaRPr sz="1600"/>
          </a:p>
        </p:txBody>
      </p:sp>
      <p:sp>
        <p:nvSpPr>
          <p:cNvPr descr="Background pointer shape in timeline graphic" id="155" name="Google Shape;155;p18"/>
          <p:cNvSpPr/>
          <p:nvPr/>
        </p:nvSpPr>
        <p:spPr>
          <a:xfrm>
            <a:off x="668533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7015037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Material UI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7573332" y="2089690"/>
            <a:ext cx="198900" cy="593656"/>
            <a:chOff x="3918084" y="1610215"/>
            <a:chExt cx="198900" cy="593656"/>
          </a:xfrm>
        </p:grpSpPr>
        <p:cxnSp>
          <p:nvCxnSpPr>
            <p:cNvPr id="158" name="Google Shape;158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6589504" y="8651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Elemente conform standardelor Material Design</a:t>
            </a:r>
            <a:endParaRPr sz="1600"/>
          </a:p>
        </p:txBody>
      </p:sp>
      <p:sp>
        <p:nvSpPr>
          <p:cNvPr id="161" name="Google Shape;161;p18"/>
          <p:cNvSpPr txBox="1"/>
          <p:nvPr>
            <p:ph idx="4294967295" type="title"/>
          </p:nvPr>
        </p:nvSpPr>
        <p:spPr>
          <a:xfrm>
            <a:off x="311700" y="146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67" name="Google Shape;167;p19"/>
          <p:cNvSpPr/>
          <p:nvPr/>
        </p:nvSpPr>
        <p:spPr>
          <a:xfrm>
            <a:off x="244459" y="267847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244448" y="28160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KoaJS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9" name="Google Shape;169;p19"/>
          <p:cNvGrpSpPr/>
          <p:nvPr/>
        </p:nvGrpSpPr>
        <p:grpSpPr>
          <a:xfrm>
            <a:off x="872795" y="2089690"/>
            <a:ext cx="198900" cy="593656"/>
            <a:chOff x="777447" y="1610215"/>
            <a:chExt cx="198900" cy="593656"/>
          </a:xfrm>
        </p:grpSpPr>
        <p:cxnSp>
          <p:nvCxnSpPr>
            <p:cNvPr id="170" name="Google Shape;170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9"/>
          <p:cNvSpPr txBox="1"/>
          <p:nvPr>
            <p:ph idx="4294967295" type="body"/>
          </p:nvPr>
        </p:nvSpPr>
        <p:spPr>
          <a:xfrm>
            <a:off x="244450" y="133179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Nodejs framework</a:t>
            </a:r>
            <a:endParaRPr sz="1600"/>
          </a:p>
        </p:txBody>
      </p:sp>
      <p:sp>
        <p:nvSpPr>
          <p:cNvPr descr="Background pointer shape in timeline graphic" id="173" name="Google Shape;173;p19"/>
          <p:cNvSpPr/>
          <p:nvPr/>
        </p:nvSpPr>
        <p:spPr>
          <a:xfrm>
            <a:off x="1720579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2029842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JWT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2588157" y="3418433"/>
            <a:ext cx="198900" cy="593656"/>
            <a:chOff x="2223534" y="2938958"/>
            <a:chExt cx="198900" cy="593656"/>
          </a:xfrm>
        </p:grpSpPr>
        <p:cxnSp>
          <p:nvCxnSpPr>
            <p:cNvPr id="176" name="Google Shape;176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9"/>
          <p:cNvSpPr txBox="1"/>
          <p:nvPr>
            <p:ph idx="4294967295" type="body"/>
          </p:nvPr>
        </p:nvSpPr>
        <p:spPr>
          <a:xfrm>
            <a:off x="1566212" y="4012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Protocol de securitate folosit la comunicarea între aplicații</a:t>
            </a:r>
            <a:endParaRPr sz="1600"/>
          </a:p>
        </p:txBody>
      </p:sp>
      <p:sp>
        <p:nvSpPr>
          <p:cNvPr descr="Background pointer shape in timeline graphic" id="179" name="Google Shape;179;p19"/>
          <p:cNvSpPr/>
          <p:nvPr/>
        </p:nvSpPr>
        <p:spPr>
          <a:xfrm>
            <a:off x="337549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4294967295" type="body"/>
          </p:nvPr>
        </p:nvSpPr>
        <p:spPr>
          <a:xfrm>
            <a:off x="3671280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Sequelize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1" name="Google Shape;181;p19"/>
          <p:cNvGrpSpPr/>
          <p:nvPr/>
        </p:nvGrpSpPr>
        <p:grpSpPr>
          <a:xfrm>
            <a:off x="4223070" y="2089690"/>
            <a:ext cx="198900" cy="593656"/>
            <a:chOff x="3918084" y="1610215"/>
            <a:chExt cx="198900" cy="593656"/>
          </a:xfrm>
        </p:grpSpPr>
        <p:cxnSp>
          <p:nvCxnSpPr>
            <p:cNvPr id="182" name="Google Shape;182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9"/>
          <p:cNvSpPr txBox="1"/>
          <p:nvPr>
            <p:ph idx="4294967295" type="body"/>
          </p:nvPr>
        </p:nvSpPr>
        <p:spPr>
          <a:xfrm>
            <a:off x="3201119" y="10078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ORM pentru administrarea bazei de date</a:t>
            </a:r>
            <a:endParaRPr sz="1600"/>
          </a:p>
        </p:txBody>
      </p:sp>
      <p:sp>
        <p:nvSpPr>
          <p:cNvPr descr="Background pointer shape in timeline graphic" id="185" name="Google Shape;185;p19"/>
          <p:cNvSpPr/>
          <p:nvPr/>
        </p:nvSpPr>
        <p:spPr>
          <a:xfrm>
            <a:off x="503041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4294967295" type="body"/>
          </p:nvPr>
        </p:nvSpPr>
        <p:spPr>
          <a:xfrm>
            <a:off x="5320224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Socket.io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7" name="Google Shape;187;p19"/>
          <p:cNvGrpSpPr/>
          <p:nvPr/>
        </p:nvGrpSpPr>
        <p:grpSpPr>
          <a:xfrm>
            <a:off x="5876595" y="3418433"/>
            <a:ext cx="198900" cy="593656"/>
            <a:chOff x="5958946" y="2938958"/>
            <a:chExt cx="198900" cy="593656"/>
          </a:xfrm>
        </p:grpSpPr>
        <p:cxnSp>
          <p:nvCxnSpPr>
            <p:cNvPr id="188" name="Google Shape;188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9"/>
          <p:cNvSpPr txBox="1"/>
          <p:nvPr>
            <p:ph idx="4294967295" type="body"/>
          </p:nvPr>
        </p:nvSpPr>
        <p:spPr>
          <a:xfrm>
            <a:off x="5013315" y="4144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Managementul socket-urilor folosite pe FE</a:t>
            </a:r>
            <a:endParaRPr sz="1600"/>
          </a:p>
        </p:txBody>
      </p:sp>
      <p:sp>
        <p:nvSpPr>
          <p:cNvPr descr="Background pointer shape in timeline graphic" id="191" name="Google Shape;191;p19"/>
          <p:cNvSpPr/>
          <p:nvPr/>
        </p:nvSpPr>
        <p:spPr>
          <a:xfrm>
            <a:off x="668533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>
            <p:ph idx="4294967295" type="body"/>
          </p:nvPr>
        </p:nvSpPr>
        <p:spPr>
          <a:xfrm>
            <a:off x="7015037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Googleapis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3" name="Google Shape;193;p19"/>
          <p:cNvGrpSpPr/>
          <p:nvPr/>
        </p:nvGrpSpPr>
        <p:grpSpPr>
          <a:xfrm>
            <a:off x="7573332" y="2089690"/>
            <a:ext cx="198900" cy="593656"/>
            <a:chOff x="3918084" y="1610215"/>
            <a:chExt cx="198900" cy="593656"/>
          </a:xfrm>
        </p:grpSpPr>
        <p:cxnSp>
          <p:nvCxnSpPr>
            <p:cNvPr id="194" name="Google Shape;194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9"/>
          <p:cNvSpPr txBox="1"/>
          <p:nvPr>
            <p:ph idx="4294967295" type="body"/>
          </p:nvPr>
        </p:nvSpPr>
        <p:spPr>
          <a:xfrm>
            <a:off x="6589504" y="8651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Bibliotecă pentru integrarea API-urilor oferite de google</a:t>
            </a:r>
            <a:endParaRPr sz="1600"/>
          </a:p>
        </p:txBody>
      </p:sp>
      <p:sp>
        <p:nvSpPr>
          <p:cNvPr id="197" name="Google Shape;197;p19"/>
          <p:cNvSpPr txBox="1"/>
          <p:nvPr>
            <p:ph idx="4294967295" type="title"/>
          </p:nvPr>
        </p:nvSpPr>
        <p:spPr>
          <a:xfrm>
            <a:off x="311700" y="146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 aplicației</a:t>
            </a:r>
            <a:endParaRPr/>
          </a:p>
        </p:txBody>
      </p: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13" y="152400"/>
            <a:ext cx="777718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428531" y="464321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