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8288000"/>
  <p:notesSz cx="6858000" cy="9144000"/>
  <p:defaultText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5858" autoAdjust="0"/>
  </p:normalViewPr>
  <p:slideViewPr>
    <p:cSldViewPr snapToGrid="0" snapToObjects="1">
      <p:cViewPr varScale="1">
        <p:scale>
          <a:sx n="45" d="100"/>
          <a:sy n="45" d="100"/>
        </p:scale>
        <p:origin x="-1640" y="-104"/>
      </p:cViewPr>
      <p:guideLst>
        <p:guide orient="horz" pos="576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681135"/>
            <a:ext cx="23317200" cy="3920067"/>
          </a:xfrm>
        </p:spPr>
        <p:txBody>
          <a:bodyPr/>
          <a:lstStyle/>
          <a:p>
            <a:r>
              <a:rPr lang="en-US" smtClean="0"/>
              <a:t>Click to edit Master title style</a:t>
            </a:r>
            <a:endParaRPr lang="en-US"/>
          </a:p>
        </p:txBody>
      </p:sp>
      <p:sp>
        <p:nvSpPr>
          <p:cNvPr id="3" name="Subtitle 2"/>
          <p:cNvSpPr>
            <a:spLocks noGrp="1"/>
          </p:cNvSpPr>
          <p:nvPr>
            <p:ph type="subTitle" idx="1"/>
          </p:nvPr>
        </p:nvSpPr>
        <p:spPr>
          <a:xfrm>
            <a:off x="4114800" y="10363200"/>
            <a:ext cx="19202400" cy="4673600"/>
          </a:xfrm>
        </p:spPr>
        <p:txBody>
          <a:bodyPr/>
          <a:lstStyle>
            <a:lvl1pPr marL="0" indent="0" algn="ctr">
              <a:buNone/>
              <a:defRPr>
                <a:solidFill>
                  <a:schemeClr val="tx1">
                    <a:tint val="75000"/>
                  </a:schemeClr>
                </a:solidFill>
              </a:defRPr>
            </a:lvl1pPr>
            <a:lvl2pPr marL="1306266" indent="0" algn="ctr">
              <a:buNone/>
              <a:defRPr>
                <a:solidFill>
                  <a:schemeClr val="tx1">
                    <a:tint val="75000"/>
                  </a:schemeClr>
                </a:solidFill>
              </a:defRPr>
            </a:lvl2pPr>
            <a:lvl3pPr marL="2612532" indent="0" algn="ctr">
              <a:buNone/>
              <a:defRPr>
                <a:solidFill>
                  <a:schemeClr val="tx1">
                    <a:tint val="75000"/>
                  </a:schemeClr>
                </a:solidFill>
              </a:defRPr>
            </a:lvl3pPr>
            <a:lvl4pPr marL="3918798" indent="0" algn="ctr">
              <a:buNone/>
              <a:defRPr>
                <a:solidFill>
                  <a:schemeClr val="tx1">
                    <a:tint val="75000"/>
                  </a:schemeClr>
                </a:solidFill>
              </a:defRPr>
            </a:lvl4pPr>
            <a:lvl5pPr marL="5225064" indent="0" algn="ctr">
              <a:buNone/>
              <a:defRPr>
                <a:solidFill>
                  <a:schemeClr val="tx1">
                    <a:tint val="75000"/>
                  </a:schemeClr>
                </a:solidFill>
              </a:defRPr>
            </a:lvl5pPr>
            <a:lvl6pPr marL="6531331" indent="0" algn="ctr">
              <a:buNone/>
              <a:defRPr>
                <a:solidFill>
                  <a:schemeClr val="tx1">
                    <a:tint val="75000"/>
                  </a:schemeClr>
                </a:solidFill>
              </a:defRPr>
            </a:lvl6pPr>
            <a:lvl7pPr marL="7837597" indent="0" algn="ctr">
              <a:buNone/>
              <a:defRPr>
                <a:solidFill>
                  <a:schemeClr val="tx1">
                    <a:tint val="75000"/>
                  </a:schemeClr>
                </a:solidFill>
              </a:defRPr>
            </a:lvl7pPr>
            <a:lvl8pPr marL="9143863" indent="0" algn="ctr">
              <a:buNone/>
              <a:defRPr>
                <a:solidFill>
                  <a:schemeClr val="tx1">
                    <a:tint val="75000"/>
                  </a:schemeClr>
                </a:solidFill>
              </a:defRPr>
            </a:lvl8pPr>
            <a:lvl9pPr marL="1045012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88DEA0-C1D0-5643-9879-8DBAD757061D}" type="datetimeFigureOut">
              <a:rPr lang="en-US" smtClean="0"/>
              <a:t>4/28/11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02868-E688-C24F-8791-0958C8889679}" type="slidenum">
              <a:rPr lang="en-US" smtClean="0"/>
              <a:t>‹#›</a:t>
            </a:fld>
            <a:endParaRPr lang="en-US"/>
          </a:p>
        </p:txBody>
      </p:sp>
    </p:spTree>
    <p:extLst>
      <p:ext uri="{BB962C8B-B14F-4D97-AF65-F5344CB8AC3E}">
        <p14:creationId xmlns:p14="http://schemas.microsoft.com/office/powerpoint/2010/main" val="3994895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88DEA0-C1D0-5643-9879-8DBAD757061D}" type="datetimeFigureOut">
              <a:rPr lang="en-US" smtClean="0"/>
              <a:t>4/28/11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02868-E688-C24F-8791-0958C8889679}" type="slidenum">
              <a:rPr lang="en-US" smtClean="0"/>
              <a:t>‹#›</a:t>
            </a:fld>
            <a:endParaRPr lang="en-US"/>
          </a:p>
        </p:txBody>
      </p:sp>
    </p:spTree>
    <p:extLst>
      <p:ext uri="{BB962C8B-B14F-4D97-AF65-F5344CB8AC3E}">
        <p14:creationId xmlns:p14="http://schemas.microsoft.com/office/powerpoint/2010/main" val="3903555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951569"/>
            <a:ext cx="18516600" cy="416136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4800" y="1951569"/>
            <a:ext cx="55092600" cy="41613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88DEA0-C1D0-5643-9879-8DBAD757061D}" type="datetimeFigureOut">
              <a:rPr lang="en-US" smtClean="0"/>
              <a:t>4/28/11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02868-E688-C24F-8791-0958C8889679}" type="slidenum">
              <a:rPr lang="en-US" smtClean="0"/>
              <a:t>‹#›</a:t>
            </a:fld>
            <a:endParaRPr lang="en-US"/>
          </a:p>
        </p:txBody>
      </p:sp>
    </p:spTree>
    <p:extLst>
      <p:ext uri="{BB962C8B-B14F-4D97-AF65-F5344CB8AC3E}">
        <p14:creationId xmlns:p14="http://schemas.microsoft.com/office/powerpoint/2010/main" val="4056470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88DEA0-C1D0-5643-9879-8DBAD757061D}" type="datetimeFigureOut">
              <a:rPr lang="en-US" smtClean="0"/>
              <a:t>4/28/11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02868-E688-C24F-8791-0958C8889679}" type="slidenum">
              <a:rPr lang="en-US" smtClean="0"/>
              <a:t>‹#›</a:t>
            </a:fld>
            <a:endParaRPr lang="en-US"/>
          </a:p>
        </p:txBody>
      </p:sp>
    </p:spTree>
    <p:extLst>
      <p:ext uri="{BB962C8B-B14F-4D97-AF65-F5344CB8AC3E}">
        <p14:creationId xmlns:p14="http://schemas.microsoft.com/office/powerpoint/2010/main" val="412484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1751735"/>
            <a:ext cx="23317200" cy="3632200"/>
          </a:xfrm>
        </p:spPr>
        <p:txBody>
          <a:bodyPr anchor="t"/>
          <a:lstStyle>
            <a:lvl1pPr algn="l">
              <a:defRPr sz="11400" b="1" cap="all"/>
            </a:lvl1pPr>
          </a:lstStyle>
          <a:p>
            <a:r>
              <a:rPr lang="en-US" smtClean="0"/>
              <a:t>Click to edit Master title style</a:t>
            </a:r>
            <a:endParaRPr lang="en-US"/>
          </a:p>
        </p:txBody>
      </p:sp>
      <p:sp>
        <p:nvSpPr>
          <p:cNvPr id="3" name="Text Placeholder 2"/>
          <p:cNvSpPr>
            <a:spLocks noGrp="1"/>
          </p:cNvSpPr>
          <p:nvPr>
            <p:ph type="body" idx="1"/>
          </p:nvPr>
        </p:nvSpPr>
        <p:spPr>
          <a:xfrm>
            <a:off x="2166939" y="7751236"/>
            <a:ext cx="23317200" cy="4000499"/>
          </a:xfrm>
        </p:spPr>
        <p:txBody>
          <a:bodyPr anchor="b"/>
          <a:lstStyle>
            <a:lvl1pPr marL="0" indent="0">
              <a:buNone/>
              <a:defRPr sz="5700">
                <a:solidFill>
                  <a:schemeClr val="tx1">
                    <a:tint val="75000"/>
                  </a:schemeClr>
                </a:solidFill>
              </a:defRPr>
            </a:lvl1pPr>
            <a:lvl2pPr marL="1306266" indent="0">
              <a:buNone/>
              <a:defRPr sz="5100">
                <a:solidFill>
                  <a:schemeClr val="tx1">
                    <a:tint val="75000"/>
                  </a:schemeClr>
                </a:solidFill>
              </a:defRPr>
            </a:lvl2pPr>
            <a:lvl3pPr marL="2612532" indent="0">
              <a:buNone/>
              <a:defRPr sz="4600">
                <a:solidFill>
                  <a:schemeClr val="tx1">
                    <a:tint val="75000"/>
                  </a:schemeClr>
                </a:solidFill>
              </a:defRPr>
            </a:lvl3pPr>
            <a:lvl4pPr marL="3918798" indent="0">
              <a:buNone/>
              <a:defRPr sz="4000">
                <a:solidFill>
                  <a:schemeClr val="tx1">
                    <a:tint val="75000"/>
                  </a:schemeClr>
                </a:solidFill>
              </a:defRPr>
            </a:lvl4pPr>
            <a:lvl5pPr marL="5225064" indent="0">
              <a:buNone/>
              <a:defRPr sz="4000">
                <a:solidFill>
                  <a:schemeClr val="tx1">
                    <a:tint val="75000"/>
                  </a:schemeClr>
                </a:solidFill>
              </a:defRPr>
            </a:lvl5pPr>
            <a:lvl6pPr marL="6531331" indent="0">
              <a:buNone/>
              <a:defRPr sz="4000">
                <a:solidFill>
                  <a:schemeClr val="tx1">
                    <a:tint val="75000"/>
                  </a:schemeClr>
                </a:solidFill>
              </a:defRPr>
            </a:lvl6pPr>
            <a:lvl7pPr marL="7837597" indent="0">
              <a:buNone/>
              <a:defRPr sz="4000">
                <a:solidFill>
                  <a:schemeClr val="tx1">
                    <a:tint val="75000"/>
                  </a:schemeClr>
                </a:solidFill>
              </a:defRPr>
            </a:lvl7pPr>
            <a:lvl8pPr marL="9143863" indent="0">
              <a:buNone/>
              <a:defRPr sz="4000">
                <a:solidFill>
                  <a:schemeClr val="tx1">
                    <a:tint val="75000"/>
                  </a:schemeClr>
                </a:solidFill>
              </a:defRPr>
            </a:lvl8pPr>
            <a:lvl9pPr marL="10450129" indent="0">
              <a:buNone/>
              <a:defRPr sz="4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88DEA0-C1D0-5643-9879-8DBAD757061D}" type="datetimeFigureOut">
              <a:rPr lang="en-US" smtClean="0"/>
              <a:t>4/28/11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02868-E688-C24F-8791-0958C8889679}" type="slidenum">
              <a:rPr lang="en-US" smtClean="0"/>
              <a:t>‹#›</a:t>
            </a:fld>
            <a:endParaRPr lang="en-US"/>
          </a:p>
        </p:txBody>
      </p:sp>
    </p:spTree>
    <p:extLst>
      <p:ext uri="{BB962C8B-B14F-4D97-AF65-F5344CB8AC3E}">
        <p14:creationId xmlns:p14="http://schemas.microsoft.com/office/powerpoint/2010/main" val="377507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4800" y="11379201"/>
            <a:ext cx="36804600" cy="321860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376600" y="11379201"/>
            <a:ext cx="36804600" cy="321860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88DEA0-C1D0-5643-9879-8DBAD757061D}" type="datetimeFigureOut">
              <a:rPr lang="en-US" smtClean="0"/>
              <a:t>4/28/11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102868-E688-C24F-8791-0958C8889679}" type="slidenum">
              <a:rPr lang="en-US" smtClean="0"/>
              <a:t>‹#›</a:t>
            </a:fld>
            <a:endParaRPr lang="en-US"/>
          </a:p>
        </p:txBody>
      </p:sp>
    </p:spTree>
    <p:extLst>
      <p:ext uri="{BB962C8B-B14F-4D97-AF65-F5344CB8AC3E}">
        <p14:creationId xmlns:p14="http://schemas.microsoft.com/office/powerpoint/2010/main" val="2624990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732368"/>
            <a:ext cx="24688800" cy="3048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4093635"/>
            <a:ext cx="12120564"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4" name="Content Placeholder 3"/>
          <p:cNvSpPr>
            <a:spLocks noGrp="1"/>
          </p:cNvSpPr>
          <p:nvPr>
            <p:ph sz="half" idx="2"/>
          </p:nvPr>
        </p:nvSpPr>
        <p:spPr>
          <a:xfrm>
            <a:off x="1371600" y="5799667"/>
            <a:ext cx="12120564"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077" y="4093635"/>
            <a:ext cx="12125325"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6" name="Content Placeholder 5"/>
          <p:cNvSpPr>
            <a:spLocks noGrp="1"/>
          </p:cNvSpPr>
          <p:nvPr>
            <p:ph sz="quarter" idx="4"/>
          </p:nvPr>
        </p:nvSpPr>
        <p:spPr>
          <a:xfrm>
            <a:off x="13935077" y="5799667"/>
            <a:ext cx="12125325"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88DEA0-C1D0-5643-9879-8DBAD757061D}" type="datetimeFigureOut">
              <a:rPr lang="en-US" smtClean="0"/>
              <a:t>4/28/11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102868-E688-C24F-8791-0958C8889679}" type="slidenum">
              <a:rPr lang="en-US" smtClean="0"/>
              <a:t>‹#›</a:t>
            </a:fld>
            <a:endParaRPr lang="en-US"/>
          </a:p>
        </p:txBody>
      </p:sp>
    </p:spTree>
    <p:extLst>
      <p:ext uri="{BB962C8B-B14F-4D97-AF65-F5344CB8AC3E}">
        <p14:creationId xmlns:p14="http://schemas.microsoft.com/office/powerpoint/2010/main" val="86248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88DEA0-C1D0-5643-9879-8DBAD757061D}" type="datetimeFigureOut">
              <a:rPr lang="en-US" smtClean="0"/>
              <a:t>4/28/11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102868-E688-C24F-8791-0958C8889679}" type="slidenum">
              <a:rPr lang="en-US" smtClean="0"/>
              <a:t>‹#›</a:t>
            </a:fld>
            <a:endParaRPr lang="en-US"/>
          </a:p>
        </p:txBody>
      </p:sp>
    </p:spTree>
    <p:extLst>
      <p:ext uri="{BB962C8B-B14F-4D97-AF65-F5344CB8AC3E}">
        <p14:creationId xmlns:p14="http://schemas.microsoft.com/office/powerpoint/2010/main" val="2379350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8DEA0-C1D0-5643-9879-8DBAD757061D}" type="datetimeFigureOut">
              <a:rPr lang="en-US" smtClean="0"/>
              <a:t>4/28/11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102868-E688-C24F-8791-0958C8889679}" type="slidenum">
              <a:rPr lang="en-US" smtClean="0"/>
              <a:t>‹#›</a:t>
            </a:fld>
            <a:endParaRPr lang="en-US"/>
          </a:p>
        </p:txBody>
      </p:sp>
    </p:spTree>
    <p:extLst>
      <p:ext uri="{BB962C8B-B14F-4D97-AF65-F5344CB8AC3E}">
        <p14:creationId xmlns:p14="http://schemas.microsoft.com/office/powerpoint/2010/main" val="237948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728133"/>
            <a:ext cx="9024939" cy="3098800"/>
          </a:xfrm>
        </p:spPr>
        <p:txBody>
          <a:bodyPr anchor="b"/>
          <a:lstStyle>
            <a:lvl1pPr algn="l">
              <a:defRPr sz="5700" b="1"/>
            </a:lvl1pPr>
          </a:lstStyle>
          <a:p>
            <a:r>
              <a:rPr lang="en-US" smtClean="0"/>
              <a:t>Click to edit Master title style</a:t>
            </a:r>
            <a:endParaRPr lang="en-US"/>
          </a:p>
        </p:txBody>
      </p:sp>
      <p:sp>
        <p:nvSpPr>
          <p:cNvPr id="3" name="Content Placeholder 2"/>
          <p:cNvSpPr>
            <a:spLocks noGrp="1"/>
          </p:cNvSpPr>
          <p:nvPr>
            <p:ph idx="1"/>
          </p:nvPr>
        </p:nvSpPr>
        <p:spPr>
          <a:xfrm>
            <a:off x="10725150" y="728135"/>
            <a:ext cx="15335250" cy="15608301"/>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602" y="3826935"/>
            <a:ext cx="9024939" cy="12509501"/>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88DEA0-C1D0-5643-9879-8DBAD757061D}" type="datetimeFigureOut">
              <a:rPr lang="en-US" smtClean="0"/>
              <a:t>4/28/11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102868-E688-C24F-8791-0958C8889679}" type="slidenum">
              <a:rPr lang="en-US" smtClean="0"/>
              <a:t>‹#›</a:t>
            </a:fld>
            <a:endParaRPr lang="en-US"/>
          </a:p>
        </p:txBody>
      </p:sp>
    </p:spTree>
    <p:extLst>
      <p:ext uri="{BB962C8B-B14F-4D97-AF65-F5344CB8AC3E}">
        <p14:creationId xmlns:p14="http://schemas.microsoft.com/office/powerpoint/2010/main" val="3222212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2801600"/>
            <a:ext cx="16459200" cy="1511301"/>
          </a:xfrm>
        </p:spPr>
        <p:txBody>
          <a:bodyPr anchor="b"/>
          <a:lstStyle>
            <a:lvl1pPr algn="l">
              <a:defRPr sz="5700" b="1"/>
            </a:lvl1pPr>
          </a:lstStyle>
          <a:p>
            <a:r>
              <a:rPr lang="en-US" smtClean="0"/>
              <a:t>Click to edit Master title style</a:t>
            </a:r>
            <a:endParaRPr lang="en-US"/>
          </a:p>
        </p:txBody>
      </p:sp>
      <p:sp>
        <p:nvSpPr>
          <p:cNvPr id="3" name="Picture Placeholder 2"/>
          <p:cNvSpPr>
            <a:spLocks noGrp="1"/>
          </p:cNvSpPr>
          <p:nvPr>
            <p:ph type="pic" idx="1"/>
          </p:nvPr>
        </p:nvSpPr>
        <p:spPr>
          <a:xfrm>
            <a:off x="5376864" y="1634067"/>
            <a:ext cx="16459200" cy="10972800"/>
          </a:xfrm>
        </p:spPr>
        <p:txBody>
          <a:bodyPr/>
          <a:lstStyle>
            <a:lvl1pPr marL="0" indent="0">
              <a:buNone/>
              <a:defRPr sz="9100"/>
            </a:lvl1pPr>
            <a:lvl2pPr marL="1306266" indent="0">
              <a:buNone/>
              <a:defRPr sz="8000"/>
            </a:lvl2pPr>
            <a:lvl3pPr marL="2612532" indent="0">
              <a:buNone/>
              <a:defRPr sz="6900"/>
            </a:lvl3pPr>
            <a:lvl4pPr marL="3918798" indent="0">
              <a:buNone/>
              <a:defRPr sz="5700"/>
            </a:lvl4pPr>
            <a:lvl5pPr marL="5225064" indent="0">
              <a:buNone/>
              <a:defRPr sz="5700"/>
            </a:lvl5pPr>
            <a:lvl6pPr marL="6531331" indent="0">
              <a:buNone/>
              <a:defRPr sz="5700"/>
            </a:lvl6pPr>
            <a:lvl7pPr marL="7837597" indent="0">
              <a:buNone/>
              <a:defRPr sz="5700"/>
            </a:lvl7pPr>
            <a:lvl8pPr marL="9143863" indent="0">
              <a:buNone/>
              <a:defRPr sz="5700"/>
            </a:lvl8pPr>
            <a:lvl9pPr marL="10450129" indent="0">
              <a:buNone/>
              <a:defRPr sz="5700"/>
            </a:lvl9pPr>
          </a:lstStyle>
          <a:p>
            <a:endParaRPr lang="en-US"/>
          </a:p>
        </p:txBody>
      </p:sp>
      <p:sp>
        <p:nvSpPr>
          <p:cNvPr id="4" name="Text Placeholder 3"/>
          <p:cNvSpPr>
            <a:spLocks noGrp="1"/>
          </p:cNvSpPr>
          <p:nvPr>
            <p:ph type="body" sz="half" idx="2"/>
          </p:nvPr>
        </p:nvSpPr>
        <p:spPr>
          <a:xfrm>
            <a:off x="5376864" y="14312901"/>
            <a:ext cx="16459200" cy="2146299"/>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88DEA0-C1D0-5643-9879-8DBAD757061D}" type="datetimeFigureOut">
              <a:rPr lang="en-US" smtClean="0"/>
              <a:t>4/28/11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102868-E688-C24F-8791-0958C8889679}" type="slidenum">
              <a:rPr lang="en-US" smtClean="0"/>
              <a:t>‹#›</a:t>
            </a:fld>
            <a:endParaRPr lang="en-US"/>
          </a:p>
        </p:txBody>
      </p:sp>
    </p:spTree>
    <p:extLst>
      <p:ext uri="{BB962C8B-B14F-4D97-AF65-F5344CB8AC3E}">
        <p14:creationId xmlns:p14="http://schemas.microsoft.com/office/powerpoint/2010/main" val="17837469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61253" tIns="130627" rIns="261253" bIns="13062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371600" y="4267201"/>
            <a:ext cx="24688800" cy="12069235"/>
          </a:xfrm>
          <a:prstGeom prst="rect">
            <a:avLst/>
          </a:prstGeom>
        </p:spPr>
        <p:txBody>
          <a:bodyPr vert="horz" lIns="261253" tIns="130627" rIns="261253" bIns="1306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371600" y="16950268"/>
            <a:ext cx="6400800" cy="973667"/>
          </a:xfrm>
          <a:prstGeom prst="rect">
            <a:avLst/>
          </a:prstGeom>
        </p:spPr>
        <p:txBody>
          <a:bodyPr vert="horz" lIns="261253" tIns="130627" rIns="261253" bIns="130627" rtlCol="0" anchor="ctr"/>
          <a:lstStyle>
            <a:lvl1pPr algn="l">
              <a:defRPr sz="3400">
                <a:solidFill>
                  <a:schemeClr val="tx1">
                    <a:tint val="75000"/>
                  </a:schemeClr>
                </a:solidFill>
              </a:defRPr>
            </a:lvl1pPr>
          </a:lstStyle>
          <a:p>
            <a:fld id="{7C88DEA0-C1D0-5643-9879-8DBAD757061D}" type="datetimeFigureOut">
              <a:rPr lang="en-US" smtClean="0"/>
              <a:t>4/28/11</a:t>
            </a:fld>
            <a:endParaRPr lang="en-US"/>
          </a:p>
        </p:txBody>
      </p:sp>
      <p:sp>
        <p:nvSpPr>
          <p:cNvPr id="5" name="Footer Placeholder 4"/>
          <p:cNvSpPr>
            <a:spLocks noGrp="1"/>
          </p:cNvSpPr>
          <p:nvPr>
            <p:ph type="ftr" sz="quarter" idx="3"/>
          </p:nvPr>
        </p:nvSpPr>
        <p:spPr>
          <a:xfrm>
            <a:off x="9372600" y="16950268"/>
            <a:ext cx="8686800" cy="973667"/>
          </a:xfrm>
          <a:prstGeom prst="rect">
            <a:avLst/>
          </a:prstGeom>
        </p:spPr>
        <p:txBody>
          <a:bodyPr vert="horz" lIns="261253" tIns="130627" rIns="261253" bIns="130627" rtlCol="0" anchor="ctr"/>
          <a:lstStyle>
            <a:lvl1pPr algn="ctr">
              <a:defRPr sz="3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6950268"/>
            <a:ext cx="6400800" cy="973667"/>
          </a:xfrm>
          <a:prstGeom prst="rect">
            <a:avLst/>
          </a:prstGeom>
        </p:spPr>
        <p:txBody>
          <a:bodyPr vert="horz" lIns="261253" tIns="130627" rIns="261253" bIns="130627" rtlCol="0" anchor="ctr"/>
          <a:lstStyle>
            <a:lvl1pPr algn="r">
              <a:defRPr sz="3400">
                <a:solidFill>
                  <a:schemeClr val="tx1">
                    <a:tint val="75000"/>
                  </a:schemeClr>
                </a:solidFill>
              </a:defRPr>
            </a:lvl1pPr>
          </a:lstStyle>
          <a:p>
            <a:fld id="{5E102868-E688-C24F-8791-0958C8889679}" type="slidenum">
              <a:rPr lang="en-US" smtClean="0"/>
              <a:t>‹#›</a:t>
            </a:fld>
            <a:endParaRPr lang="en-US"/>
          </a:p>
        </p:txBody>
      </p:sp>
    </p:spTree>
    <p:extLst>
      <p:ext uri="{BB962C8B-B14F-4D97-AF65-F5344CB8AC3E}">
        <p14:creationId xmlns:p14="http://schemas.microsoft.com/office/powerpoint/2010/main" val="850718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266" rtl="0" eaLnBrk="1" latinLnBrk="0" hangingPunct="1">
        <a:spcBef>
          <a:spcPct val="0"/>
        </a:spcBef>
        <a:buNone/>
        <a:defRPr sz="12600" kern="1200">
          <a:solidFill>
            <a:schemeClr val="tx1"/>
          </a:solidFill>
          <a:latin typeface="+mj-lt"/>
          <a:ea typeface="+mj-ea"/>
          <a:cs typeface="+mj-cs"/>
        </a:defRPr>
      </a:lvl1pPr>
    </p:titleStyle>
    <p:bodyStyle>
      <a:lvl1pPr marL="979700" indent="-979700" algn="l" defTabSz="1306266" rtl="0" eaLnBrk="1" latinLnBrk="0" hangingPunct="1">
        <a:spcBef>
          <a:spcPct val="20000"/>
        </a:spcBef>
        <a:buFont typeface="Arial"/>
        <a:buChar char="•"/>
        <a:defRPr sz="9100" kern="1200">
          <a:solidFill>
            <a:schemeClr val="tx1"/>
          </a:solidFill>
          <a:latin typeface="+mn-lt"/>
          <a:ea typeface="+mn-ea"/>
          <a:cs typeface="+mn-cs"/>
        </a:defRPr>
      </a:lvl1pPr>
      <a:lvl2pPr marL="2122682" indent="-816416" algn="l" defTabSz="1306266" rtl="0" eaLnBrk="1" latinLnBrk="0" hangingPunct="1">
        <a:spcBef>
          <a:spcPct val="20000"/>
        </a:spcBef>
        <a:buFont typeface="Arial"/>
        <a:buChar char="–"/>
        <a:defRPr sz="8000" kern="1200">
          <a:solidFill>
            <a:schemeClr val="tx1"/>
          </a:solidFill>
          <a:latin typeface="+mn-lt"/>
          <a:ea typeface="+mn-ea"/>
          <a:cs typeface="+mn-cs"/>
        </a:defRPr>
      </a:lvl2pPr>
      <a:lvl3pPr marL="3265665" indent="-653133" algn="l" defTabSz="1306266" rtl="0" eaLnBrk="1" latinLnBrk="0" hangingPunct="1">
        <a:spcBef>
          <a:spcPct val="20000"/>
        </a:spcBef>
        <a:buFont typeface="Arial"/>
        <a:buChar char="•"/>
        <a:defRPr sz="6900" kern="1200">
          <a:solidFill>
            <a:schemeClr val="tx1"/>
          </a:solidFill>
          <a:latin typeface="+mn-lt"/>
          <a:ea typeface="+mn-ea"/>
          <a:cs typeface="+mn-cs"/>
        </a:defRPr>
      </a:lvl3pPr>
      <a:lvl4pPr marL="4571931" indent="-653133" algn="l" defTabSz="1306266" rtl="0" eaLnBrk="1" latinLnBrk="0" hangingPunct="1">
        <a:spcBef>
          <a:spcPct val="20000"/>
        </a:spcBef>
        <a:buFont typeface="Arial"/>
        <a:buChar char="–"/>
        <a:defRPr sz="5700" kern="1200">
          <a:solidFill>
            <a:schemeClr val="tx1"/>
          </a:solidFill>
          <a:latin typeface="+mn-lt"/>
          <a:ea typeface="+mn-ea"/>
          <a:cs typeface="+mn-cs"/>
        </a:defRPr>
      </a:lvl4pPr>
      <a:lvl5pPr marL="5878198" indent="-653133" algn="l" defTabSz="1306266" rtl="0" eaLnBrk="1" latinLnBrk="0" hangingPunct="1">
        <a:spcBef>
          <a:spcPct val="20000"/>
        </a:spcBef>
        <a:buFont typeface="Arial"/>
        <a:buChar char="»"/>
        <a:defRPr sz="5700" kern="1200">
          <a:solidFill>
            <a:schemeClr val="tx1"/>
          </a:solidFill>
          <a:latin typeface="+mn-lt"/>
          <a:ea typeface="+mn-ea"/>
          <a:cs typeface="+mn-cs"/>
        </a:defRPr>
      </a:lvl5pPr>
      <a:lvl6pPr marL="7184464" indent="-653133" algn="l" defTabSz="1306266" rtl="0" eaLnBrk="1" latinLnBrk="0" hangingPunct="1">
        <a:spcBef>
          <a:spcPct val="20000"/>
        </a:spcBef>
        <a:buFont typeface="Arial"/>
        <a:buChar char="•"/>
        <a:defRPr sz="5700" kern="1200">
          <a:solidFill>
            <a:schemeClr val="tx1"/>
          </a:solidFill>
          <a:latin typeface="+mn-lt"/>
          <a:ea typeface="+mn-ea"/>
          <a:cs typeface="+mn-cs"/>
        </a:defRPr>
      </a:lvl6pPr>
      <a:lvl7pPr marL="8490730" indent="-653133" algn="l" defTabSz="1306266" rtl="0" eaLnBrk="1" latinLnBrk="0" hangingPunct="1">
        <a:spcBef>
          <a:spcPct val="20000"/>
        </a:spcBef>
        <a:buFont typeface="Arial"/>
        <a:buChar char="•"/>
        <a:defRPr sz="5700" kern="1200">
          <a:solidFill>
            <a:schemeClr val="tx1"/>
          </a:solidFill>
          <a:latin typeface="+mn-lt"/>
          <a:ea typeface="+mn-ea"/>
          <a:cs typeface="+mn-cs"/>
        </a:defRPr>
      </a:lvl7pPr>
      <a:lvl8pPr marL="9796996" indent="-653133" algn="l" defTabSz="1306266" rtl="0" eaLnBrk="1" latinLnBrk="0" hangingPunct="1">
        <a:spcBef>
          <a:spcPct val="20000"/>
        </a:spcBef>
        <a:buFont typeface="Arial"/>
        <a:buChar char="•"/>
        <a:defRPr sz="5700" kern="1200">
          <a:solidFill>
            <a:schemeClr val="tx1"/>
          </a:solidFill>
          <a:latin typeface="+mn-lt"/>
          <a:ea typeface="+mn-ea"/>
          <a:cs typeface="+mn-cs"/>
        </a:defRPr>
      </a:lvl8pPr>
      <a:lvl9pPr marL="11103262" indent="-653133" algn="l" defTabSz="1306266" rtl="0" eaLnBrk="1" latinLnBrk="0" hangingPunct="1">
        <a:spcBef>
          <a:spcPct val="20000"/>
        </a:spcBef>
        <a:buFont typeface="Arial"/>
        <a:buChar char="•"/>
        <a:defRPr sz="5700" kern="1200">
          <a:solidFill>
            <a:schemeClr val="tx1"/>
          </a:solidFill>
          <a:latin typeface="+mn-lt"/>
          <a:ea typeface="+mn-ea"/>
          <a:cs typeface="+mn-cs"/>
        </a:defRPr>
      </a:lvl9pPr>
    </p:bodyStyle>
    <p:other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tiff"/><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077" y="444500"/>
            <a:ext cx="27432000" cy="1631214"/>
          </a:xfrm>
          <a:prstGeom prst="rect">
            <a:avLst/>
          </a:prstGeom>
          <a:noFill/>
        </p:spPr>
        <p:txBody>
          <a:bodyPr wrap="square" lIns="91436" tIns="45719" rIns="91436" bIns="45719" rtlCol="0">
            <a:spAutoFit/>
          </a:bodyPr>
          <a:lstStyle/>
          <a:p>
            <a:pPr algn="ctr"/>
            <a:r>
              <a:rPr lang="en-US" sz="10000" dirty="0" smtClean="0"/>
              <a:t>Bayesian Inference in a Connectionist Model</a:t>
            </a:r>
            <a:endParaRPr lang="en-US" sz="10000" dirty="0"/>
          </a:p>
        </p:txBody>
      </p:sp>
      <p:sp>
        <p:nvSpPr>
          <p:cNvPr id="5" name="TextBox 4"/>
          <p:cNvSpPr txBox="1"/>
          <p:nvPr/>
        </p:nvSpPr>
        <p:spPr>
          <a:xfrm>
            <a:off x="0" y="2075714"/>
            <a:ext cx="27432000" cy="830997"/>
          </a:xfrm>
          <a:prstGeom prst="rect">
            <a:avLst/>
          </a:prstGeom>
          <a:noFill/>
        </p:spPr>
        <p:txBody>
          <a:bodyPr wrap="square" rtlCol="0">
            <a:spAutoFit/>
          </a:bodyPr>
          <a:lstStyle/>
          <a:p>
            <a:pPr algn="ctr"/>
            <a:r>
              <a:rPr lang="en-US" sz="2400" dirty="0" smtClean="0"/>
              <a:t>Kevin Leung, Noah Goodman</a:t>
            </a:r>
          </a:p>
          <a:p>
            <a:pPr algn="ctr"/>
            <a:r>
              <a:rPr lang="en-US" sz="2400" dirty="0" smtClean="0"/>
              <a:t>Department </a:t>
            </a:r>
            <a:r>
              <a:rPr lang="en-US" sz="2400" dirty="0"/>
              <a:t>of Psychology, Stanford </a:t>
            </a:r>
            <a:r>
              <a:rPr lang="en-US" sz="2400" dirty="0" smtClean="0"/>
              <a:t>University</a:t>
            </a:r>
            <a:endParaRPr lang="en-US" sz="2400" dirty="0"/>
          </a:p>
        </p:txBody>
      </p:sp>
      <p:grpSp>
        <p:nvGrpSpPr>
          <p:cNvPr id="209" name="Group 208"/>
          <p:cNvGrpSpPr/>
          <p:nvPr/>
        </p:nvGrpSpPr>
        <p:grpSpPr>
          <a:xfrm>
            <a:off x="743920" y="12069156"/>
            <a:ext cx="3893211" cy="1692180"/>
            <a:chOff x="1768562" y="2647051"/>
            <a:chExt cx="3893211" cy="1692180"/>
          </a:xfrm>
        </p:grpSpPr>
        <p:sp>
          <p:nvSpPr>
            <p:cNvPr id="210" name="Oval 209"/>
            <p:cNvSpPr/>
            <p:nvPr/>
          </p:nvSpPr>
          <p:spPr>
            <a:xfrm>
              <a:off x="3698297" y="3117446"/>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err="1" smtClean="0"/>
                <a:t>a</a:t>
              </a:r>
              <a:r>
                <a:rPr lang="en-US" sz="1800" i="1" baseline="-25000" dirty="0" err="1" smtClean="0"/>
                <a:t>i</a:t>
              </a:r>
              <a:endParaRPr lang="en-US" sz="1800" i="1" baseline="-25000" dirty="0"/>
            </a:p>
          </p:txBody>
        </p:sp>
        <p:cxnSp>
          <p:nvCxnSpPr>
            <p:cNvPr id="211" name="Straight Arrow Connector 210"/>
            <p:cNvCxnSpPr>
              <a:endCxn id="210" idx="1"/>
            </p:cNvCxnSpPr>
            <p:nvPr/>
          </p:nvCxnSpPr>
          <p:spPr>
            <a:xfrm>
              <a:off x="2658778" y="2920066"/>
              <a:ext cx="1166734" cy="324595"/>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212" name="Straight Arrow Connector 211"/>
            <p:cNvCxnSpPr>
              <a:endCxn id="210" idx="2"/>
            </p:cNvCxnSpPr>
            <p:nvPr/>
          </p:nvCxnSpPr>
          <p:spPr>
            <a:xfrm>
              <a:off x="2658778" y="3551786"/>
              <a:ext cx="1039519" cy="0"/>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213" name="Straight Arrow Connector 212"/>
            <p:cNvCxnSpPr>
              <a:endCxn id="210" idx="3"/>
            </p:cNvCxnSpPr>
            <p:nvPr/>
          </p:nvCxnSpPr>
          <p:spPr>
            <a:xfrm flipV="1">
              <a:off x="2658778" y="3858911"/>
              <a:ext cx="1166734" cy="295654"/>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
          <p:nvSpPr>
            <p:cNvPr id="214" name="Rectangle 213"/>
            <p:cNvSpPr/>
            <p:nvPr/>
          </p:nvSpPr>
          <p:spPr>
            <a:xfrm>
              <a:off x="3049878" y="3197843"/>
              <a:ext cx="511779" cy="707886"/>
            </a:xfrm>
            <a:prstGeom prst="rect">
              <a:avLst/>
            </a:prstGeom>
          </p:spPr>
          <p:txBody>
            <a:bodyPr wrap="none">
              <a:spAutoFit/>
            </a:bodyPr>
            <a:lstStyle/>
            <a:p>
              <a:r>
                <a:rPr lang="en-US" sz="4000" b="1" dirty="0" err="1">
                  <a:latin typeface="Lucida Grande"/>
                  <a:ea typeface="Lucida Grande"/>
                  <a:cs typeface="Lucida Grande"/>
                </a:rPr>
                <a:t>Σ</a:t>
              </a:r>
              <a:endParaRPr lang="en-US" sz="4000" dirty="0"/>
            </a:p>
          </p:txBody>
        </p:sp>
        <p:sp>
          <p:nvSpPr>
            <p:cNvPr id="215" name="TextBox 214"/>
            <p:cNvSpPr txBox="1"/>
            <p:nvPr/>
          </p:nvSpPr>
          <p:spPr>
            <a:xfrm>
              <a:off x="1768562" y="2647051"/>
              <a:ext cx="1103868" cy="369332"/>
            </a:xfrm>
            <a:prstGeom prst="rect">
              <a:avLst/>
            </a:prstGeom>
            <a:noFill/>
          </p:spPr>
          <p:txBody>
            <a:bodyPr wrap="square" rtlCol="0">
              <a:spAutoFit/>
            </a:bodyPr>
            <a:lstStyle/>
            <a:p>
              <a:r>
                <a:rPr lang="en-US" sz="1800" i="1" dirty="0" smtClean="0"/>
                <a:t>w</a:t>
              </a:r>
              <a:r>
                <a:rPr lang="en-US" sz="1800" i="1" baseline="-25000" dirty="0" smtClean="0"/>
                <a:t>i</a:t>
              </a:r>
              <a:r>
                <a:rPr lang="en-US" sz="1800" baseline="-25000" dirty="0" smtClean="0"/>
                <a:t>1</a:t>
              </a:r>
              <a:r>
                <a:rPr lang="en-US" sz="1800" dirty="0" smtClean="0"/>
                <a:t> * </a:t>
              </a:r>
              <a:r>
                <a:rPr lang="en-US" sz="1800" i="1" dirty="0" smtClean="0"/>
                <a:t>f</a:t>
              </a:r>
              <a:r>
                <a:rPr lang="en-US" sz="1800" baseline="-25000" dirty="0" smtClean="0"/>
                <a:t>1</a:t>
              </a:r>
              <a:endParaRPr lang="en-US" sz="1800" baseline="-25000" dirty="0"/>
            </a:p>
          </p:txBody>
        </p:sp>
        <p:sp>
          <p:nvSpPr>
            <p:cNvPr id="216" name="TextBox 215"/>
            <p:cNvSpPr txBox="1"/>
            <p:nvPr/>
          </p:nvSpPr>
          <p:spPr>
            <a:xfrm>
              <a:off x="2658778" y="3551786"/>
              <a:ext cx="1249821" cy="379846"/>
            </a:xfrm>
            <a:prstGeom prst="rect">
              <a:avLst/>
            </a:prstGeom>
            <a:noFill/>
          </p:spPr>
          <p:txBody>
            <a:bodyPr wrap="square" rtlCol="0">
              <a:spAutoFit/>
            </a:bodyPr>
            <a:lstStyle/>
            <a:p>
              <a:r>
                <a:rPr lang="en-US" sz="1800" dirty="0" smtClean="0"/>
                <a:t>…</a:t>
              </a:r>
              <a:endParaRPr lang="en-US" sz="1800" dirty="0"/>
            </a:p>
          </p:txBody>
        </p:sp>
        <p:sp>
          <p:nvSpPr>
            <p:cNvPr id="217" name="TextBox 216"/>
            <p:cNvSpPr txBox="1"/>
            <p:nvPr/>
          </p:nvSpPr>
          <p:spPr>
            <a:xfrm>
              <a:off x="1768562" y="3367120"/>
              <a:ext cx="1103868" cy="369332"/>
            </a:xfrm>
            <a:prstGeom prst="rect">
              <a:avLst/>
            </a:prstGeom>
            <a:noFill/>
          </p:spPr>
          <p:txBody>
            <a:bodyPr wrap="square" rtlCol="0">
              <a:spAutoFit/>
            </a:bodyPr>
            <a:lstStyle/>
            <a:p>
              <a:r>
                <a:rPr lang="en-US" sz="1800" i="1" dirty="0" smtClean="0"/>
                <a:t>w</a:t>
              </a:r>
              <a:r>
                <a:rPr lang="en-US" sz="1800" i="1" baseline="-25000" dirty="0" smtClean="0"/>
                <a:t>i</a:t>
              </a:r>
              <a:r>
                <a:rPr lang="en-US" sz="1800" baseline="-25000" dirty="0"/>
                <a:t>2</a:t>
              </a:r>
              <a:r>
                <a:rPr lang="en-US" sz="1800" dirty="0" smtClean="0"/>
                <a:t> * </a:t>
              </a:r>
              <a:r>
                <a:rPr lang="en-US" sz="1800" i="1" dirty="0" smtClean="0"/>
                <a:t>f</a:t>
              </a:r>
              <a:r>
                <a:rPr lang="en-US" sz="1800" baseline="-25000" dirty="0"/>
                <a:t>2</a:t>
              </a:r>
            </a:p>
          </p:txBody>
        </p:sp>
        <p:sp>
          <p:nvSpPr>
            <p:cNvPr id="218" name="TextBox 217"/>
            <p:cNvSpPr txBox="1"/>
            <p:nvPr/>
          </p:nvSpPr>
          <p:spPr>
            <a:xfrm>
              <a:off x="1768562" y="3969899"/>
              <a:ext cx="1103868" cy="369332"/>
            </a:xfrm>
            <a:prstGeom prst="rect">
              <a:avLst/>
            </a:prstGeom>
            <a:noFill/>
          </p:spPr>
          <p:txBody>
            <a:bodyPr wrap="square" rtlCol="0">
              <a:spAutoFit/>
            </a:bodyPr>
            <a:lstStyle/>
            <a:p>
              <a:r>
                <a:rPr lang="en-US" sz="1800" i="1" dirty="0" smtClean="0"/>
                <a:t>w</a:t>
              </a:r>
              <a:r>
                <a:rPr lang="en-US" sz="1800" i="1" baseline="-25000" dirty="0" smtClean="0"/>
                <a:t>i</a:t>
              </a:r>
              <a:r>
                <a:rPr lang="en-US" sz="1800" i="1" baseline="-25000" dirty="0"/>
                <a:t>n</a:t>
              </a:r>
              <a:r>
                <a:rPr lang="en-US" sz="1800" dirty="0" smtClean="0"/>
                <a:t> * </a:t>
              </a:r>
              <a:r>
                <a:rPr lang="en-US" sz="1800" i="1" dirty="0" err="1" smtClean="0"/>
                <a:t>f</a:t>
              </a:r>
              <a:r>
                <a:rPr lang="en-US" sz="1800" i="1" baseline="-25000" dirty="0" err="1"/>
                <a:t>n</a:t>
              </a:r>
              <a:endParaRPr lang="en-US" sz="1800" i="1" baseline="-25000" dirty="0"/>
            </a:p>
          </p:txBody>
        </p:sp>
        <p:cxnSp>
          <p:nvCxnSpPr>
            <p:cNvPr id="219" name="Straight Arrow Connector 218"/>
            <p:cNvCxnSpPr>
              <a:stCxn id="210" idx="6"/>
            </p:cNvCxnSpPr>
            <p:nvPr/>
          </p:nvCxnSpPr>
          <p:spPr>
            <a:xfrm>
              <a:off x="4566977" y="3551786"/>
              <a:ext cx="857405" cy="0"/>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
          <p:nvSpPr>
            <p:cNvPr id="220" name="TextBox 219"/>
            <p:cNvSpPr txBox="1"/>
            <p:nvPr/>
          </p:nvSpPr>
          <p:spPr>
            <a:xfrm>
              <a:off x="4934932" y="3117446"/>
              <a:ext cx="726841" cy="369332"/>
            </a:xfrm>
            <a:prstGeom prst="rect">
              <a:avLst/>
            </a:prstGeom>
            <a:noFill/>
          </p:spPr>
          <p:txBody>
            <a:bodyPr wrap="square" rtlCol="0">
              <a:spAutoFit/>
            </a:bodyPr>
            <a:lstStyle/>
            <a:p>
              <a:r>
                <a:rPr lang="en-US" sz="1800" i="1" dirty="0" smtClean="0"/>
                <a:t>f</a:t>
              </a:r>
              <a:r>
                <a:rPr lang="en-US" sz="1800" i="1" baseline="-25000" dirty="0" smtClean="0"/>
                <a:t>i</a:t>
              </a:r>
              <a:endParaRPr lang="en-US" sz="1800" i="1" baseline="-25000" dirty="0"/>
            </a:p>
          </p:txBody>
        </p:sp>
      </p:grpSp>
      <p:pic>
        <p:nvPicPr>
          <p:cNvPr id="234" name="Picture 23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5449" y="16629905"/>
            <a:ext cx="4077618" cy="914400"/>
          </a:xfrm>
          <a:prstGeom prst="rect">
            <a:avLst/>
          </a:prstGeom>
          <a:noFill/>
          <a:ln>
            <a:noFill/>
          </a:ln>
        </p:spPr>
      </p:pic>
      <p:sp>
        <p:nvSpPr>
          <p:cNvPr id="240" name="TextBox 239"/>
          <p:cNvSpPr txBox="1"/>
          <p:nvPr/>
        </p:nvSpPr>
        <p:spPr>
          <a:xfrm>
            <a:off x="780304" y="3430975"/>
            <a:ext cx="7315200" cy="646329"/>
          </a:xfrm>
          <a:prstGeom prst="rect">
            <a:avLst/>
          </a:prstGeom>
          <a:noFill/>
        </p:spPr>
        <p:txBody>
          <a:bodyPr wrap="square" lIns="91436" tIns="45719" rIns="91436" bIns="45719" rtlCol="0">
            <a:spAutoFit/>
          </a:bodyPr>
          <a:lstStyle/>
          <a:p>
            <a:pPr algn="ctr"/>
            <a:r>
              <a:rPr lang="en-US" sz="3600" dirty="0" smtClean="0"/>
              <a:t>Why a different method of inference?</a:t>
            </a:r>
            <a:endParaRPr lang="en-US" sz="3600" dirty="0"/>
          </a:p>
        </p:txBody>
      </p:sp>
      <p:sp>
        <p:nvSpPr>
          <p:cNvPr id="246" name="TextBox 245"/>
          <p:cNvSpPr txBox="1"/>
          <p:nvPr/>
        </p:nvSpPr>
        <p:spPr>
          <a:xfrm>
            <a:off x="742140" y="9338905"/>
            <a:ext cx="7315200" cy="646329"/>
          </a:xfrm>
          <a:prstGeom prst="rect">
            <a:avLst/>
          </a:prstGeom>
          <a:noFill/>
        </p:spPr>
        <p:txBody>
          <a:bodyPr wrap="square" lIns="91436" tIns="45719" rIns="91436" bIns="45719" rtlCol="0">
            <a:spAutoFit/>
          </a:bodyPr>
          <a:lstStyle/>
          <a:p>
            <a:pPr algn="ctr"/>
            <a:r>
              <a:rPr lang="en-US" sz="3600" dirty="0" smtClean="0"/>
              <a:t>What is the model for inference?</a:t>
            </a:r>
            <a:endParaRPr lang="en-US" sz="3600" dirty="0"/>
          </a:p>
        </p:txBody>
      </p:sp>
      <p:sp>
        <p:nvSpPr>
          <p:cNvPr id="248" name="TextBox 247"/>
          <p:cNvSpPr txBox="1"/>
          <p:nvPr/>
        </p:nvSpPr>
        <p:spPr>
          <a:xfrm>
            <a:off x="780304" y="4338722"/>
            <a:ext cx="7315200" cy="4154983"/>
          </a:xfrm>
          <a:prstGeom prst="rect">
            <a:avLst/>
          </a:prstGeom>
          <a:noFill/>
        </p:spPr>
        <p:txBody>
          <a:bodyPr wrap="square" rtlCol="0">
            <a:spAutoFit/>
          </a:bodyPr>
          <a:lstStyle/>
          <a:p>
            <a:r>
              <a:rPr lang="en-US" sz="2400" dirty="0" smtClean="0"/>
              <a:t>Two popular types of computational models of cognition exist today: connectionist and Bayesian models. Bayesian models treat people as ideal observers who have a probability distribution over hypotheses from observed data. Intended as a computational level description, Bayesian models have been criticized for being not biologically plausible. Connectionist models function at an algorithmic level using neural networks. We hope to implement probabilistic inference over arbitrary distributions in a connectionist </a:t>
            </a:r>
            <a:r>
              <a:rPr lang="en-US" sz="2400" dirty="0" smtClean="0"/>
              <a:t>framework</a:t>
            </a:r>
            <a:r>
              <a:rPr lang="en-US" sz="2400" dirty="0"/>
              <a:t> </a:t>
            </a:r>
            <a:r>
              <a:rPr lang="en-US" sz="2400" dirty="0" smtClean="0"/>
              <a:t>using Monte Carlo methods.</a:t>
            </a:r>
            <a:r>
              <a:rPr lang="en-US" sz="2400" dirty="0" smtClean="0"/>
              <a:t> </a:t>
            </a:r>
            <a:endParaRPr lang="en-US" sz="2400" dirty="0"/>
          </a:p>
        </p:txBody>
      </p:sp>
      <p:sp>
        <p:nvSpPr>
          <p:cNvPr id="249" name="TextBox 248"/>
          <p:cNvSpPr txBox="1"/>
          <p:nvPr/>
        </p:nvSpPr>
        <p:spPr>
          <a:xfrm>
            <a:off x="743920" y="9985234"/>
            <a:ext cx="7315200" cy="1569660"/>
          </a:xfrm>
          <a:prstGeom prst="rect">
            <a:avLst/>
          </a:prstGeom>
          <a:noFill/>
        </p:spPr>
        <p:txBody>
          <a:bodyPr wrap="square" rtlCol="0">
            <a:spAutoFit/>
          </a:bodyPr>
          <a:lstStyle/>
          <a:p>
            <a:r>
              <a:rPr lang="en-US" sz="2400" dirty="0" smtClean="0"/>
              <a:t>We chose to use an integrate-and-fire activation function for our neural network. In a fully connection network, a unit accumulates activation from the firing of other units until reaching a threshold, when it fires itself and resets</a:t>
            </a:r>
            <a:endParaRPr lang="en-US" sz="2400" dirty="0"/>
          </a:p>
        </p:txBody>
      </p:sp>
      <p:sp>
        <p:nvSpPr>
          <p:cNvPr id="250" name="TextBox 249"/>
          <p:cNvSpPr txBox="1"/>
          <p:nvPr/>
        </p:nvSpPr>
        <p:spPr>
          <a:xfrm>
            <a:off x="4821538" y="11566995"/>
            <a:ext cx="3237582" cy="2308324"/>
          </a:xfrm>
          <a:prstGeom prst="rect">
            <a:avLst/>
          </a:prstGeom>
          <a:noFill/>
        </p:spPr>
        <p:txBody>
          <a:bodyPr wrap="square" rtlCol="0">
            <a:spAutoFit/>
          </a:bodyPr>
          <a:lstStyle/>
          <a:p>
            <a:r>
              <a:rPr lang="en-US" sz="2400" dirty="0" smtClean="0"/>
              <a:t>Its own activation. By observing the firing of several units over time, we can construct a probability distribution from those samples.</a:t>
            </a:r>
            <a:endParaRPr lang="en-US" sz="2400" dirty="0"/>
          </a:p>
        </p:txBody>
      </p:sp>
      <p:sp>
        <p:nvSpPr>
          <p:cNvPr id="251" name="TextBox 250"/>
          <p:cNvSpPr txBox="1"/>
          <p:nvPr/>
        </p:nvSpPr>
        <p:spPr>
          <a:xfrm>
            <a:off x="764983" y="14229211"/>
            <a:ext cx="7214598" cy="461665"/>
          </a:xfrm>
          <a:prstGeom prst="rect">
            <a:avLst/>
          </a:prstGeom>
          <a:noFill/>
        </p:spPr>
        <p:txBody>
          <a:bodyPr wrap="square" rtlCol="0">
            <a:spAutoFit/>
          </a:bodyPr>
          <a:lstStyle/>
          <a:p>
            <a:r>
              <a:rPr lang="en-US" sz="2400" dirty="0" smtClean="0"/>
              <a:t>The activation function</a:t>
            </a:r>
            <a:endParaRPr lang="en-US" sz="2400" dirty="0"/>
          </a:p>
        </p:txBody>
      </p:sp>
      <p:sp>
        <p:nvSpPr>
          <p:cNvPr id="252" name="TextBox 251"/>
          <p:cNvSpPr txBox="1"/>
          <p:nvPr/>
        </p:nvSpPr>
        <p:spPr>
          <a:xfrm>
            <a:off x="764983" y="15986418"/>
            <a:ext cx="4682868" cy="461665"/>
          </a:xfrm>
          <a:prstGeom prst="rect">
            <a:avLst/>
          </a:prstGeom>
          <a:noFill/>
        </p:spPr>
        <p:txBody>
          <a:bodyPr wrap="square" rtlCol="0">
            <a:spAutoFit/>
          </a:bodyPr>
          <a:lstStyle/>
          <a:p>
            <a:r>
              <a:rPr lang="en-US" sz="2400" dirty="0" smtClean="0"/>
              <a:t>The firing function</a:t>
            </a:r>
            <a:endParaRPr lang="en-US" sz="2400" dirty="0"/>
          </a:p>
        </p:txBody>
      </p:sp>
      <p:sp>
        <p:nvSpPr>
          <p:cNvPr id="306" name="TextBox 305"/>
          <p:cNvSpPr txBox="1"/>
          <p:nvPr/>
        </p:nvSpPr>
        <p:spPr>
          <a:xfrm>
            <a:off x="18391369" y="3430973"/>
            <a:ext cx="8229600" cy="646331"/>
          </a:xfrm>
          <a:prstGeom prst="rect">
            <a:avLst/>
          </a:prstGeom>
          <a:noFill/>
        </p:spPr>
        <p:txBody>
          <a:bodyPr wrap="square" rtlCol="0">
            <a:spAutoFit/>
          </a:bodyPr>
          <a:lstStyle/>
          <a:p>
            <a:pPr algn="ctr"/>
            <a:r>
              <a:rPr lang="en-US" sz="3600" dirty="0" smtClean="0"/>
              <a:t>Why </a:t>
            </a:r>
            <a:r>
              <a:rPr lang="en-US" sz="3600" dirty="0" smtClean="0"/>
              <a:t>do we want this model?</a:t>
            </a:r>
            <a:endParaRPr lang="en-US" sz="3600" dirty="0"/>
          </a:p>
        </p:txBody>
      </p:sp>
      <p:sp>
        <p:nvSpPr>
          <p:cNvPr id="348" name="Rectangle 347"/>
          <p:cNvSpPr/>
          <p:nvPr/>
        </p:nvSpPr>
        <p:spPr>
          <a:xfrm>
            <a:off x="553333" y="3430975"/>
            <a:ext cx="7765581" cy="5650041"/>
          </a:xfrm>
          <a:prstGeom prst="rect">
            <a:avLst/>
          </a:prstGeom>
          <a:noFill/>
          <a:ln w="25400" cap="flat" cmpd="sng" algn="ctr">
            <a:solidFill>
              <a:srgbClr val="B80033"/>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a:p>
        </p:txBody>
      </p:sp>
      <p:sp>
        <p:nvSpPr>
          <p:cNvPr id="349" name="Rectangle 348"/>
          <p:cNvSpPr/>
          <p:nvPr/>
        </p:nvSpPr>
        <p:spPr>
          <a:xfrm>
            <a:off x="553333" y="9338905"/>
            <a:ext cx="7765581" cy="8539108"/>
          </a:xfrm>
          <a:prstGeom prst="rect">
            <a:avLst/>
          </a:prstGeom>
          <a:noFill/>
          <a:ln w="25400" cap="flat" cmpd="sng" algn="ctr">
            <a:solidFill>
              <a:srgbClr val="B80033"/>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a:p>
        </p:txBody>
      </p:sp>
      <p:sp>
        <p:nvSpPr>
          <p:cNvPr id="351" name="Rectangle 350"/>
          <p:cNvSpPr/>
          <p:nvPr/>
        </p:nvSpPr>
        <p:spPr>
          <a:xfrm>
            <a:off x="18419893" y="3430973"/>
            <a:ext cx="8686800" cy="5062732"/>
          </a:xfrm>
          <a:prstGeom prst="rect">
            <a:avLst/>
          </a:prstGeom>
          <a:noFill/>
          <a:ln w="25400" cap="flat" cmpd="sng" algn="ctr">
            <a:solidFill>
              <a:srgbClr val="B80033"/>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a:p>
        </p:txBody>
      </p:sp>
      <p:cxnSp>
        <p:nvCxnSpPr>
          <p:cNvPr id="357" name="Straight Connector 356"/>
          <p:cNvCxnSpPr/>
          <p:nvPr/>
        </p:nvCxnSpPr>
        <p:spPr>
          <a:xfrm>
            <a:off x="-1" y="0"/>
            <a:ext cx="27432000" cy="0"/>
          </a:xfrm>
          <a:prstGeom prst="line">
            <a:avLst/>
          </a:prstGeom>
          <a:effectLst/>
        </p:spPr>
        <p:style>
          <a:lnRef idx="2">
            <a:schemeClr val="dk1"/>
          </a:lnRef>
          <a:fillRef idx="0">
            <a:schemeClr val="dk1"/>
          </a:fillRef>
          <a:effectRef idx="1">
            <a:schemeClr val="dk1"/>
          </a:effectRef>
          <a:fontRef idx="minor">
            <a:schemeClr val="tx1"/>
          </a:fontRef>
        </p:style>
      </p:cxnSp>
      <p:cxnSp>
        <p:nvCxnSpPr>
          <p:cNvPr id="358" name="Straight Connector 357"/>
          <p:cNvCxnSpPr/>
          <p:nvPr/>
        </p:nvCxnSpPr>
        <p:spPr>
          <a:xfrm>
            <a:off x="0" y="0"/>
            <a:ext cx="0" cy="18288000"/>
          </a:xfrm>
          <a:prstGeom prst="line">
            <a:avLst/>
          </a:prstGeom>
          <a:effectLst/>
        </p:spPr>
        <p:style>
          <a:lnRef idx="2">
            <a:schemeClr val="dk1"/>
          </a:lnRef>
          <a:fillRef idx="0">
            <a:schemeClr val="dk1"/>
          </a:fillRef>
          <a:effectRef idx="1">
            <a:schemeClr val="dk1"/>
          </a:effectRef>
          <a:fontRef idx="minor">
            <a:schemeClr val="tx1"/>
          </a:fontRef>
        </p:style>
      </p:cxnSp>
      <p:cxnSp>
        <p:nvCxnSpPr>
          <p:cNvPr id="361" name="Straight Connector 360"/>
          <p:cNvCxnSpPr/>
          <p:nvPr/>
        </p:nvCxnSpPr>
        <p:spPr>
          <a:xfrm>
            <a:off x="10540" y="18304933"/>
            <a:ext cx="27432000" cy="11289"/>
          </a:xfrm>
          <a:prstGeom prst="line">
            <a:avLst/>
          </a:prstGeom>
          <a:effectLst/>
        </p:spPr>
        <p:style>
          <a:lnRef idx="2">
            <a:schemeClr val="dk1"/>
          </a:lnRef>
          <a:fillRef idx="0">
            <a:schemeClr val="dk1"/>
          </a:fillRef>
          <a:effectRef idx="1">
            <a:schemeClr val="dk1"/>
          </a:effectRef>
          <a:fontRef idx="minor">
            <a:schemeClr val="tx1"/>
          </a:fontRef>
        </p:style>
      </p:cxnSp>
      <p:cxnSp>
        <p:nvCxnSpPr>
          <p:cNvPr id="362" name="Straight Connector 361"/>
          <p:cNvCxnSpPr/>
          <p:nvPr/>
        </p:nvCxnSpPr>
        <p:spPr>
          <a:xfrm>
            <a:off x="27432000" y="0"/>
            <a:ext cx="0" cy="18288000"/>
          </a:xfrm>
          <a:prstGeom prst="line">
            <a:avLst/>
          </a:prstGeom>
          <a:effectLst/>
        </p:spPr>
        <p:style>
          <a:lnRef idx="2">
            <a:schemeClr val="dk1"/>
          </a:lnRef>
          <a:fillRef idx="0">
            <a:schemeClr val="dk1"/>
          </a:fillRef>
          <a:effectRef idx="1">
            <a:schemeClr val="dk1"/>
          </a:effectRef>
          <a:fontRef idx="minor">
            <a:schemeClr val="tx1"/>
          </a:fontRef>
        </p:style>
      </p:cxnSp>
      <p:pic>
        <p:nvPicPr>
          <p:cNvPr id="2" name="Picture 1"/>
          <p:cNvPicPr>
            <a:picLocks noChangeAspect="1"/>
          </p:cNvPicPr>
          <p:nvPr/>
        </p:nvPicPr>
        <p:blipFill>
          <a:blip r:embed="rId3"/>
          <a:stretch>
            <a:fillRect/>
          </a:stretch>
        </p:blipFill>
        <p:spPr>
          <a:xfrm>
            <a:off x="883936" y="14853428"/>
            <a:ext cx="7095645" cy="974267"/>
          </a:xfrm>
          <a:prstGeom prst="rect">
            <a:avLst/>
          </a:prstGeom>
        </p:spPr>
      </p:pic>
      <p:pic>
        <p:nvPicPr>
          <p:cNvPr id="113" name="Picture 112" descr="SU_Seal_Card_pos.tif"/>
          <p:cNvPicPr>
            <a:picLocks noChangeAspect="1"/>
          </p:cNvPicPr>
          <p:nvPr/>
        </p:nvPicPr>
        <p:blipFill>
          <a:blip r:embed="rId4"/>
          <a:stretch>
            <a:fillRect/>
          </a:stretch>
        </p:blipFill>
        <p:spPr>
          <a:xfrm>
            <a:off x="25260123" y="444500"/>
            <a:ext cx="1988816" cy="1988816"/>
          </a:xfrm>
          <a:prstGeom prst="rect">
            <a:avLst/>
          </a:prstGeom>
        </p:spPr>
      </p:pic>
      <p:sp>
        <p:nvSpPr>
          <p:cNvPr id="158" name="TextBox 157"/>
          <p:cNvSpPr txBox="1"/>
          <p:nvPr/>
        </p:nvSpPr>
        <p:spPr>
          <a:xfrm>
            <a:off x="18836649" y="4338722"/>
            <a:ext cx="7839362" cy="3970318"/>
          </a:xfrm>
          <a:prstGeom prst="rect">
            <a:avLst/>
          </a:prstGeom>
          <a:noFill/>
        </p:spPr>
        <p:txBody>
          <a:bodyPr wrap="square" rtlCol="0">
            <a:spAutoFit/>
          </a:bodyPr>
          <a:lstStyle/>
          <a:p>
            <a:pPr marL="685800" indent="-685800">
              <a:buFont typeface="Arial"/>
              <a:buChar char="•"/>
            </a:pPr>
            <a:r>
              <a:rPr lang="en-US" sz="2800" dirty="0" smtClean="0"/>
              <a:t>A generative model of probabilistic inference could be linked to actual brain function</a:t>
            </a:r>
          </a:p>
          <a:p>
            <a:pPr marL="685800" indent="-685800">
              <a:buFont typeface="Arial"/>
              <a:buChar char="•"/>
            </a:pPr>
            <a:r>
              <a:rPr lang="en-US" sz="2800" dirty="0" smtClean="0"/>
              <a:t>Patterns of firing in the network could map </a:t>
            </a:r>
            <a:r>
              <a:rPr lang="en-US" sz="2800" dirty="0" smtClean="0"/>
              <a:t>onto characteristic firing in neurons</a:t>
            </a:r>
          </a:p>
          <a:p>
            <a:pPr marL="685800" indent="-685800">
              <a:buFont typeface="Arial"/>
              <a:buChar char="•"/>
            </a:pPr>
            <a:r>
              <a:rPr lang="en-US" sz="2800" dirty="0" smtClean="0"/>
              <a:t>Algorithmic level effects may arise that make new predictions or explain details of computational level models</a:t>
            </a:r>
          </a:p>
          <a:p>
            <a:pPr marL="685800" indent="-685800">
              <a:buFont typeface="Arial"/>
              <a:buChar char="•"/>
            </a:pPr>
            <a:r>
              <a:rPr lang="en-US" sz="2800" dirty="0" smtClean="0"/>
              <a:t>New methods of probabilistic inference may be more effective than existing algorithms</a:t>
            </a:r>
          </a:p>
        </p:txBody>
      </p:sp>
      <p:sp>
        <p:nvSpPr>
          <p:cNvPr id="230" name="TextBox 229"/>
          <p:cNvSpPr txBox="1"/>
          <p:nvPr/>
        </p:nvSpPr>
        <p:spPr>
          <a:xfrm>
            <a:off x="9291336" y="10176563"/>
            <a:ext cx="8229600" cy="646329"/>
          </a:xfrm>
          <a:prstGeom prst="rect">
            <a:avLst/>
          </a:prstGeom>
          <a:noFill/>
        </p:spPr>
        <p:txBody>
          <a:bodyPr wrap="square" lIns="91436" tIns="45719" rIns="91436" bIns="45719" rtlCol="0">
            <a:spAutoFit/>
          </a:bodyPr>
          <a:lstStyle/>
          <a:p>
            <a:pPr algn="ctr"/>
            <a:r>
              <a:rPr lang="en-US" sz="3600" dirty="0" smtClean="0"/>
              <a:t>Can we understand this as MCMC?</a:t>
            </a:r>
            <a:endParaRPr lang="en-US" sz="3600" dirty="0"/>
          </a:p>
        </p:txBody>
      </p:sp>
      <p:sp>
        <p:nvSpPr>
          <p:cNvPr id="231" name="TextBox 230"/>
          <p:cNvSpPr txBox="1"/>
          <p:nvPr/>
        </p:nvSpPr>
        <p:spPr>
          <a:xfrm>
            <a:off x="9484515" y="14588710"/>
            <a:ext cx="7839362" cy="3046988"/>
          </a:xfrm>
          <a:prstGeom prst="rect">
            <a:avLst/>
          </a:prstGeom>
          <a:noFill/>
        </p:spPr>
        <p:txBody>
          <a:bodyPr wrap="square" rtlCol="0">
            <a:spAutoFit/>
          </a:bodyPr>
          <a:lstStyle/>
          <a:p>
            <a:pPr marL="685800" indent="-685800">
              <a:buFont typeface="Arial"/>
              <a:buChar char="•"/>
            </a:pPr>
            <a:r>
              <a:rPr lang="en-US" sz="3200" dirty="0" smtClean="0"/>
              <a:t>taking regular samples over time</a:t>
            </a:r>
          </a:p>
          <a:p>
            <a:pPr marL="685800" indent="-685800">
              <a:buFont typeface="Arial"/>
              <a:buChar char="•"/>
            </a:pPr>
            <a:r>
              <a:rPr lang="en-US" sz="3200" i="1" dirty="0" smtClean="0"/>
              <a:t>n</a:t>
            </a:r>
            <a:r>
              <a:rPr lang="en-US" sz="3200" dirty="0" smtClean="0"/>
              <a:t> continuous variables for activation</a:t>
            </a:r>
          </a:p>
          <a:p>
            <a:pPr marL="685800" indent="-685800">
              <a:buFont typeface="Arial"/>
              <a:buChar char="•"/>
            </a:pPr>
            <a:r>
              <a:rPr lang="en-US" sz="3200" i="1" dirty="0" smtClean="0"/>
              <a:t>n </a:t>
            </a:r>
            <a:r>
              <a:rPr lang="en-US" sz="3200" dirty="0" smtClean="0"/>
              <a:t>binary variables for firing</a:t>
            </a:r>
            <a:endParaRPr lang="en-US" sz="3200" i="1" dirty="0" smtClean="0"/>
          </a:p>
          <a:p>
            <a:pPr marL="685800" indent="-685800">
              <a:buFont typeface="Arial"/>
              <a:buChar char="•"/>
            </a:pPr>
            <a:r>
              <a:rPr lang="en-US" sz="3200" dirty="0" smtClean="0"/>
              <a:t>non-reversible because of the functions</a:t>
            </a:r>
          </a:p>
          <a:p>
            <a:pPr marL="685800" indent="-685800">
              <a:buFont typeface="Arial"/>
              <a:buChar char="•"/>
            </a:pPr>
            <a:r>
              <a:rPr lang="en-US" sz="3200" dirty="0" smtClean="0"/>
              <a:t>stationary distribution (if not oscillating)</a:t>
            </a:r>
          </a:p>
          <a:p>
            <a:pPr marL="685800" indent="-685800">
              <a:buFont typeface="Arial"/>
              <a:buChar char="•"/>
            </a:pPr>
            <a:r>
              <a:rPr lang="en-US" sz="3200" dirty="0" smtClean="0"/>
              <a:t>also has a necessary burn-in time</a:t>
            </a:r>
          </a:p>
        </p:txBody>
      </p:sp>
      <p:grpSp>
        <p:nvGrpSpPr>
          <p:cNvPr id="235" name="Group 234"/>
          <p:cNvGrpSpPr/>
          <p:nvPr/>
        </p:nvGrpSpPr>
        <p:grpSpPr>
          <a:xfrm>
            <a:off x="9240918" y="11202401"/>
            <a:ext cx="8298685" cy="2535313"/>
            <a:chOff x="371193" y="1023064"/>
            <a:chExt cx="8298685" cy="2535313"/>
          </a:xfrm>
        </p:grpSpPr>
        <p:sp>
          <p:nvSpPr>
            <p:cNvPr id="236" name="Oval 235"/>
            <p:cNvSpPr/>
            <p:nvPr/>
          </p:nvSpPr>
          <p:spPr>
            <a:xfrm>
              <a:off x="1611939" y="1023064"/>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smtClean="0"/>
                <a:t>a</a:t>
              </a:r>
              <a:r>
                <a:rPr lang="en-US" sz="1800" baseline="-25000" dirty="0"/>
                <a:t>1</a:t>
              </a:r>
              <a:r>
                <a:rPr lang="en-US" sz="1800" i="1" baseline="30000" dirty="0" smtClean="0"/>
                <a:t>t</a:t>
              </a:r>
              <a:endParaRPr lang="en-US" sz="1800" i="1" dirty="0"/>
            </a:p>
          </p:txBody>
        </p:sp>
        <p:sp>
          <p:nvSpPr>
            <p:cNvPr id="237" name="Oval 236"/>
            <p:cNvSpPr/>
            <p:nvPr/>
          </p:nvSpPr>
          <p:spPr>
            <a:xfrm>
              <a:off x="2690532" y="1023064"/>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smtClean="0"/>
                <a:t>a</a:t>
              </a:r>
              <a:r>
                <a:rPr lang="en-US" sz="1800" baseline="-25000" dirty="0"/>
                <a:t>2</a:t>
              </a:r>
              <a:r>
                <a:rPr lang="en-US" sz="1800" i="1" baseline="30000" dirty="0" smtClean="0"/>
                <a:t>t</a:t>
              </a:r>
              <a:endParaRPr lang="en-US" sz="1800" i="1" dirty="0"/>
            </a:p>
          </p:txBody>
        </p:sp>
        <p:sp>
          <p:nvSpPr>
            <p:cNvPr id="238" name="Oval 237"/>
            <p:cNvSpPr/>
            <p:nvPr/>
          </p:nvSpPr>
          <p:spPr>
            <a:xfrm>
              <a:off x="3988135" y="1023064"/>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smtClean="0"/>
                <a:t>a</a:t>
              </a:r>
              <a:r>
                <a:rPr lang="en-US" sz="1800" i="1" baseline="-25000" dirty="0" smtClean="0"/>
                <a:t>n</a:t>
              </a:r>
              <a:r>
                <a:rPr lang="en-US" sz="1800" i="1" baseline="30000" dirty="0" smtClean="0"/>
                <a:t>t</a:t>
              </a:r>
              <a:endParaRPr lang="en-US" sz="1800" i="1" dirty="0"/>
            </a:p>
          </p:txBody>
        </p:sp>
        <p:sp>
          <p:nvSpPr>
            <p:cNvPr id="239" name="TextBox 238"/>
            <p:cNvSpPr txBox="1"/>
            <p:nvPr/>
          </p:nvSpPr>
          <p:spPr>
            <a:xfrm>
              <a:off x="371193" y="1196447"/>
              <a:ext cx="1105653" cy="369332"/>
            </a:xfrm>
            <a:prstGeom prst="rect">
              <a:avLst/>
            </a:prstGeom>
            <a:noFill/>
          </p:spPr>
          <p:txBody>
            <a:bodyPr wrap="square" rtlCol="0">
              <a:spAutoFit/>
            </a:bodyPr>
            <a:lstStyle/>
            <a:p>
              <a:r>
                <a:rPr lang="en-US" sz="1800" dirty="0" smtClean="0"/>
                <a:t>Time t</a:t>
              </a:r>
              <a:endParaRPr lang="en-US" sz="1800" dirty="0"/>
            </a:p>
          </p:txBody>
        </p:sp>
        <p:sp>
          <p:nvSpPr>
            <p:cNvPr id="241" name="TextBox 240"/>
            <p:cNvSpPr txBox="1"/>
            <p:nvPr/>
          </p:nvSpPr>
          <p:spPr>
            <a:xfrm>
              <a:off x="3553795" y="1121465"/>
              <a:ext cx="868680" cy="369332"/>
            </a:xfrm>
            <a:prstGeom prst="rect">
              <a:avLst/>
            </a:prstGeom>
            <a:noFill/>
          </p:spPr>
          <p:txBody>
            <a:bodyPr wrap="square" rtlCol="0">
              <a:spAutoFit/>
            </a:bodyPr>
            <a:lstStyle/>
            <a:p>
              <a:r>
                <a:rPr lang="en-US" sz="1800" b="1" dirty="0" smtClean="0"/>
                <a:t>…</a:t>
              </a:r>
              <a:endParaRPr lang="en-US" sz="1800" b="1" dirty="0"/>
            </a:p>
          </p:txBody>
        </p:sp>
        <p:sp>
          <p:nvSpPr>
            <p:cNvPr id="243" name="Oval 242"/>
            <p:cNvSpPr/>
            <p:nvPr/>
          </p:nvSpPr>
          <p:spPr>
            <a:xfrm>
              <a:off x="5498662" y="1023064"/>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smtClean="0"/>
                <a:t>f</a:t>
              </a:r>
              <a:r>
                <a:rPr lang="en-US" sz="1800" baseline="-25000" dirty="0" smtClean="0"/>
                <a:t>1</a:t>
              </a:r>
              <a:r>
                <a:rPr lang="en-US" sz="1800" i="1" baseline="30000" dirty="0"/>
                <a:t>t</a:t>
              </a:r>
            </a:p>
          </p:txBody>
        </p:sp>
        <p:sp>
          <p:nvSpPr>
            <p:cNvPr id="247" name="Oval 246"/>
            <p:cNvSpPr/>
            <p:nvPr/>
          </p:nvSpPr>
          <p:spPr>
            <a:xfrm>
              <a:off x="6539004" y="1023064"/>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smtClean="0"/>
                <a:t>f</a:t>
              </a:r>
              <a:r>
                <a:rPr lang="en-US" sz="1800" baseline="-25000" dirty="0"/>
                <a:t>2</a:t>
              </a:r>
              <a:r>
                <a:rPr lang="en-US" sz="1800" i="1" baseline="30000" dirty="0" smtClean="0"/>
                <a:t>t</a:t>
              </a:r>
              <a:endParaRPr lang="en-US" sz="1800" i="1" baseline="30000" dirty="0"/>
            </a:p>
          </p:txBody>
        </p:sp>
        <p:sp>
          <p:nvSpPr>
            <p:cNvPr id="303" name="Oval 302"/>
            <p:cNvSpPr/>
            <p:nvPr/>
          </p:nvSpPr>
          <p:spPr>
            <a:xfrm>
              <a:off x="7801198" y="1023064"/>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err="1" smtClean="0"/>
                <a:t>f</a:t>
              </a:r>
              <a:r>
                <a:rPr lang="en-US" sz="1800" i="1" baseline="-25000" dirty="0" err="1"/>
                <a:t>n</a:t>
              </a:r>
              <a:r>
                <a:rPr lang="en-US" sz="1800" i="1" baseline="30000" dirty="0" err="1" smtClean="0"/>
                <a:t>t</a:t>
              </a:r>
              <a:endParaRPr lang="en-US" sz="1800" i="1" baseline="30000" dirty="0"/>
            </a:p>
          </p:txBody>
        </p:sp>
        <p:sp>
          <p:nvSpPr>
            <p:cNvPr id="304" name="TextBox 303"/>
            <p:cNvSpPr txBox="1"/>
            <p:nvPr/>
          </p:nvSpPr>
          <p:spPr>
            <a:xfrm>
              <a:off x="7407684" y="1138536"/>
              <a:ext cx="868680" cy="369332"/>
            </a:xfrm>
            <a:prstGeom prst="rect">
              <a:avLst/>
            </a:prstGeom>
            <a:noFill/>
          </p:spPr>
          <p:txBody>
            <a:bodyPr wrap="square" rtlCol="0">
              <a:spAutoFit/>
            </a:bodyPr>
            <a:lstStyle/>
            <a:p>
              <a:r>
                <a:rPr lang="en-US" sz="1800" b="1" dirty="0" smtClean="0"/>
                <a:t>…</a:t>
              </a:r>
              <a:endParaRPr lang="en-US" sz="1800" b="1" dirty="0"/>
            </a:p>
          </p:txBody>
        </p:sp>
        <p:sp>
          <p:nvSpPr>
            <p:cNvPr id="305" name="Oval 304"/>
            <p:cNvSpPr/>
            <p:nvPr/>
          </p:nvSpPr>
          <p:spPr>
            <a:xfrm>
              <a:off x="1611939" y="2689697"/>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smtClean="0"/>
                <a:t>a</a:t>
              </a:r>
              <a:r>
                <a:rPr lang="en-US" sz="1800" baseline="-25000" dirty="0" smtClean="0"/>
                <a:t>1</a:t>
              </a:r>
              <a:r>
                <a:rPr lang="en-US" sz="1800" baseline="30000" dirty="0" smtClean="0"/>
                <a:t>t+1</a:t>
              </a:r>
              <a:endParaRPr lang="en-US" sz="1800" i="1" dirty="0"/>
            </a:p>
          </p:txBody>
        </p:sp>
        <p:sp>
          <p:nvSpPr>
            <p:cNvPr id="308" name="Oval 307"/>
            <p:cNvSpPr/>
            <p:nvPr/>
          </p:nvSpPr>
          <p:spPr>
            <a:xfrm>
              <a:off x="2690532" y="2689697"/>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smtClean="0"/>
                <a:t>a</a:t>
              </a:r>
              <a:r>
                <a:rPr lang="en-US" sz="1800" baseline="-25000" dirty="0"/>
                <a:t>2</a:t>
              </a:r>
              <a:r>
                <a:rPr lang="en-US" sz="1800" baseline="30000" dirty="0" smtClean="0"/>
                <a:t>t+1</a:t>
              </a:r>
            </a:p>
          </p:txBody>
        </p:sp>
        <p:sp>
          <p:nvSpPr>
            <p:cNvPr id="309" name="Oval 308"/>
            <p:cNvSpPr/>
            <p:nvPr/>
          </p:nvSpPr>
          <p:spPr>
            <a:xfrm>
              <a:off x="3988135" y="2689697"/>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smtClean="0"/>
                <a:t>a</a:t>
              </a:r>
              <a:r>
                <a:rPr lang="en-US" sz="1800" i="1" baseline="-25000" dirty="0"/>
                <a:t>n</a:t>
              </a:r>
              <a:r>
                <a:rPr lang="en-US" sz="1800" i="1" baseline="30000" dirty="0" smtClean="0"/>
                <a:t>t</a:t>
              </a:r>
              <a:r>
                <a:rPr lang="en-US" sz="1800" baseline="30000" dirty="0"/>
                <a:t>+</a:t>
              </a:r>
              <a:r>
                <a:rPr lang="en-US" sz="1800" baseline="30000" dirty="0" smtClean="0"/>
                <a:t>1</a:t>
              </a:r>
              <a:endParaRPr lang="en-US" sz="1800" baseline="30000" dirty="0"/>
            </a:p>
          </p:txBody>
        </p:sp>
        <p:sp>
          <p:nvSpPr>
            <p:cNvPr id="310" name="TextBox 309"/>
            <p:cNvSpPr txBox="1"/>
            <p:nvPr/>
          </p:nvSpPr>
          <p:spPr>
            <a:xfrm>
              <a:off x="371193" y="2863080"/>
              <a:ext cx="1105653" cy="369332"/>
            </a:xfrm>
            <a:prstGeom prst="rect">
              <a:avLst/>
            </a:prstGeom>
            <a:noFill/>
          </p:spPr>
          <p:txBody>
            <a:bodyPr wrap="square" rtlCol="0">
              <a:spAutoFit/>
            </a:bodyPr>
            <a:lstStyle/>
            <a:p>
              <a:r>
                <a:rPr lang="en-US" sz="1800" dirty="0" smtClean="0"/>
                <a:t>Time t+1</a:t>
              </a:r>
              <a:endParaRPr lang="en-US" sz="1800" dirty="0"/>
            </a:p>
          </p:txBody>
        </p:sp>
        <p:sp>
          <p:nvSpPr>
            <p:cNvPr id="311" name="TextBox 310"/>
            <p:cNvSpPr txBox="1"/>
            <p:nvPr/>
          </p:nvSpPr>
          <p:spPr>
            <a:xfrm>
              <a:off x="3553795" y="2788098"/>
              <a:ext cx="868680" cy="369332"/>
            </a:xfrm>
            <a:prstGeom prst="rect">
              <a:avLst/>
            </a:prstGeom>
            <a:noFill/>
          </p:spPr>
          <p:txBody>
            <a:bodyPr wrap="square" rtlCol="0">
              <a:spAutoFit/>
            </a:bodyPr>
            <a:lstStyle/>
            <a:p>
              <a:r>
                <a:rPr lang="en-US" sz="1800" b="1" dirty="0" smtClean="0"/>
                <a:t>…</a:t>
              </a:r>
              <a:endParaRPr lang="en-US" sz="1800" b="1" dirty="0"/>
            </a:p>
          </p:txBody>
        </p:sp>
        <p:sp>
          <p:nvSpPr>
            <p:cNvPr id="312" name="Oval 311"/>
            <p:cNvSpPr/>
            <p:nvPr/>
          </p:nvSpPr>
          <p:spPr>
            <a:xfrm>
              <a:off x="5498662" y="2689697"/>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a:t>f</a:t>
              </a:r>
              <a:r>
                <a:rPr lang="en-US" sz="1800" baseline="-25000" dirty="0" smtClean="0"/>
                <a:t>1</a:t>
              </a:r>
              <a:r>
                <a:rPr lang="en-US" sz="1800" i="1" baseline="30000" dirty="0" smtClean="0"/>
                <a:t>t</a:t>
              </a:r>
              <a:r>
                <a:rPr lang="en-US" sz="1800" baseline="30000" dirty="0" smtClean="0"/>
                <a:t>+1</a:t>
              </a:r>
              <a:endParaRPr lang="en-US" sz="1800" baseline="30000" dirty="0"/>
            </a:p>
          </p:txBody>
        </p:sp>
        <p:sp>
          <p:nvSpPr>
            <p:cNvPr id="313" name="Oval 312"/>
            <p:cNvSpPr/>
            <p:nvPr/>
          </p:nvSpPr>
          <p:spPr>
            <a:xfrm>
              <a:off x="6539004" y="2689697"/>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smtClean="0"/>
                <a:t>f</a:t>
              </a:r>
              <a:r>
                <a:rPr lang="en-US" sz="1800" i="1" baseline="-25000" dirty="0" smtClean="0"/>
                <a:t>2</a:t>
              </a:r>
              <a:r>
                <a:rPr lang="en-US" sz="1800" i="1" baseline="30000" dirty="0" smtClean="0"/>
                <a:t>t</a:t>
              </a:r>
              <a:r>
                <a:rPr lang="en-US" sz="1800" baseline="30000" dirty="0" smtClean="0"/>
                <a:t>+</a:t>
              </a:r>
              <a:r>
                <a:rPr lang="en-US" sz="1800" baseline="30000" dirty="0"/>
                <a:t>1</a:t>
              </a:r>
            </a:p>
          </p:txBody>
        </p:sp>
        <p:sp>
          <p:nvSpPr>
            <p:cNvPr id="314" name="Oval 313"/>
            <p:cNvSpPr/>
            <p:nvPr/>
          </p:nvSpPr>
          <p:spPr>
            <a:xfrm>
              <a:off x="7801198" y="2689697"/>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a:t>f</a:t>
              </a:r>
              <a:r>
                <a:rPr lang="en-US" sz="1800" baseline="-25000" dirty="0" smtClean="0"/>
                <a:t>n</a:t>
              </a:r>
              <a:r>
                <a:rPr lang="en-US" sz="1800" i="1" baseline="30000" dirty="0" smtClean="0"/>
                <a:t>t</a:t>
              </a:r>
              <a:r>
                <a:rPr lang="en-US" sz="1800" baseline="30000" dirty="0" smtClean="0"/>
                <a:t>+1</a:t>
              </a:r>
              <a:endParaRPr lang="en-US" sz="1800" baseline="30000" dirty="0"/>
            </a:p>
          </p:txBody>
        </p:sp>
        <p:sp>
          <p:nvSpPr>
            <p:cNvPr id="315" name="TextBox 314"/>
            <p:cNvSpPr txBox="1"/>
            <p:nvPr/>
          </p:nvSpPr>
          <p:spPr>
            <a:xfrm>
              <a:off x="7407684" y="2805169"/>
              <a:ext cx="868680" cy="369332"/>
            </a:xfrm>
            <a:prstGeom prst="rect">
              <a:avLst/>
            </a:prstGeom>
            <a:noFill/>
          </p:spPr>
          <p:txBody>
            <a:bodyPr wrap="square" rtlCol="0">
              <a:spAutoFit/>
            </a:bodyPr>
            <a:lstStyle/>
            <a:p>
              <a:r>
                <a:rPr lang="en-US" sz="1800" b="1" dirty="0" smtClean="0"/>
                <a:t>…</a:t>
              </a:r>
              <a:endParaRPr lang="en-US" sz="1800" b="1" dirty="0"/>
            </a:p>
          </p:txBody>
        </p:sp>
        <p:cxnSp>
          <p:nvCxnSpPr>
            <p:cNvPr id="316" name="Straight Arrow Connector 315"/>
            <p:cNvCxnSpPr>
              <a:stCxn id="236" idx="4"/>
              <a:endCxn id="305" idx="0"/>
            </p:cNvCxnSpPr>
            <p:nvPr/>
          </p:nvCxnSpPr>
          <p:spPr>
            <a:xfrm>
              <a:off x="2046279" y="1891744"/>
              <a:ext cx="0"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317" name="Straight Arrow Connector 316"/>
            <p:cNvCxnSpPr>
              <a:stCxn id="237" idx="4"/>
              <a:endCxn id="308" idx="0"/>
            </p:cNvCxnSpPr>
            <p:nvPr/>
          </p:nvCxnSpPr>
          <p:spPr>
            <a:xfrm>
              <a:off x="3124872" y="1891744"/>
              <a:ext cx="0"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318" name="Straight Arrow Connector 317"/>
            <p:cNvCxnSpPr>
              <a:stCxn id="238" idx="4"/>
              <a:endCxn id="309" idx="0"/>
            </p:cNvCxnSpPr>
            <p:nvPr/>
          </p:nvCxnSpPr>
          <p:spPr>
            <a:xfrm>
              <a:off x="4422475" y="1891744"/>
              <a:ext cx="0"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319" name="Straight Arrow Connector 318"/>
            <p:cNvCxnSpPr>
              <a:stCxn id="243" idx="4"/>
              <a:endCxn id="305" idx="0"/>
            </p:cNvCxnSpPr>
            <p:nvPr/>
          </p:nvCxnSpPr>
          <p:spPr>
            <a:xfrm flipH="1">
              <a:off x="2046279" y="1891744"/>
              <a:ext cx="3886723"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320" name="Straight Arrow Connector 319"/>
            <p:cNvCxnSpPr>
              <a:stCxn id="247" idx="4"/>
              <a:endCxn id="305" idx="0"/>
            </p:cNvCxnSpPr>
            <p:nvPr/>
          </p:nvCxnSpPr>
          <p:spPr>
            <a:xfrm flipH="1">
              <a:off x="2046279" y="1891744"/>
              <a:ext cx="4927065"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321" name="Straight Arrow Connector 320"/>
            <p:cNvCxnSpPr>
              <a:stCxn id="303" idx="4"/>
              <a:endCxn id="305" idx="0"/>
            </p:cNvCxnSpPr>
            <p:nvPr/>
          </p:nvCxnSpPr>
          <p:spPr>
            <a:xfrm flipH="1">
              <a:off x="2046279" y="1891744"/>
              <a:ext cx="6189259"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322" name="Straight Arrow Connector 321"/>
            <p:cNvCxnSpPr>
              <a:stCxn id="243" idx="4"/>
              <a:endCxn id="308" idx="0"/>
            </p:cNvCxnSpPr>
            <p:nvPr/>
          </p:nvCxnSpPr>
          <p:spPr>
            <a:xfrm flipH="1">
              <a:off x="3124872" y="1891744"/>
              <a:ext cx="2808130"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323" name="Straight Arrow Connector 322"/>
            <p:cNvCxnSpPr>
              <a:stCxn id="243" idx="4"/>
              <a:endCxn id="309" idx="0"/>
            </p:cNvCxnSpPr>
            <p:nvPr/>
          </p:nvCxnSpPr>
          <p:spPr>
            <a:xfrm flipH="1">
              <a:off x="4422475" y="1891744"/>
              <a:ext cx="1510527"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324" name="Straight Arrow Connector 323"/>
            <p:cNvCxnSpPr>
              <a:stCxn id="247" idx="4"/>
              <a:endCxn id="308" idx="0"/>
            </p:cNvCxnSpPr>
            <p:nvPr/>
          </p:nvCxnSpPr>
          <p:spPr>
            <a:xfrm flipH="1">
              <a:off x="3124872" y="1891744"/>
              <a:ext cx="3848472"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325" name="Straight Arrow Connector 324"/>
            <p:cNvCxnSpPr>
              <a:stCxn id="247" idx="4"/>
              <a:endCxn id="309" idx="0"/>
            </p:cNvCxnSpPr>
            <p:nvPr/>
          </p:nvCxnSpPr>
          <p:spPr>
            <a:xfrm flipH="1">
              <a:off x="4422475" y="1891744"/>
              <a:ext cx="2550869"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326" name="Straight Arrow Connector 325"/>
            <p:cNvCxnSpPr>
              <a:stCxn id="303" idx="4"/>
              <a:endCxn id="308" idx="0"/>
            </p:cNvCxnSpPr>
            <p:nvPr/>
          </p:nvCxnSpPr>
          <p:spPr>
            <a:xfrm flipH="1">
              <a:off x="3124872" y="1891744"/>
              <a:ext cx="5110666"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347" name="Straight Arrow Connector 346"/>
            <p:cNvCxnSpPr>
              <a:stCxn id="303" idx="4"/>
              <a:endCxn id="309" idx="0"/>
            </p:cNvCxnSpPr>
            <p:nvPr/>
          </p:nvCxnSpPr>
          <p:spPr>
            <a:xfrm flipH="1">
              <a:off x="4422475" y="1891744"/>
              <a:ext cx="3813063"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355" name="Straight Arrow Connector 354"/>
            <p:cNvCxnSpPr>
              <a:stCxn id="236" idx="4"/>
              <a:endCxn id="312" idx="0"/>
            </p:cNvCxnSpPr>
            <p:nvPr/>
          </p:nvCxnSpPr>
          <p:spPr>
            <a:xfrm>
              <a:off x="2046279" y="1891744"/>
              <a:ext cx="3886723"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356" name="Straight Arrow Connector 355"/>
            <p:cNvCxnSpPr>
              <a:stCxn id="237" idx="4"/>
              <a:endCxn id="313" idx="0"/>
            </p:cNvCxnSpPr>
            <p:nvPr/>
          </p:nvCxnSpPr>
          <p:spPr>
            <a:xfrm>
              <a:off x="3124872" y="1891744"/>
              <a:ext cx="3848472"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359" name="Straight Arrow Connector 358"/>
            <p:cNvCxnSpPr>
              <a:stCxn id="238" idx="4"/>
              <a:endCxn id="314" idx="0"/>
            </p:cNvCxnSpPr>
            <p:nvPr/>
          </p:nvCxnSpPr>
          <p:spPr>
            <a:xfrm>
              <a:off x="4422475" y="1891744"/>
              <a:ext cx="3813063"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grpSp>
      <p:sp>
        <p:nvSpPr>
          <p:cNvPr id="360" name="TextBox 359"/>
          <p:cNvSpPr txBox="1"/>
          <p:nvPr/>
        </p:nvSpPr>
        <p:spPr>
          <a:xfrm>
            <a:off x="9291336" y="3548731"/>
            <a:ext cx="8229600" cy="646331"/>
          </a:xfrm>
          <a:prstGeom prst="rect">
            <a:avLst/>
          </a:prstGeom>
          <a:noFill/>
        </p:spPr>
        <p:txBody>
          <a:bodyPr wrap="square" rtlCol="0">
            <a:spAutoFit/>
          </a:bodyPr>
          <a:lstStyle/>
          <a:p>
            <a:pPr algn="ctr"/>
            <a:r>
              <a:rPr lang="en-US" sz="3600" dirty="0" smtClean="0"/>
              <a:t>What are we looking for?</a:t>
            </a:r>
            <a:endParaRPr lang="en-US" sz="3600" dirty="0"/>
          </a:p>
        </p:txBody>
      </p:sp>
      <p:sp>
        <p:nvSpPr>
          <p:cNvPr id="363" name="TextBox 362"/>
          <p:cNvSpPr txBox="1"/>
          <p:nvPr/>
        </p:nvSpPr>
        <p:spPr>
          <a:xfrm>
            <a:off x="9485262" y="4334899"/>
            <a:ext cx="7838615" cy="2677656"/>
          </a:xfrm>
          <a:prstGeom prst="rect">
            <a:avLst/>
          </a:prstGeom>
          <a:noFill/>
        </p:spPr>
        <p:txBody>
          <a:bodyPr wrap="square" rtlCol="0">
            <a:spAutoFit/>
          </a:bodyPr>
          <a:lstStyle/>
          <a:p>
            <a:r>
              <a:rPr lang="en-US" sz="2400" dirty="0" smtClean="0"/>
              <a:t>To be useful for inference, this network should be able to generate all conditional probabilities with varying types of evidence. We can simulate the effect of evidence by clamping particular units to values and running the network again. Particularly, we want networks that are “coherent” in that these conditional probabilities from clamping should be correct.</a:t>
            </a:r>
            <a:endParaRPr lang="en-US" sz="2400" dirty="0"/>
          </a:p>
        </p:txBody>
      </p:sp>
      <p:grpSp>
        <p:nvGrpSpPr>
          <p:cNvPr id="364" name="Group 363"/>
          <p:cNvGrpSpPr/>
          <p:nvPr/>
        </p:nvGrpSpPr>
        <p:grpSpPr>
          <a:xfrm>
            <a:off x="10892348" y="6955078"/>
            <a:ext cx="5668383" cy="2658868"/>
            <a:chOff x="545450" y="2731553"/>
            <a:chExt cx="5668383" cy="2658868"/>
          </a:xfrm>
        </p:grpSpPr>
        <p:sp>
          <p:nvSpPr>
            <p:cNvPr id="365" name="Oval 364"/>
            <p:cNvSpPr/>
            <p:nvPr/>
          </p:nvSpPr>
          <p:spPr>
            <a:xfrm>
              <a:off x="1444239" y="3632349"/>
              <a:ext cx="625897" cy="598358"/>
            </a:xfrm>
            <a:prstGeom prst="ellipse">
              <a:avLst/>
            </a:prstGeom>
            <a:solidFill>
              <a:srgbClr val="008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B</a:t>
              </a:r>
            </a:p>
          </p:txBody>
        </p:sp>
        <p:sp>
          <p:nvSpPr>
            <p:cNvPr id="366" name="Oval 365"/>
            <p:cNvSpPr/>
            <p:nvPr/>
          </p:nvSpPr>
          <p:spPr>
            <a:xfrm>
              <a:off x="2070136" y="2735562"/>
              <a:ext cx="625897" cy="5983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C</a:t>
              </a:r>
              <a:endParaRPr lang="en-US" sz="1800" dirty="0"/>
            </a:p>
          </p:txBody>
        </p:sp>
        <p:sp>
          <p:nvSpPr>
            <p:cNvPr id="367" name="Oval 366"/>
            <p:cNvSpPr/>
            <p:nvPr/>
          </p:nvSpPr>
          <p:spPr>
            <a:xfrm>
              <a:off x="818342" y="2731553"/>
              <a:ext cx="625897" cy="5983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A</a:t>
              </a:r>
              <a:endParaRPr lang="en-US" sz="1800" dirty="0"/>
            </a:p>
          </p:txBody>
        </p:sp>
        <p:cxnSp>
          <p:nvCxnSpPr>
            <p:cNvPr id="368" name="Straight Connector 367"/>
            <p:cNvCxnSpPr>
              <a:stCxn id="367" idx="5"/>
              <a:endCxn id="365" idx="0"/>
            </p:cNvCxnSpPr>
            <p:nvPr/>
          </p:nvCxnSpPr>
          <p:spPr>
            <a:xfrm>
              <a:off x="1352579" y="3242283"/>
              <a:ext cx="404609" cy="390066"/>
            </a:xfrm>
            <a:prstGeom prst="line">
              <a:avLst/>
            </a:prstGeom>
            <a:effectLst/>
          </p:spPr>
          <p:style>
            <a:lnRef idx="2">
              <a:schemeClr val="dk1"/>
            </a:lnRef>
            <a:fillRef idx="0">
              <a:schemeClr val="dk1"/>
            </a:fillRef>
            <a:effectRef idx="1">
              <a:schemeClr val="dk1"/>
            </a:effectRef>
            <a:fontRef idx="minor">
              <a:schemeClr val="tx1"/>
            </a:fontRef>
          </p:style>
        </p:cxnSp>
        <p:cxnSp>
          <p:nvCxnSpPr>
            <p:cNvPr id="369" name="Straight Connector 368"/>
            <p:cNvCxnSpPr>
              <a:stCxn id="367" idx="6"/>
              <a:endCxn id="366" idx="2"/>
            </p:cNvCxnSpPr>
            <p:nvPr/>
          </p:nvCxnSpPr>
          <p:spPr>
            <a:xfrm>
              <a:off x="1444239" y="3030732"/>
              <a:ext cx="625897" cy="4009"/>
            </a:xfrm>
            <a:prstGeom prst="line">
              <a:avLst/>
            </a:prstGeom>
            <a:effectLst/>
          </p:spPr>
          <p:style>
            <a:lnRef idx="2">
              <a:schemeClr val="dk1"/>
            </a:lnRef>
            <a:fillRef idx="0">
              <a:schemeClr val="dk1"/>
            </a:fillRef>
            <a:effectRef idx="1">
              <a:schemeClr val="dk1"/>
            </a:effectRef>
            <a:fontRef idx="minor">
              <a:schemeClr val="tx1"/>
            </a:fontRef>
          </p:style>
        </p:cxnSp>
        <p:cxnSp>
          <p:nvCxnSpPr>
            <p:cNvPr id="370" name="Straight Connector 369"/>
            <p:cNvCxnSpPr>
              <a:stCxn id="366" idx="3"/>
              <a:endCxn id="365" idx="0"/>
            </p:cNvCxnSpPr>
            <p:nvPr/>
          </p:nvCxnSpPr>
          <p:spPr>
            <a:xfrm flipH="1">
              <a:off x="1757188" y="3246292"/>
              <a:ext cx="404608" cy="386057"/>
            </a:xfrm>
            <a:prstGeom prst="line">
              <a:avLst/>
            </a:prstGeom>
            <a:effectLst/>
          </p:spPr>
          <p:style>
            <a:lnRef idx="2">
              <a:schemeClr val="dk1"/>
            </a:lnRef>
            <a:fillRef idx="0">
              <a:schemeClr val="dk1"/>
            </a:fillRef>
            <a:effectRef idx="1">
              <a:schemeClr val="dk1"/>
            </a:effectRef>
            <a:fontRef idx="minor">
              <a:schemeClr val="tx1"/>
            </a:fontRef>
          </p:style>
        </p:cxnSp>
        <p:sp>
          <p:nvSpPr>
            <p:cNvPr id="371" name="Oval 370"/>
            <p:cNvSpPr/>
            <p:nvPr/>
          </p:nvSpPr>
          <p:spPr>
            <a:xfrm>
              <a:off x="4291026" y="3632349"/>
              <a:ext cx="625897" cy="5983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B</a:t>
              </a:r>
            </a:p>
          </p:txBody>
        </p:sp>
        <p:sp>
          <p:nvSpPr>
            <p:cNvPr id="372" name="Oval 371"/>
            <p:cNvSpPr/>
            <p:nvPr/>
          </p:nvSpPr>
          <p:spPr>
            <a:xfrm>
              <a:off x="4916923" y="2735562"/>
              <a:ext cx="625897" cy="5983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C</a:t>
              </a:r>
              <a:endParaRPr lang="en-US" sz="1800" dirty="0"/>
            </a:p>
          </p:txBody>
        </p:sp>
        <p:sp>
          <p:nvSpPr>
            <p:cNvPr id="373" name="Oval 372"/>
            <p:cNvSpPr/>
            <p:nvPr/>
          </p:nvSpPr>
          <p:spPr>
            <a:xfrm>
              <a:off x="3665129" y="2731553"/>
              <a:ext cx="625897" cy="5983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A</a:t>
              </a:r>
              <a:endParaRPr lang="en-US" sz="1800" dirty="0"/>
            </a:p>
          </p:txBody>
        </p:sp>
        <p:cxnSp>
          <p:nvCxnSpPr>
            <p:cNvPr id="374" name="Straight Connector 373"/>
            <p:cNvCxnSpPr>
              <a:stCxn id="373" idx="5"/>
              <a:endCxn id="371" idx="0"/>
            </p:cNvCxnSpPr>
            <p:nvPr/>
          </p:nvCxnSpPr>
          <p:spPr>
            <a:xfrm>
              <a:off x="4199366" y="3242283"/>
              <a:ext cx="404609" cy="390066"/>
            </a:xfrm>
            <a:prstGeom prst="line">
              <a:avLst/>
            </a:prstGeom>
            <a:effectLst/>
          </p:spPr>
          <p:style>
            <a:lnRef idx="2">
              <a:schemeClr val="dk1"/>
            </a:lnRef>
            <a:fillRef idx="0">
              <a:schemeClr val="dk1"/>
            </a:fillRef>
            <a:effectRef idx="1">
              <a:schemeClr val="dk1"/>
            </a:effectRef>
            <a:fontRef idx="minor">
              <a:schemeClr val="tx1"/>
            </a:fontRef>
          </p:style>
        </p:cxnSp>
        <p:cxnSp>
          <p:nvCxnSpPr>
            <p:cNvPr id="375" name="Straight Connector 374"/>
            <p:cNvCxnSpPr>
              <a:stCxn id="373" idx="6"/>
              <a:endCxn id="372" idx="2"/>
            </p:cNvCxnSpPr>
            <p:nvPr/>
          </p:nvCxnSpPr>
          <p:spPr>
            <a:xfrm>
              <a:off x="4291026" y="3030732"/>
              <a:ext cx="625897" cy="4009"/>
            </a:xfrm>
            <a:prstGeom prst="line">
              <a:avLst/>
            </a:prstGeom>
            <a:effectLst/>
          </p:spPr>
          <p:style>
            <a:lnRef idx="2">
              <a:schemeClr val="dk1"/>
            </a:lnRef>
            <a:fillRef idx="0">
              <a:schemeClr val="dk1"/>
            </a:fillRef>
            <a:effectRef idx="1">
              <a:schemeClr val="dk1"/>
            </a:effectRef>
            <a:fontRef idx="minor">
              <a:schemeClr val="tx1"/>
            </a:fontRef>
          </p:style>
        </p:cxnSp>
        <p:cxnSp>
          <p:nvCxnSpPr>
            <p:cNvPr id="376" name="Straight Connector 375"/>
            <p:cNvCxnSpPr>
              <a:stCxn id="372" idx="3"/>
              <a:endCxn id="371" idx="0"/>
            </p:cNvCxnSpPr>
            <p:nvPr/>
          </p:nvCxnSpPr>
          <p:spPr>
            <a:xfrm flipH="1">
              <a:off x="4603975" y="3246292"/>
              <a:ext cx="404608" cy="386057"/>
            </a:xfrm>
            <a:prstGeom prst="line">
              <a:avLst/>
            </a:prstGeom>
            <a:effectLst/>
          </p:spPr>
          <p:style>
            <a:lnRef idx="2">
              <a:schemeClr val="dk1"/>
            </a:lnRef>
            <a:fillRef idx="0">
              <a:schemeClr val="dk1"/>
            </a:fillRef>
            <a:effectRef idx="1">
              <a:schemeClr val="dk1"/>
            </a:effectRef>
            <a:fontRef idx="minor">
              <a:schemeClr val="tx1"/>
            </a:fontRef>
          </p:style>
        </p:cxnSp>
        <p:sp>
          <p:nvSpPr>
            <p:cNvPr id="377" name="TextBox 376"/>
            <p:cNvSpPr txBox="1"/>
            <p:nvPr/>
          </p:nvSpPr>
          <p:spPr>
            <a:xfrm>
              <a:off x="545450" y="3430483"/>
              <a:ext cx="949563" cy="923330"/>
            </a:xfrm>
            <a:prstGeom prst="rect">
              <a:avLst/>
            </a:prstGeom>
            <a:noFill/>
          </p:spPr>
          <p:txBody>
            <a:bodyPr wrap="square" rtlCol="0">
              <a:spAutoFit/>
            </a:bodyPr>
            <a:lstStyle/>
            <a:p>
              <a:r>
                <a:rPr lang="en-US" sz="1800" dirty="0" smtClean="0"/>
                <a:t>B is always firing </a:t>
              </a:r>
              <a:endParaRPr lang="en-US" sz="1800" dirty="0"/>
            </a:p>
          </p:txBody>
        </p:sp>
        <p:sp>
          <p:nvSpPr>
            <p:cNvPr id="378" name="TextBox 377"/>
            <p:cNvSpPr txBox="1"/>
            <p:nvPr/>
          </p:nvSpPr>
          <p:spPr>
            <a:xfrm>
              <a:off x="972203" y="4534411"/>
              <a:ext cx="2195866" cy="369332"/>
            </a:xfrm>
            <a:prstGeom prst="rect">
              <a:avLst/>
            </a:prstGeom>
            <a:noFill/>
          </p:spPr>
          <p:txBody>
            <a:bodyPr wrap="square" rtlCol="0">
              <a:spAutoFit/>
            </a:bodyPr>
            <a:lstStyle/>
            <a:p>
              <a:r>
                <a:rPr lang="en-US" sz="1800" i="1" dirty="0" smtClean="0"/>
                <a:t>p</a:t>
              </a:r>
              <a:r>
                <a:rPr lang="en-US" sz="1800" dirty="0" smtClean="0"/>
                <a:t>(</a:t>
              </a:r>
              <a:r>
                <a:rPr lang="en-US" sz="1800" i="1" dirty="0" smtClean="0"/>
                <a:t>a</a:t>
              </a:r>
              <a:r>
                <a:rPr lang="en-US" sz="1800" dirty="0" smtClean="0"/>
                <a:t>=1, </a:t>
              </a:r>
              <a:r>
                <a:rPr lang="en-US" sz="1800" i="1" dirty="0" smtClean="0"/>
                <a:t>c</a:t>
              </a:r>
              <a:r>
                <a:rPr lang="en-US" sz="1800" dirty="0" smtClean="0"/>
                <a:t>=0)</a:t>
              </a:r>
              <a:endParaRPr lang="en-US" sz="1800" dirty="0"/>
            </a:p>
          </p:txBody>
        </p:sp>
        <p:sp>
          <p:nvSpPr>
            <p:cNvPr id="379" name="TextBox 378"/>
            <p:cNvSpPr txBox="1"/>
            <p:nvPr/>
          </p:nvSpPr>
          <p:spPr>
            <a:xfrm>
              <a:off x="2436865" y="4812683"/>
              <a:ext cx="1462407" cy="369332"/>
            </a:xfrm>
            <a:prstGeom prst="rect">
              <a:avLst/>
            </a:prstGeom>
            <a:noFill/>
          </p:spPr>
          <p:txBody>
            <a:bodyPr wrap="square" rtlCol="0">
              <a:spAutoFit/>
            </a:bodyPr>
            <a:lstStyle/>
            <a:p>
              <a:r>
                <a:rPr lang="en-US" sz="1800" dirty="0" smtClean="0"/>
                <a:t>should equal</a:t>
              </a:r>
              <a:endParaRPr lang="en-US" sz="1800" dirty="0"/>
            </a:p>
          </p:txBody>
        </p:sp>
        <p:sp>
          <p:nvSpPr>
            <p:cNvPr id="380" name="TextBox 379"/>
            <p:cNvSpPr txBox="1"/>
            <p:nvPr/>
          </p:nvSpPr>
          <p:spPr>
            <a:xfrm>
              <a:off x="853508" y="5021089"/>
              <a:ext cx="2314561" cy="369332"/>
            </a:xfrm>
            <a:prstGeom prst="rect">
              <a:avLst/>
            </a:prstGeom>
            <a:noFill/>
          </p:spPr>
          <p:txBody>
            <a:bodyPr wrap="square" rtlCol="0">
              <a:spAutoFit/>
            </a:bodyPr>
            <a:lstStyle/>
            <a:p>
              <a:r>
                <a:rPr lang="en-US" sz="1800" dirty="0" smtClean="0"/>
                <a:t>in this network</a:t>
              </a:r>
              <a:endParaRPr lang="en-US" sz="1800" dirty="0"/>
            </a:p>
          </p:txBody>
        </p:sp>
        <p:sp>
          <p:nvSpPr>
            <p:cNvPr id="381" name="TextBox 380"/>
            <p:cNvSpPr txBox="1"/>
            <p:nvPr/>
          </p:nvSpPr>
          <p:spPr>
            <a:xfrm>
              <a:off x="3899272" y="4534411"/>
              <a:ext cx="2195866" cy="369332"/>
            </a:xfrm>
            <a:prstGeom prst="rect">
              <a:avLst/>
            </a:prstGeom>
            <a:noFill/>
          </p:spPr>
          <p:txBody>
            <a:bodyPr wrap="square" rtlCol="0">
              <a:spAutoFit/>
            </a:bodyPr>
            <a:lstStyle/>
            <a:p>
              <a:r>
                <a:rPr lang="en-US" sz="1800" i="1" dirty="0" smtClean="0"/>
                <a:t>p</a:t>
              </a:r>
              <a:r>
                <a:rPr lang="en-US" sz="1800" dirty="0" smtClean="0"/>
                <a:t>(</a:t>
              </a:r>
              <a:r>
                <a:rPr lang="en-US" sz="1800" i="1" dirty="0" smtClean="0"/>
                <a:t>a</a:t>
              </a:r>
              <a:r>
                <a:rPr lang="en-US" sz="1800" dirty="0" smtClean="0"/>
                <a:t>=1, </a:t>
              </a:r>
              <a:r>
                <a:rPr lang="en-US" sz="1800" i="1" dirty="0" smtClean="0"/>
                <a:t>c</a:t>
              </a:r>
              <a:r>
                <a:rPr lang="en-US" sz="1800" dirty="0" smtClean="0"/>
                <a:t>=0 | </a:t>
              </a:r>
              <a:r>
                <a:rPr lang="en-US" sz="1800" i="1" dirty="0" smtClean="0"/>
                <a:t>b</a:t>
              </a:r>
              <a:r>
                <a:rPr lang="en-US" sz="1800" dirty="0" smtClean="0"/>
                <a:t>=1)</a:t>
              </a:r>
              <a:endParaRPr lang="en-US" sz="1800" dirty="0"/>
            </a:p>
          </p:txBody>
        </p:sp>
        <p:sp>
          <p:nvSpPr>
            <p:cNvPr id="382" name="TextBox 381"/>
            <p:cNvSpPr txBox="1"/>
            <p:nvPr/>
          </p:nvSpPr>
          <p:spPr>
            <a:xfrm>
              <a:off x="3899272" y="5021089"/>
              <a:ext cx="2314561" cy="369332"/>
            </a:xfrm>
            <a:prstGeom prst="rect">
              <a:avLst/>
            </a:prstGeom>
            <a:noFill/>
          </p:spPr>
          <p:txBody>
            <a:bodyPr wrap="square" rtlCol="0">
              <a:spAutoFit/>
            </a:bodyPr>
            <a:lstStyle/>
            <a:p>
              <a:r>
                <a:rPr lang="en-US" sz="1800" dirty="0" smtClean="0"/>
                <a:t>in this network</a:t>
              </a:r>
              <a:endParaRPr lang="en-US" sz="1800" dirty="0"/>
            </a:p>
          </p:txBody>
        </p:sp>
      </p:grpSp>
      <p:sp>
        <p:nvSpPr>
          <p:cNvPr id="383" name="Rectangle 382"/>
          <p:cNvSpPr/>
          <p:nvPr/>
        </p:nvSpPr>
        <p:spPr>
          <a:xfrm>
            <a:off x="9028062" y="10176563"/>
            <a:ext cx="8686800" cy="7701450"/>
          </a:xfrm>
          <a:prstGeom prst="rect">
            <a:avLst/>
          </a:prstGeom>
          <a:noFill/>
          <a:ln w="25400" cap="flat" cmpd="sng" algn="ctr">
            <a:solidFill>
              <a:srgbClr val="B80033"/>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a:p>
        </p:txBody>
      </p:sp>
      <p:sp>
        <p:nvSpPr>
          <p:cNvPr id="384" name="Rectangle 383"/>
          <p:cNvSpPr/>
          <p:nvPr/>
        </p:nvSpPr>
        <p:spPr>
          <a:xfrm>
            <a:off x="9028062" y="3447124"/>
            <a:ext cx="8686800" cy="6554077"/>
          </a:xfrm>
          <a:prstGeom prst="rect">
            <a:avLst/>
          </a:prstGeom>
          <a:noFill/>
          <a:ln w="25400" cap="flat" cmpd="sng" algn="ctr">
            <a:solidFill>
              <a:srgbClr val="B80033"/>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a:p>
        </p:txBody>
      </p:sp>
      <p:sp>
        <p:nvSpPr>
          <p:cNvPr id="386" name="TextBox 385"/>
          <p:cNvSpPr txBox="1"/>
          <p:nvPr/>
        </p:nvSpPr>
        <p:spPr>
          <a:xfrm>
            <a:off x="19423242" y="8788759"/>
            <a:ext cx="7315200" cy="646329"/>
          </a:xfrm>
          <a:prstGeom prst="rect">
            <a:avLst/>
          </a:prstGeom>
          <a:noFill/>
        </p:spPr>
        <p:txBody>
          <a:bodyPr wrap="square" lIns="91436" tIns="45719" rIns="91436" bIns="45719" rtlCol="0">
            <a:spAutoFit/>
          </a:bodyPr>
          <a:lstStyle/>
          <a:p>
            <a:pPr algn="ctr"/>
            <a:r>
              <a:rPr lang="en-US" sz="3600" dirty="0" smtClean="0"/>
              <a:t>How well does it perform?</a:t>
            </a:r>
            <a:endParaRPr lang="en-US" sz="3600" dirty="0"/>
          </a:p>
        </p:txBody>
      </p:sp>
      <p:sp>
        <p:nvSpPr>
          <p:cNvPr id="387" name="TextBox 386"/>
          <p:cNvSpPr txBox="1"/>
          <p:nvPr/>
        </p:nvSpPr>
        <p:spPr>
          <a:xfrm>
            <a:off x="18670125" y="12721041"/>
            <a:ext cx="3675676" cy="461665"/>
          </a:xfrm>
          <a:prstGeom prst="rect">
            <a:avLst/>
          </a:prstGeom>
          <a:noFill/>
        </p:spPr>
        <p:txBody>
          <a:bodyPr wrap="square" rtlCol="0">
            <a:spAutoFit/>
          </a:bodyPr>
          <a:lstStyle/>
          <a:p>
            <a:r>
              <a:rPr lang="en-US" sz="2400" dirty="0" smtClean="0"/>
              <a:t>Corresponding Bayes Net</a:t>
            </a:r>
            <a:endParaRPr lang="en-US" sz="2400" dirty="0"/>
          </a:p>
        </p:txBody>
      </p:sp>
      <p:sp>
        <p:nvSpPr>
          <p:cNvPr id="388" name="Oval 387"/>
          <p:cNvSpPr/>
          <p:nvPr/>
        </p:nvSpPr>
        <p:spPr>
          <a:xfrm>
            <a:off x="21133860" y="10866337"/>
            <a:ext cx="625897" cy="5983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B</a:t>
            </a:r>
          </a:p>
        </p:txBody>
      </p:sp>
      <p:sp>
        <p:nvSpPr>
          <p:cNvPr id="389" name="Oval 388"/>
          <p:cNvSpPr/>
          <p:nvPr/>
        </p:nvSpPr>
        <p:spPr>
          <a:xfrm>
            <a:off x="21759757" y="9969550"/>
            <a:ext cx="625897" cy="5983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C</a:t>
            </a:r>
            <a:endParaRPr lang="en-US" sz="1200" dirty="0"/>
          </a:p>
        </p:txBody>
      </p:sp>
      <p:sp>
        <p:nvSpPr>
          <p:cNvPr id="390" name="Oval 389"/>
          <p:cNvSpPr/>
          <p:nvPr/>
        </p:nvSpPr>
        <p:spPr>
          <a:xfrm>
            <a:off x="20507963" y="9965541"/>
            <a:ext cx="625897" cy="5983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A</a:t>
            </a:r>
            <a:endParaRPr lang="en-US" sz="1200" dirty="0"/>
          </a:p>
        </p:txBody>
      </p:sp>
      <p:cxnSp>
        <p:nvCxnSpPr>
          <p:cNvPr id="391" name="Straight Arrow Connector 390"/>
          <p:cNvCxnSpPr>
            <a:stCxn id="390" idx="5"/>
            <a:endCxn id="388" idx="0"/>
          </p:cNvCxnSpPr>
          <p:nvPr/>
        </p:nvCxnSpPr>
        <p:spPr>
          <a:xfrm>
            <a:off x="21042200" y="10476271"/>
            <a:ext cx="404609" cy="390066"/>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392" name="Straight Arrow Connector 391"/>
          <p:cNvCxnSpPr>
            <a:stCxn id="389" idx="3"/>
            <a:endCxn id="388" idx="0"/>
          </p:cNvCxnSpPr>
          <p:nvPr/>
        </p:nvCxnSpPr>
        <p:spPr>
          <a:xfrm flipH="1">
            <a:off x="21446809" y="10480280"/>
            <a:ext cx="404608" cy="386057"/>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graphicFrame>
        <p:nvGraphicFramePr>
          <p:cNvPr id="393" name="Table 392"/>
          <p:cNvGraphicFramePr>
            <a:graphicFrameLocks noGrp="1"/>
          </p:cNvGraphicFramePr>
          <p:nvPr>
            <p:extLst>
              <p:ext uri="{D42A27DB-BD31-4B8C-83A1-F6EECF244321}">
                <p14:modId xmlns:p14="http://schemas.microsoft.com/office/powerpoint/2010/main" val="843784578"/>
              </p:ext>
            </p:extLst>
          </p:nvPr>
        </p:nvGraphicFramePr>
        <p:xfrm>
          <a:off x="18861882" y="9826402"/>
          <a:ext cx="1310910" cy="683011"/>
        </p:xfrm>
        <a:graphic>
          <a:graphicData uri="http://schemas.openxmlformats.org/drawingml/2006/table">
            <a:tbl>
              <a:tblPr firstRow="1" bandRow="1">
                <a:tableStyleId>{2D5ABB26-0587-4C30-8999-92F81FD0307C}</a:tableStyleId>
              </a:tblPr>
              <a:tblGrid>
                <a:gridCol w="655455"/>
                <a:gridCol w="655455"/>
              </a:tblGrid>
              <a:tr h="339278">
                <a:tc>
                  <a:txBody>
                    <a:bodyPr/>
                    <a:lstStyle/>
                    <a:p>
                      <a:r>
                        <a:rPr lang="en-US" sz="1200" i="1" dirty="0" smtClean="0"/>
                        <a:t>a</a:t>
                      </a:r>
                      <a:r>
                        <a:rPr lang="en-US" sz="1200" i="0" baseline="30000" dirty="0" smtClean="0"/>
                        <a:t>0</a:t>
                      </a:r>
                      <a:endParaRPr lang="en-US" sz="120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i="1" dirty="0" smtClean="0"/>
                        <a:t>a</a:t>
                      </a:r>
                      <a:r>
                        <a:rPr lang="en-US" sz="1200" i="0" baseline="30000" dirty="0" smtClean="0"/>
                        <a:t>1</a:t>
                      </a:r>
                      <a:endParaRPr lang="en-US" sz="1200" i="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37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dirty="0" smtClean="0"/>
                        <a:t>.5578</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i="0" dirty="0" smtClean="0"/>
                        <a:t>.4422</a:t>
                      </a:r>
                      <a:endParaRPr lang="en-US" sz="1200" b="1"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394" name="Table 393"/>
          <p:cNvGraphicFramePr>
            <a:graphicFrameLocks noGrp="1"/>
          </p:cNvGraphicFramePr>
          <p:nvPr>
            <p:extLst>
              <p:ext uri="{D42A27DB-BD31-4B8C-83A1-F6EECF244321}">
                <p14:modId xmlns:p14="http://schemas.microsoft.com/office/powerpoint/2010/main" val="146021848"/>
              </p:ext>
            </p:extLst>
          </p:nvPr>
        </p:nvGraphicFramePr>
        <p:xfrm>
          <a:off x="22552248" y="9856735"/>
          <a:ext cx="1317266" cy="638740"/>
        </p:xfrm>
        <a:graphic>
          <a:graphicData uri="http://schemas.openxmlformats.org/drawingml/2006/table">
            <a:tbl>
              <a:tblPr firstRow="1" bandRow="1">
                <a:tableStyleId>{2D5ABB26-0587-4C30-8999-92F81FD0307C}</a:tableStyleId>
              </a:tblPr>
              <a:tblGrid>
                <a:gridCol w="658633"/>
                <a:gridCol w="658633"/>
              </a:tblGrid>
              <a:tr h="319370">
                <a:tc>
                  <a:txBody>
                    <a:bodyPr/>
                    <a:lstStyle/>
                    <a:p>
                      <a:r>
                        <a:rPr lang="en-US" sz="1200" i="1" baseline="0" dirty="0" smtClean="0"/>
                        <a:t>c</a:t>
                      </a:r>
                      <a:r>
                        <a:rPr lang="en-US" sz="1200" i="0" baseline="30000" dirty="0" smtClean="0"/>
                        <a:t>0</a:t>
                      </a:r>
                      <a:endParaRPr lang="en-US" sz="120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i="1" baseline="0" dirty="0" smtClean="0"/>
                        <a:t>c</a:t>
                      </a:r>
                      <a:r>
                        <a:rPr lang="en-US" sz="1200" i="0" baseline="30000" dirty="0" smtClean="0"/>
                        <a:t>1</a:t>
                      </a:r>
                      <a:endParaRPr lang="en-US" sz="1200" i="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937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dirty="0" smtClean="0"/>
                        <a:t>.235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dirty="0" smtClean="0"/>
                        <a:t>.765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395" name="Table 394"/>
          <p:cNvGraphicFramePr>
            <a:graphicFrameLocks noGrp="1"/>
          </p:cNvGraphicFramePr>
          <p:nvPr>
            <p:extLst>
              <p:ext uri="{D42A27DB-BD31-4B8C-83A1-F6EECF244321}">
                <p14:modId xmlns:p14="http://schemas.microsoft.com/office/powerpoint/2010/main" val="76638440"/>
              </p:ext>
            </p:extLst>
          </p:nvPr>
        </p:nvGraphicFramePr>
        <p:xfrm>
          <a:off x="18709978" y="10739683"/>
          <a:ext cx="2314175" cy="1642180"/>
        </p:xfrm>
        <a:graphic>
          <a:graphicData uri="http://schemas.openxmlformats.org/drawingml/2006/table">
            <a:tbl>
              <a:tblPr firstRow="1" bandRow="1">
                <a:tableStyleId>{5940675A-B579-460E-94D1-54222C63F5DA}</a:tableStyleId>
              </a:tblPr>
              <a:tblGrid>
                <a:gridCol w="579979"/>
                <a:gridCol w="899521"/>
                <a:gridCol w="834675"/>
              </a:tblGrid>
              <a:tr h="328436">
                <a:tc>
                  <a:txBody>
                    <a:bodyPr/>
                    <a:lstStyle/>
                    <a:p>
                      <a:endParaRPr lang="en-US" sz="1200" dirty="0"/>
                    </a:p>
                  </a:txBody>
                  <a:tcPr/>
                </a:tc>
                <a:tc>
                  <a:txBody>
                    <a:bodyPr/>
                    <a:lstStyle/>
                    <a:p>
                      <a:r>
                        <a:rPr lang="en-US" sz="1200" i="1" baseline="0" dirty="0" smtClean="0"/>
                        <a:t>b</a:t>
                      </a:r>
                      <a:r>
                        <a:rPr lang="en-US" sz="1200" i="0" baseline="30000" dirty="0" smtClean="0"/>
                        <a:t>0</a:t>
                      </a:r>
                      <a:endParaRPr lang="en-US" sz="1200" i="0" baseline="30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t>b</a:t>
                      </a:r>
                      <a:r>
                        <a:rPr lang="en-US" sz="1200" i="0" baseline="30000" dirty="0" smtClean="0"/>
                        <a:t>1</a:t>
                      </a:r>
                    </a:p>
                  </a:txBody>
                  <a:tcPr/>
                </a:tc>
              </a:tr>
              <a:tr h="328436">
                <a:tc>
                  <a:txBody>
                    <a:bodyPr/>
                    <a:lstStyle/>
                    <a:p>
                      <a:r>
                        <a:rPr lang="en-US" sz="1200" i="1" dirty="0" smtClean="0"/>
                        <a:t>a</a:t>
                      </a:r>
                      <a:r>
                        <a:rPr lang="en-US" sz="1200" baseline="30000" dirty="0" smtClean="0"/>
                        <a:t>0</a:t>
                      </a:r>
                      <a:r>
                        <a:rPr lang="en-US" sz="1200" dirty="0" smtClean="0"/>
                        <a:t>,</a:t>
                      </a:r>
                      <a:r>
                        <a:rPr lang="en-US" sz="1200" i="1" dirty="0" smtClean="0"/>
                        <a:t>c</a:t>
                      </a:r>
                      <a:r>
                        <a:rPr lang="en-US" sz="1200" baseline="30000" dirty="0" smtClean="0"/>
                        <a:t>0</a:t>
                      </a:r>
                      <a:endParaRPr lang="en-US" sz="1200" baseline="30000" dirty="0"/>
                    </a:p>
                  </a:txBody>
                  <a:tcPr/>
                </a:tc>
                <a:tc>
                  <a:txBody>
                    <a:bodyPr/>
                    <a:lstStyle/>
                    <a:p>
                      <a:r>
                        <a:rPr lang="en-US" sz="1200" dirty="0" smtClean="0"/>
                        <a:t>.77642</a:t>
                      </a:r>
                      <a:endParaRPr lang="en-US" sz="1200" dirty="0"/>
                    </a:p>
                  </a:txBody>
                  <a:tcPr/>
                </a:tc>
                <a:tc>
                  <a:txBody>
                    <a:bodyPr/>
                    <a:lstStyle/>
                    <a:p>
                      <a:r>
                        <a:rPr lang="en-US" sz="1200" dirty="0" smtClean="0"/>
                        <a:t>.223358</a:t>
                      </a:r>
                      <a:endParaRPr lang="en-US" sz="1200" dirty="0"/>
                    </a:p>
                  </a:txBody>
                  <a:tcPr/>
                </a:tc>
              </a:tr>
              <a:tr h="328436">
                <a:tc>
                  <a:txBody>
                    <a:bodyPr/>
                    <a:lstStyle/>
                    <a:p>
                      <a:r>
                        <a:rPr lang="en-US" sz="1200" i="1" dirty="0" smtClean="0"/>
                        <a:t>a</a:t>
                      </a:r>
                      <a:r>
                        <a:rPr lang="en-US" sz="1200" baseline="30000" dirty="0" smtClean="0"/>
                        <a:t>0</a:t>
                      </a:r>
                      <a:r>
                        <a:rPr lang="en-US" sz="1200" dirty="0" smtClean="0"/>
                        <a:t>,</a:t>
                      </a:r>
                      <a:r>
                        <a:rPr lang="en-US" sz="1200" i="1" dirty="0" smtClean="0"/>
                        <a:t>c</a:t>
                      </a:r>
                      <a:r>
                        <a:rPr lang="en-US" sz="1200" baseline="30000" dirty="0" smtClean="0"/>
                        <a:t>1</a:t>
                      </a:r>
                      <a:endParaRPr lang="en-US" sz="1200" baseline="30000" dirty="0"/>
                    </a:p>
                  </a:txBody>
                  <a:tcPr/>
                </a:tc>
                <a:tc>
                  <a:txBody>
                    <a:bodyPr/>
                    <a:lstStyle/>
                    <a:p>
                      <a:r>
                        <a:rPr lang="en-US" sz="1200" dirty="0" smtClean="0"/>
                        <a:t>.620722</a:t>
                      </a:r>
                      <a:endParaRPr lang="en-US" sz="1200" dirty="0"/>
                    </a:p>
                  </a:txBody>
                  <a:tcPr/>
                </a:tc>
                <a:tc>
                  <a:txBody>
                    <a:bodyPr/>
                    <a:lstStyle/>
                    <a:p>
                      <a:r>
                        <a:rPr lang="en-US" sz="1200" dirty="0" smtClean="0"/>
                        <a:t>.379278</a:t>
                      </a:r>
                      <a:endParaRPr lang="en-US" sz="1200" dirty="0"/>
                    </a:p>
                  </a:txBody>
                  <a:tcPr/>
                </a:tc>
              </a:tr>
              <a:tr h="328436">
                <a:tc>
                  <a:txBody>
                    <a:bodyPr/>
                    <a:lstStyle/>
                    <a:p>
                      <a:r>
                        <a:rPr lang="en-US" sz="1200" i="1" dirty="0" smtClean="0"/>
                        <a:t>a</a:t>
                      </a:r>
                      <a:r>
                        <a:rPr lang="en-US" sz="1200" baseline="30000" dirty="0" smtClean="0"/>
                        <a:t>1</a:t>
                      </a:r>
                      <a:r>
                        <a:rPr lang="en-US" sz="1200" dirty="0" smtClean="0"/>
                        <a:t>,</a:t>
                      </a:r>
                      <a:r>
                        <a:rPr lang="en-US" sz="1200" i="1" dirty="0" smtClean="0"/>
                        <a:t>c</a:t>
                      </a:r>
                      <a:r>
                        <a:rPr lang="en-US" sz="1200" baseline="30000" dirty="0" smtClean="0"/>
                        <a:t>0</a:t>
                      </a:r>
                      <a:endParaRPr lang="en-US" sz="1200" baseline="30000" dirty="0"/>
                    </a:p>
                  </a:txBody>
                  <a:tcPr/>
                </a:tc>
                <a:tc>
                  <a:txBody>
                    <a:bodyPr/>
                    <a:lstStyle/>
                    <a:p>
                      <a:r>
                        <a:rPr lang="en-US" sz="1200" dirty="0" smtClean="0"/>
                        <a:t>.517347</a:t>
                      </a:r>
                      <a:endParaRPr lang="en-US" sz="1200" dirty="0"/>
                    </a:p>
                  </a:txBody>
                  <a:tcPr/>
                </a:tc>
                <a:tc>
                  <a:txBody>
                    <a:bodyPr/>
                    <a:lstStyle/>
                    <a:p>
                      <a:r>
                        <a:rPr lang="en-US" sz="1200" dirty="0" smtClean="0"/>
                        <a:t>.482653</a:t>
                      </a:r>
                      <a:endParaRPr lang="en-US" sz="1200" dirty="0"/>
                    </a:p>
                  </a:txBody>
                  <a:tcPr/>
                </a:tc>
              </a:tr>
              <a:tr h="328436">
                <a:tc>
                  <a:txBody>
                    <a:bodyPr/>
                    <a:lstStyle/>
                    <a:p>
                      <a:r>
                        <a:rPr lang="en-US" sz="1200" i="1" dirty="0" smtClean="0"/>
                        <a:t>a</a:t>
                      </a:r>
                      <a:r>
                        <a:rPr lang="en-US" sz="1200" baseline="30000" dirty="0" smtClean="0"/>
                        <a:t>1</a:t>
                      </a:r>
                      <a:r>
                        <a:rPr lang="en-US" sz="1200" dirty="0" smtClean="0"/>
                        <a:t>,</a:t>
                      </a:r>
                      <a:r>
                        <a:rPr lang="en-US" sz="1200" i="1" dirty="0" smtClean="0"/>
                        <a:t>c</a:t>
                      </a:r>
                      <a:r>
                        <a:rPr lang="en-US" sz="1200" baseline="30000" dirty="0" smtClean="0"/>
                        <a:t>1</a:t>
                      </a:r>
                      <a:endParaRPr lang="en-US" sz="1200" baseline="30000" dirty="0"/>
                    </a:p>
                  </a:txBody>
                  <a:tcPr/>
                </a:tc>
                <a:tc>
                  <a:txBody>
                    <a:bodyPr/>
                    <a:lstStyle/>
                    <a:p>
                      <a:r>
                        <a:rPr lang="en-US" sz="1200" dirty="0" smtClean="0"/>
                        <a:t>.226031</a:t>
                      </a:r>
                      <a:endParaRPr lang="en-US" sz="1200" dirty="0"/>
                    </a:p>
                  </a:txBody>
                  <a:tcPr/>
                </a:tc>
                <a:tc>
                  <a:txBody>
                    <a:bodyPr/>
                    <a:lstStyle/>
                    <a:p>
                      <a:r>
                        <a:rPr lang="en-US" sz="1200" dirty="0" smtClean="0"/>
                        <a:t>.773969</a:t>
                      </a:r>
                      <a:endParaRPr lang="en-US" sz="1200" dirty="0"/>
                    </a:p>
                  </a:txBody>
                  <a:tcPr/>
                </a:tc>
              </a:tr>
            </a:tbl>
          </a:graphicData>
        </a:graphic>
      </p:graphicFrame>
      <p:graphicFrame>
        <p:nvGraphicFramePr>
          <p:cNvPr id="396" name="Table 395"/>
          <p:cNvGraphicFramePr>
            <a:graphicFrameLocks noGrp="1"/>
          </p:cNvGraphicFramePr>
          <p:nvPr>
            <p:extLst>
              <p:ext uri="{D42A27DB-BD31-4B8C-83A1-F6EECF244321}">
                <p14:modId xmlns:p14="http://schemas.microsoft.com/office/powerpoint/2010/main" val="204801224"/>
              </p:ext>
            </p:extLst>
          </p:nvPr>
        </p:nvGraphicFramePr>
        <p:xfrm>
          <a:off x="24209703" y="9681631"/>
          <a:ext cx="2528739" cy="1267236"/>
        </p:xfrm>
        <a:graphic>
          <a:graphicData uri="http://schemas.openxmlformats.org/drawingml/2006/table">
            <a:tbl>
              <a:tblPr firstRow="1" bandRow="1">
                <a:tableStyleId>{5940675A-B579-460E-94D1-54222C63F5DA}</a:tableStyleId>
              </a:tblPr>
              <a:tblGrid>
                <a:gridCol w="1179043"/>
                <a:gridCol w="680657"/>
                <a:gridCol w="669039"/>
              </a:tblGrid>
              <a:tr h="316809">
                <a:tc>
                  <a:txBody>
                    <a:bodyPr/>
                    <a:lstStyle/>
                    <a:p>
                      <a:r>
                        <a:rPr lang="en-US" sz="1200" i="1" dirty="0" smtClean="0"/>
                        <a:t>b</a:t>
                      </a:r>
                      <a:r>
                        <a:rPr lang="en-US" sz="1200" baseline="30000" dirty="0" smtClean="0"/>
                        <a:t>0</a:t>
                      </a:r>
                      <a:r>
                        <a:rPr lang="en-US" sz="1200" dirty="0" smtClean="0"/>
                        <a:t>,</a:t>
                      </a:r>
                      <a:r>
                        <a:rPr lang="en-US" sz="1200" i="1" dirty="0" smtClean="0"/>
                        <a:t>c</a:t>
                      </a:r>
                      <a:r>
                        <a:rPr lang="en-US" sz="1200" baseline="30000" dirty="0" smtClean="0"/>
                        <a:t>0</a:t>
                      </a:r>
                      <a:endParaRPr lang="en-US" sz="1200" baseline="30000" dirty="0"/>
                    </a:p>
                  </a:txBody>
                  <a:tcPr/>
                </a:tc>
                <a:tc>
                  <a:txBody>
                    <a:bodyPr/>
                    <a:lstStyle/>
                    <a:p>
                      <a:r>
                        <a:rPr lang="en-US" sz="1200" i="1" dirty="0" smtClean="0"/>
                        <a:t>a</a:t>
                      </a:r>
                      <a:r>
                        <a:rPr lang="en-US" sz="1200" baseline="30000" dirty="0" smtClean="0"/>
                        <a:t>0</a:t>
                      </a:r>
                      <a:endParaRPr lang="en-US" sz="1200" baseline="30000" dirty="0"/>
                    </a:p>
                  </a:txBody>
                  <a:tcPr/>
                </a:tc>
                <a:tc>
                  <a:txBody>
                    <a:bodyPr/>
                    <a:lstStyle/>
                    <a:p>
                      <a:r>
                        <a:rPr lang="en-US" sz="1200" i="1" dirty="0" smtClean="0"/>
                        <a:t>a</a:t>
                      </a:r>
                      <a:r>
                        <a:rPr lang="en-US" sz="1200" baseline="30000" dirty="0" smtClean="0"/>
                        <a:t>1</a:t>
                      </a:r>
                      <a:endParaRPr lang="en-US" sz="1200" baseline="30000" dirty="0"/>
                    </a:p>
                  </a:txBody>
                  <a:tcPr/>
                </a:tc>
              </a:tr>
              <a:tr h="316809">
                <a:tc>
                  <a:txBody>
                    <a:bodyPr/>
                    <a:lstStyle/>
                    <a:p>
                      <a:r>
                        <a:rPr lang="en-US" sz="1200" dirty="0" smtClean="0"/>
                        <a:t>From joint</a:t>
                      </a:r>
                      <a:endParaRPr lang="en-US" sz="1200" dirty="0"/>
                    </a:p>
                  </a:txBody>
                  <a:tcPr/>
                </a:tc>
                <a:tc>
                  <a:txBody>
                    <a:bodyPr/>
                    <a:lstStyle/>
                    <a:p>
                      <a:r>
                        <a:rPr lang="en-US" sz="1200" dirty="0" smtClean="0"/>
                        <a:t>.6773</a:t>
                      </a:r>
                      <a:endParaRPr lang="en-US" sz="1200" dirty="0"/>
                    </a:p>
                  </a:txBody>
                  <a:tcPr/>
                </a:tc>
                <a:tc>
                  <a:txBody>
                    <a:bodyPr/>
                    <a:lstStyle/>
                    <a:p>
                      <a:r>
                        <a:rPr lang="en-US" sz="1200" dirty="0" smtClean="0"/>
                        <a:t>.3227</a:t>
                      </a:r>
                      <a:endParaRPr lang="en-US" sz="1200" dirty="0"/>
                    </a:p>
                  </a:txBody>
                  <a:tcPr/>
                </a:tc>
              </a:tr>
              <a:tr h="316809">
                <a:tc>
                  <a:txBody>
                    <a:bodyPr/>
                    <a:lstStyle/>
                    <a:p>
                      <a:r>
                        <a:rPr lang="en-US" sz="1200" dirty="0" smtClean="0"/>
                        <a:t>From clamped</a:t>
                      </a:r>
                      <a:endParaRPr lang="en-US" sz="1200" dirty="0"/>
                    </a:p>
                  </a:txBody>
                  <a:tcPr/>
                </a:tc>
                <a:tc>
                  <a:txBody>
                    <a:bodyPr/>
                    <a:lstStyle/>
                    <a:p>
                      <a:r>
                        <a:rPr lang="en-US" sz="1200" dirty="0" smtClean="0"/>
                        <a:t>.6798</a:t>
                      </a:r>
                      <a:endParaRPr lang="en-US" sz="1200" dirty="0"/>
                    </a:p>
                  </a:txBody>
                  <a:tcPr/>
                </a:tc>
                <a:tc>
                  <a:txBody>
                    <a:bodyPr/>
                    <a:lstStyle/>
                    <a:p>
                      <a:r>
                        <a:rPr lang="en-US" sz="1200" dirty="0" smtClean="0"/>
                        <a:t>.3202</a:t>
                      </a:r>
                      <a:endParaRPr lang="en-US" sz="1200" dirty="0"/>
                    </a:p>
                  </a:txBody>
                  <a:tcPr/>
                </a:tc>
              </a:tr>
              <a:tr h="316809">
                <a:tc>
                  <a:txBody>
                    <a:bodyPr/>
                    <a:lstStyle/>
                    <a:p>
                      <a:r>
                        <a:rPr lang="en-US" sz="1200" dirty="0" smtClean="0"/>
                        <a:t>From </a:t>
                      </a:r>
                      <a:r>
                        <a:rPr lang="en-US" sz="1200" dirty="0" err="1" smtClean="0"/>
                        <a:t>bayes</a:t>
                      </a:r>
                      <a:r>
                        <a:rPr lang="en-US" sz="1200" baseline="0" dirty="0" smtClean="0"/>
                        <a:t> net</a:t>
                      </a:r>
                      <a:endParaRPr lang="en-US" sz="1200" dirty="0"/>
                    </a:p>
                  </a:txBody>
                  <a:tcPr/>
                </a:tc>
                <a:tc>
                  <a:txBody>
                    <a:bodyPr/>
                    <a:lstStyle/>
                    <a:p>
                      <a:r>
                        <a:rPr lang="en-US" sz="1200" dirty="0" smtClean="0"/>
                        <a:t>.6543</a:t>
                      </a:r>
                      <a:endParaRPr lang="en-US" sz="1200" dirty="0"/>
                    </a:p>
                  </a:txBody>
                  <a:tcPr/>
                </a:tc>
                <a:tc>
                  <a:txBody>
                    <a:bodyPr/>
                    <a:lstStyle/>
                    <a:p>
                      <a:r>
                        <a:rPr lang="en-US" sz="1200" dirty="0" smtClean="0"/>
                        <a:t>.3456</a:t>
                      </a:r>
                      <a:endParaRPr lang="en-US" sz="1200" dirty="0"/>
                    </a:p>
                  </a:txBody>
                  <a:tcPr/>
                </a:tc>
              </a:tr>
            </a:tbl>
          </a:graphicData>
        </a:graphic>
      </p:graphicFrame>
      <p:graphicFrame>
        <p:nvGraphicFramePr>
          <p:cNvPr id="397" name="Table 396"/>
          <p:cNvGraphicFramePr>
            <a:graphicFrameLocks noGrp="1"/>
          </p:cNvGraphicFramePr>
          <p:nvPr>
            <p:extLst>
              <p:ext uri="{D42A27DB-BD31-4B8C-83A1-F6EECF244321}">
                <p14:modId xmlns:p14="http://schemas.microsoft.com/office/powerpoint/2010/main" val="3898081480"/>
              </p:ext>
            </p:extLst>
          </p:nvPr>
        </p:nvGraphicFramePr>
        <p:xfrm>
          <a:off x="22385654" y="11068119"/>
          <a:ext cx="4171352" cy="1313744"/>
        </p:xfrm>
        <a:graphic>
          <a:graphicData uri="http://schemas.openxmlformats.org/drawingml/2006/table">
            <a:tbl>
              <a:tblPr firstRow="1" bandRow="1">
                <a:tableStyleId>{5940675A-B579-460E-94D1-54222C63F5DA}</a:tableStyleId>
              </a:tblPr>
              <a:tblGrid>
                <a:gridCol w="1167946"/>
                <a:gridCol w="724043"/>
                <a:gridCol w="747781"/>
                <a:gridCol w="747781"/>
                <a:gridCol w="783801"/>
              </a:tblGrid>
              <a:tr h="32843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baseline="0" dirty="0" smtClean="0"/>
                        <a:t>c</a:t>
                      </a:r>
                      <a:r>
                        <a:rPr lang="en-US" sz="1200" i="0" baseline="30000" dirty="0" smtClean="0"/>
                        <a:t>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baseline="0" dirty="0" smtClean="0"/>
                        <a:t>a</a:t>
                      </a:r>
                      <a:r>
                        <a:rPr lang="en-US" sz="1200" baseline="30000" dirty="0" smtClean="0"/>
                        <a:t>0</a:t>
                      </a:r>
                      <a:r>
                        <a:rPr lang="en-US" sz="1200" dirty="0" smtClean="0"/>
                        <a:t>,</a:t>
                      </a:r>
                      <a:r>
                        <a:rPr lang="en-US" sz="1200" i="1" dirty="0" smtClean="0"/>
                        <a:t>b</a:t>
                      </a:r>
                      <a:r>
                        <a:rPr lang="en-US" sz="1200" baseline="30000" dirty="0" smtClean="0"/>
                        <a:t>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baseline="0" dirty="0" smtClean="0"/>
                        <a:t>a</a:t>
                      </a:r>
                      <a:r>
                        <a:rPr lang="en-US" sz="1200" i="0" baseline="30000" dirty="0" smtClean="0"/>
                        <a:t>1</a:t>
                      </a:r>
                      <a:r>
                        <a:rPr lang="en-US" sz="1200" dirty="0" smtClean="0"/>
                        <a:t>,</a:t>
                      </a:r>
                      <a:r>
                        <a:rPr lang="en-US" sz="1200" i="1" dirty="0" smtClean="0"/>
                        <a:t>b</a:t>
                      </a:r>
                      <a:r>
                        <a:rPr lang="en-US" sz="1200" baseline="30000" dirty="0" smtClean="0"/>
                        <a:t>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baseline="0" dirty="0" smtClean="0"/>
                        <a:t>a</a:t>
                      </a:r>
                      <a:r>
                        <a:rPr lang="en-US" sz="1200" i="0" baseline="30000" dirty="0" smtClean="0"/>
                        <a:t>0</a:t>
                      </a:r>
                      <a:r>
                        <a:rPr lang="en-US" sz="1200" dirty="0" smtClean="0"/>
                        <a:t>,</a:t>
                      </a:r>
                      <a:r>
                        <a:rPr lang="en-US" sz="1200" i="1" dirty="0" smtClean="0"/>
                        <a:t>b</a:t>
                      </a:r>
                      <a:r>
                        <a:rPr lang="en-US" sz="1200" i="0" baseline="30000" dirty="0" smtClean="0"/>
                        <a:t>1</a:t>
                      </a:r>
                      <a:endParaRPr lang="en-US" sz="1200" baseline="300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baseline="0" dirty="0" smtClean="0"/>
                        <a:t>a</a:t>
                      </a:r>
                      <a:r>
                        <a:rPr lang="en-US" sz="1200" i="0" baseline="30000" dirty="0" smtClean="0"/>
                        <a:t>1</a:t>
                      </a:r>
                      <a:r>
                        <a:rPr lang="en-US" sz="1200" dirty="0" smtClean="0"/>
                        <a:t>,</a:t>
                      </a:r>
                      <a:r>
                        <a:rPr lang="en-US" sz="1200" i="1" dirty="0" smtClean="0"/>
                        <a:t>b</a:t>
                      </a:r>
                      <a:r>
                        <a:rPr lang="en-US" sz="1200" i="0" baseline="30000" dirty="0" smtClean="0"/>
                        <a:t>1</a:t>
                      </a:r>
                      <a:endParaRPr lang="en-US" sz="1200" baseline="30000" dirty="0" smtClean="0"/>
                    </a:p>
                  </a:txBody>
                  <a:tcPr/>
                </a:tc>
              </a:tr>
              <a:tr h="328436">
                <a:tc>
                  <a:txBody>
                    <a:bodyPr/>
                    <a:lstStyle/>
                    <a:p>
                      <a:r>
                        <a:rPr lang="en-US" sz="1200" baseline="0" dirty="0" smtClean="0"/>
                        <a:t>From joint</a:t>
                      </a:r>
                      <a:endParaRPr lang="en-US" sz="1200" baseline="0" dirty="0"/>
                    </a:p>
                  </a:txBody>
                  <a:tcPr/>
                </a:tc>
                <a:tc>
                  <a:txBody>
                    <a:bodyPr/>
                    <a:lstStyle/>
                    <a:p>
                      <a:r>
                        <a:rPr lang="en-US" sz="1200" dirty="0" smtClean="0"/>
                        <a:t>.3414</a:t>
                      </a:r>
                      <a:endParaRPr lang="en-US" sz="1200" dirty="0"/>
                    </a:p>
                  </a:txBody>
                  <a:tcPr/>
                </a:tc>
                <a:tc>
                  <a:txBody>
                    <a:bodyPr/>
                    <a:lstStyle/>
                    <a:p>
                      <a:r>
                        <a:rPr lang="en-US" sz="1200" dirty="0" smtClean="0"/>
                        <a:t>.1017</a:t>
                      </a:r>
                      <a:endParaRPr lang="en-US" sz="1200" dirty="0"/>
                    </a:p>
                  </a:txBody>
                  <a:tcPr/>
                </a:tc>
                <a:tc>
                  <a:txBody>
                    <a:bodyPr/>
                    <a:lstStyle/>
                    <a:p>
                      <a:r>
                        <a:rPr lang="en-US" sz="1200" dirty="0" smtClean="0"/>
                        <a:t>.2086</a:t>
                      </a:r>
                      <a:endParaRPr lang="en-US" sz="1200" dirty="0"/>
                    </a:p>
                  </a:txBody>
                  <a:tcPr/>
                </a:tc>
                <a:tc>
                  <a:txBody>
                    <a:bodyPr/>
                    <a:lstStyle/>
                    <a:p>
                      <a:r>
                        <a:rPr lang="en-US" sz="1200" dirty="0" smtClean="0"/>
                        <a:t>.3482</a:t>
                      </a:r>
                      <a:endParaRPr lang="en-US" sz="1200" dirty="0"/>
                    </a:p>
                  </a:txBody>
                  <a:tcPr/>
                </a:tc>
              </a:tr>
              <a:tr h="328436">
                <a:tc>
                  <a:txBody>
                    <a:bodyPr/>
                    <a:lstStyle/>
                    <a:p>
                      <a:r>
                        <a:rPr lang="en-US" sz="1200" baseline="0" dirty="0" smtClean="0"/>
                        <a:t>From clamped</a:t>
                      </a:r>
                      <a:endParaRPr lang="en-US" sz="1200" baseline="0" dirty="0"/>
                    </a:p>
                  </a:txBody>
                  <a:tcPr/>
                </a:tc>
                <a:tc>
                  <a:txBody>
                    <a:bodyPr/>
                    <a:lstStyle/>
                    <a:p>
                      <a:r>
                        <a:rPr lang="en-US" sz="1200" dirty="0" smtClean="0"/>
                        <a:t>.3179</a:t>
                      </a:r>
                      <a:endParaRPr lang="en-US" sz="1200" dirty="0"/>
                    </a:p>
                  </a:txBody>
                  <a:tcPr/>
                </a:tc>
                <a:tc>
                  <a:txBody>
                    <a:bodyPr/>
                    <a:lstStyle/>
                    <a:p>
                      <a:r>
                        <a:rPr lang="en-US" sz="1200" dirty="0" smtClean="0"/>
                        <a:t>.1510</a:t>
                      </a:r>
                      <a:endParaRPr lang="en-US" sz="1200" dirty="0"/>
                    </a:p>
                  </a:txBody>
                  <a:tcPr/>
                </a:tc>
                <a:tc>
                  <a:txBody>
                    <a:bodyPr/>
                    <a:lstStyle/>
                    <a:p>
                      <a:r>
                        <a:rPr lang="en-US" sz="1200" dirty="0" smtClean="0"/>
                        <a:t>.2314</a:t>
                      </a:r>
                      <a:endParaRPr lang="en-US" sz="1200" dirty="0"/>
                    </a:p>
                  </a:txBody>
                  <a:tcPr/>
                </a:tc>
                <a:tc>
                  <a:txBody>
                    <a:bodyPr/>
                    <a:lstStyle/>
                    <a:p>
                      <a:r>
                        <a:rPr lang="en-US" sz="1200" dirty="0" smtClean="0"/>
                        <a:t>.2997</a:t>
                      </a:r>
                      <a:endParaRPr lang="en-US" sz="1200" dirty="0"/>
                    </a:p>
                  </a:txBody>
                  <a:tcPr/>
                </a:tc>
              </a:tr>
              <a:tr h="328436">
                <a:tc>
                  <a:txBody>
                    <a:bodyPr/>
                    <a:lstStyle/>
                    <a:p>
                      <a:r>
                        <a:rPr lang="en-US" sz="1200" baseline="0" dirty="0" smtClean="0"/>
                        <a:t>From </a:t>
                      </a:r>
                      <a:r>
                        <a:rPr lang="en-US" sz="1200" baseline="0" dirty="0" err="1" smtClean="0"/>
                        <a:t>bayes</a:t>
                      </a:r>
                      <a:r>
                        <a:rPr lang="en-US" sz="1200" baseline="0" dirty="0" smtClean="0"/>
                        <a:t> net</a:t>
                      </a:r>
                      <a:endParaRPr lang="en-US" sz="1200" baseline="0" dirty="0"/>
                    </a:p>
                  </a:txBody>
                  <a:tcPr/>
                </a:tc>
                <a:tc>
                  <a:txBody>
                    <a:bodyPr/>
                    <a:lstStyle/>
                    <a:p>
                      <a:r>
                        <a:rPr lang="en-US" sz="1200" dirty="0" smtClean="0"/>
                        <a:t>.3462</a:t>
                      </a:r>
                      <a:endParaRPr lang="en-US" sz="1200" dirty="0"/>
                    </a:p>
                  </a:txBody>
                  <a:tcPr/>
                </a:tc>
                <a:tc>
                  <a:txBody>
                    <a:bodyPr/>
                    <a:lstStyle/>
                    <a:p>
                      <a:r>
                        <a:rPr lang="en-US" sz="1200" dirty="0" smtClean="0"/>
                        <a:t>.0999</a:t>
                      </a:r>
                      <a:endParaRPr lang="en-US" sz="1200" dirty="0"/>
                    </a:p>
                  </a:txBody>
                  <a:tcPr/>
                </a:tc>
                <a:tc>
                  <a:txBody>
                    <a:bodyPr/>
                    <a:lstStyle/>
                    <a:p>
                      <a:r>
                        <a:rPr lang="en-US" sz="1200" dirty="0" smtClean="0"/>
                        <a:t>.2110</a:t>
                      </a:r>
                      <a:endParaRPr lang="en-US" sz="1200" dirty="0"/>
                    </a:p>
                  </a:txBody>
                  <a:tcPr/>
                </a:tc>
                <a:tc>
                  <a:txBody>
                    <a:bodyPr/>
                    <a:lstStyle/>
                    <a:p>
                      <a:r>
                        <a:rPr lang="en-US" sz="1200" dirty="0" smtClean="0"/>
                        <a:t>.3422</a:t>
                      </a:r>
                      <a:endParaRPr lang="en-US" sz="1200" dirty="0"/>
                    </a:p>
                  </a:txBody>
                  <a:tcPr/>
                </a:tc>
              </a:tr>
            </a:tbl>
          </a:graphicData>
        </a:graphic>
      </p:graphicFrame>
      <p:cxnSp>
        <p:nvCxnSpPr>
          <p:cNvPr id="398" name="Elbow Connector 397"/>
          <p:cNvCxnSpPr/>
          <p:nvPr/>
        </p:nvCxnSpPr>
        <p:spPr>
          <a:xfrm rot="5400000">
            <a:off x="21728643" y="10014200"/>
            <a:ext cx="2750889" cy="1984436"/>
          </a:xfrm>
          <a:prstGeom prst="bentConnector3">
            <a:avLst>
              <a:gd name="adj1" fmla="val 50000"/>
            </a:avLst>
          </a:prstGeom>
          <a:effectLst/>
        </p:spPr>
        <p:style>
          <a:lnRef idx="2">
            <a:schemeClr val="dk1"/>
          </a:lnRef>
          <a:fillRef idx="0">
            <a:schemeClr val="dk1"/>
          </a:fillRef>
          <a:effectRef idx="1">
            <a:schemeClr val="dk1"/>
          </a:effectRef>
          <a:fontRef idx="minor">
            <a:schemeClr val="tx1"/>
          </a:fontRef>
        </p:style>
      </p:cxnSp>
      <p:sp>
        <p:nvSpPr>
          <p:cNvPr id="399" name="TextBox 398"/>
          <p:cNvSpPr txBox="1"/>
          <p:nvPr/>
        </p:nvSpPr>
        <p:spPr>
          <a:xfrm>
            <a:off x="23042037" y="12721041"/>
            <a:ext cx="3696405" cy="461665"/>
          </a:xfrm>
          <a:prstGeom prst="rect">
            <a:avLst/>
          </a:prstGeom>
          <a:noFill/>
        </p:spPr>
        <p:txBody>
          <a:bodyPr wrap="square" rtlCol="0">
            <a:spAutoFit/>
          </a:bodyPr>
          <a:lstStyle/>
          <a:p>
            <a:r>
              <a:rPr lang="en-US" sz="2400" dirty="0" smtClean="0"/>
              <a:t>Conditional probabilities</a:t>
            </a:r>
            <a:endParaRPr lang="en-US" sz="2400" dirty="0"/>
          </a:p>
        </p:txBody>
      </p:sp>
      <p:sp>
        <p:nvSpPr>
          <p:cNvPr id="402" name="TextBox 401"/>
          <p:cNvSpPr txBox="1"/>
          <p:nvPr/>
        </p:nvSpPr>
        <p:spPr>
          <a:xfrm>
            <a:off x="18894648" y="14580814"/>
            <a:ext cx="7315200" cy="3046988"/>
          </a:xfrm>
          <a:prstGeom prst="rect">
            <a:avLst/>
          </a:prstGeom>
          <a:noFill/>
        </p:spPr>
        <p:txBody>
          <a:bodyPr wrap="square" rtlCol="0">
            <a:spAutoFit/>
          </a:bodyPr>
          <a:lstStyle/>
          <a:p>
            <a:pPr marL="685800" indent="-685800">
              <a:buFont typeface="Arial"/>
              <a:buChar char="•"/>
            </a:pPr>
            <a:r>
              <a:rPr lang="en-US" sz="3200" dirty="0" smtClean="0"/>
              <a:t>Understand the characteristics of coherent networks</a:t>
            </a:r>
          </a:p>
          <a:p>
            <a:pPr marL="685800" indent="-685800">
              <a:buFont typeface="Arial"/>
              <a:buChar char="•"/>
            </a:pPr>
            <a:r>
              <a:rPr lang="en-US" sz="3200" dirty="0" smtClean="0"/>
              <a:t>Learn networks for a given distribution</a:t>
            </a:r>
          </a:p>
          <a:p>
            <a:pPr marL="685800" indent="-685800">
              <a:buFont typeface="Arial"/>
              <a:buChar char="•"/>
            </a:pPr>
            <a:r>
              <a:rPr lang="en-US" sz="3200" dirty="0" smtClean="0"/>
              <a:t>Create larger networks over more variables</a:t>
            </a:r>
          </a:p>
          <a:p>
            <a:pPr marL="685800" indent="-685800">
              <a:buFont typeface="Arial"/>
              <a:buChar char="•"/>
            </a:pPr>
            <a:r>
              <a:rPr lang="en-US" sz="3200" dirty="0" smtClean="0"/>
              <a:t>Apply it to actual models</a:t>
            </a:r>
          </a:p>
        </p:txBody>
      </p:sp>
      <p:sp>
        <p:nvSpPr>
          <p:cNvPr id="403" name="Rectangle 402"/>
          <p:cNvSpPr/>
          <p:nvPr/>
        </p:nvSpPr>
        <p:spPr>
          <a:xfrm>
            <a:off x="18435791" y="8782691"/>
            <a:ext cx="8686800" cy="4699467"/>
          </a:xfrm>
          <a:prstGeom prst="rect">
            <a:avLst/>
          </a:prstGeom>
          <a:noFill/>
          <a:ln w="25400" cap="flat" cmpd="sng" algn="ctr">
            <a:solidFill>
              <a:srgbClr val="B80033"/>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a:p>
        </p:txBody>
      </p:sp>
      <p:sp>
        <p:nvSpPr>
          <p:cNvPr id="405" name="Rectangle 404"/>
          <p:cNvSpPr/>
          <p:nvPr/>
        </p:nvSpPr>
        <p:spPr>
          <a:xfrm>
            <a:off x="18419893" y="13796340"/>
            <a:ext cx="8686800" cy="4081673"/>
          </a:xfrm>
          <a:prstGeom prst="rect">
            <a:avLst/>
          </a:prstGeom>
          <a:noFill/>
          <a:ln w="25400" cap="flat" cmpd="sng" algn="ctr">
            <a:solidFill>
              <a:srgbClr val="B80033"/>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a:p>
        </p:txBody>
      </p:sp>
      <p:sp>
        <p:nvSpPr>
          <p:cNvPr id="406" name="TextBox 405"/>
          <p:cNvSpPr txBox="1"/>
          <p:nvPr/>
        </p:nvSpPr>
        <p:spPr>
          <a:xfrm>
            <a:off x="18043393" y="13873707"/>
            <a:ext cx="9354278" cy="646329"/>
          </a:xfrm>
          <a:prstGeom prst="rect">
            <a:avLst/>
          </a:prstGeom>
          <a:noFill/>
        </p:spPr>
        <p:txBody>
          <a:bodyPr wrap="square" lIns="91436" tIns="45719" rIns="91436" bIns="45719" rtlCol="0">
            <a:spAutoFit/>
          </a:bodyPr>
          <a:lstStyle/>
          <a:p>
            <a:pPr algn="ctr"/>
            <a:r>
              <a:rPr lang="en-US" sz="3600" dirty="0" smtClean="0"/>
              <a:t>What’s next?</a:t>
            </a:r>
            <a:endParaRPr lang="en-US" sz="3600" dirty="0"/>
          </a:p>
        </p:txBody>
      </p:sp>
    </p:spTree>
    <p:extLst>
      <p:ext uri="{BB962C8B-B14F-4D97-AF65-F5344CB8AC3E}">
        <p14:creationId xmlns:p14="http://schemas.microsoft.com/office/powerpoint/2010/main" val="2993124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209</TotalTime>
  <Words>598</Words>
  <Application>Microsoft Macintosh PowerPoint</Application>
  <PresentationFormat>Custom</PresentationFormat>
  <Paragraphs>126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Leung</dc:creator>
  <cp:lastModifiedBy>Kevin Leung</cp:lastModifiedBy>
  <cp:revision>23</cp:revision>
  <dcterms:created xsi:type="dcterms:W3CDTF">2011-03-16T21:12:18Z</dcterms:created>
  <dcterms:modified xsi:type="dcterms:W3CDTF">2011-04-28T23:30:58Z</dcterms:modified>
</cp:coreProperties>
</file>