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858" autoAdjust="0"/>
  </p:normalViewPr>
  <p:slideViewPr>
    <p:cSldViewPr snapToGrid="0" snapToObjects="1">
      <p:cViewPr varScale="1">
        <p:scale>
          <a:sx n="44" d="100"/>
          <a:sy n="44" d="100"/>
        </p:scale>
        <p:origin x="-984" y="-128"/>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3/16/11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99489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3/16/11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90355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3/16/11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405647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DEA0-C1D0-5643-9879-8DBAD757061D}" type="datetimeFigureOut">
              <a:rPr lang="en-US" smtClean="0"/>
              <a:t>3/16/11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41248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88DEA0-C1D0-5643-9879-8DBAD757061D}" type="datetimeFigureOut">
              <a:rPr lang="en-US" smtClean="0"/>
              <a:t>3/16/11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7750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88DEA0-C1D0-5643-9879-8DBAD757061D}" type="datetimeFigureOut">
              <a:rPr lang="en-US" smtClean="0"/>
              <a:t>3/16/11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62499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88DEA0-C1D0-5643-9879-8DBAD757061D}" type="datetimeFigureOut">
              <a:rPr lang="en-US" smtClean="0"/>
              <a:t>3/16/11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86248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88DEA0-C1D0-5643-9879-8DBAD757061D}" type="datetimeFigureOut">
              <a:rPr lang="en-US" smtClean="0"/>
              <a:t>3/16/11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37935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8DEA0-C1D0-5643-9879-8DBAD757061D}" type="datetimeFigureOut">
              <a:rPr lang="en-US" smtClean="0"/>
              <a:t>3/16/11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237948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8DEA0-C1D0-5643-9879-8DBAD757061D}" type="datetimeFigureOut">
              <a:rPr lang="en-US" smtClean="0"/>
              <a:t>3/16/11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32222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8DEA0-C1D0-5643-9879-8DBAD757061D}" type="datetimeFigureOut">
              <a:rPr lang="en-US" smtClean="0"/>
              <a:t>3/16/11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02868-E688-C24F-8791-0958C8889679}" type="slidenum">
              <a:rPr lang="en-US" smtClean="0"/>
              <a:t>‹#›</a:t>
            </a:fld>
            <a:endParaRPr lang="en-US"/>
          </a:p>
        </p:txBody>
      </p:sp>
    </p:spTree>
    <p:extLst>
      <p:ext uri="{BB962C8B-B14F-4D97-AF65-F5344CB8AC3E}">
        <p14:creationId xmlns:p14="http://schemas.microsoft.com/office/powerpoint/2010/main" val="17837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7C88DEA0-C1D0-5643-9879-8DBAD757061D}" type="datetimeFigureOut">
              <a:rPr lang="en-US" smtClean="0"/>
              <a:t>3/16/11</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5E102868-E688-C24F-8791-0958C8889679}" type="slidenum">
              <a:rPr lang="en-US" smtClean="0"/>
              <a:t>‹#›</a:t>
            </a:fld>
            <a:endParaRPr lang="en-US"/>
          </a:p>
        </p:txBody>
      </p:sp>
    </p:spTree>
    <p:extLst>
      <p:ext uri="{BB962C8B-B14F-4D97-AF65-F5344CB8AC3E}">
        <p14:creationId xmlns:p14="http://schemas.microsoft.com/office/powerpoint/2010/main" val="85071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44500"/>
            <a:ext cx="27432000" cy="1631214"/>
          </a:xfrm>
          <a:prstGeom prst="rect">
            <a:avLst/>
          </a:prstGeom>
          <a:noFill/>
        </p:spPr>
        <p:txBody>
          <a:bodyPr wrap="square" lIns="91436" tIns="45719" rIns="91436" bIns="45719" rtlCol="0">
            <a:spAutoFit/>
          </a:bodyPr>
          <a:lstStyle/>
          <a:p>
            <a:pPr algn="ctr"/>
            <a:r>
              <a:rPr lang="en-US" sz="10000" dirty="0" smtClean="0"/>
              <a:t>Inference in a Connectionist Model</a:t>
            </a:r>
            <a:endParaRPr lang="en-US" sz="10000" dirty="0"/>
          </a:p>
        </p:txBody>
      </p:sp>
      <p:sp>
        <p:nvSpPr>
          <p:cNvPr id="5" name="TextBox 4"/>
          <p:cNvSpPr txBox="1"/>
          <p:nvPr/>
        </p:nvSpPr>
        <p:spPr>
          <a:xfrm>
            <a:off x="0" y="2075714"/>
            <a:ext cx="27432000" cy="830997"/>
          </a:xfrm>
          <a:prstGeom prst="rect">
            <a:avLst/>
          </a:prstGeom>
          <a:noFill/>
        </p:spPr>
        <p:txBody>
          <a:bodyPr wrap="square" rtlCol="0">
            <a:spAutoFit/>
          </a:bodyPr>
          <a:lstStyle/>
          <a:p>
            <a:pPr algn="ctr"/>
            <a:r>
              <a:rPr lang="en-US" sz="2400" dirty="0" smtClean="0"/>
              <a:t>Kevin Leung, Noah Goodman</a:t>
            </a:r>
          </a:p>
          <a:p>
            <a:pPr algn="ctr"/>
            <a:r>
              <a:rPr lang="en-US" sz="2400" dirty="0" smtClean="0"/>
              <a:t>Stanford University</a:t>
            </a:r>
            <a:endParaRPr lang="en-US" sz="2400" dirty="0"/>
          </a:p>
        </p:txBody>
      </p:sp>
      <p:grpSp>
        <p:nvGrpSpPr>
          <p:cNvPr id="209" name="Group 208"/>
          <p:cNvGrpSpPr/>
          <p:nvPr/>
        </p:nvGrpSpPr>
        <p:grpSpPr>
          <a:xfrm>
            <a:off x="743920" y="12069156"/>
            <a:ext cx="3893211" cy="1692180"/>
            <a:chOff x="1768562" y="2647051"/>
            <a:chExt cx="3893211" cy="1692180"/>
          </a:xfrm>
        </p:grpSpPr>
        <p:sp>
          <p:nvSpPr>
            <p:cNvPr id="210" name="Oval 209"/>
            <p:cNvSpPr/>
            <p:nvPr/>
          </p:nvSpPr>
          <p:spPr>
            <a:xfrm>
              <a:off x="3698297" y="3117446"/>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err="1" smtClean="0"/>
                <a:t>a</a:t>
              </a:r>
              <a:r>
                <a:rPr lang="en-US" sz="1800" i="1" baseline="-25000" dirty="0" err="1" smtClean="0"/>
                <a:t>i</a:t>
              </a:r>
              <a:endParaRPr lang="en-US" sz="1800" i="1" baseline="-25000" dirty="0"/>
            </a:p>
          </p:txBody>
        </p:sp>
        <p:cxnSp>
          <p:nvCxnSpPr>
            <p:cNvPr id="211" name="Straight Arrow Connector 210"/>
            <p:cNvCxnSpPr>
              <a:endCxn id="210" idx="1"/>
            </p:cNvCxnSpPr>
            <p:nvPr/>
          </p:nvCxnSpPr>
          <p:spPr>
            <a:xfrm>
              <a:off x="2658778" y="2920066"/>
              <a:ext cx="1166734" cy="32459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12" name="Straight Arrow Connector 211"/>
            <p:cNvCxnSpPr>
              <a:endCxn id="210" idx="2"/>
            </p:cNvCxnSpPr>
            <p:nvPr/>
          </p:nvCxnSpPr>
          <p:spPr>
            <a:xfrm>
              <a:off x="2658778" y="3551786"/>
              <a:ext cx="1039519"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13" name="Straight Arrow Connector 212"/>
            <p:cNvCxnSpPr>
              <a:endCxn id="210" idx="3"/>
            </p:cNvCxnSpPr>
            <p:nvPr/>
          </p:nvCxnSpPr>
          <p:spPr>
            <a:xfrm flipV="1">
              <a:off x="2658778" y="3858911"/>
              <a:ext cx="1166734" cy="295654"/>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14" name="Rectangle 213"/>
            <p:cNvSpPr/>
            <p:nvPr/>
          </p:nvSpPr>
          <p:spPr>
            <a:xfrm>
              <a:off x="3049878" y="3197843"/>
              <a:ext cx="511779" cy="707886"/>
            </a:xfrm>
            <a:prstGeom prst="rect">
              <a:avLst/>
            </a:prstGeom>
          </p:spPr>
          <p:txBody>
            <a:bodyPr wrap="none">
              <a:spAutoFit/>
            </a:bodyPr>
            <a:lstStyle/>
            <a:p>
              <a:r>
                <a:rPr lang="en-US" sz="4000" b="1" dirty="0" err="1">
                  <a:latin typeface="Lucida Grande"/>
                  <a:ea typeface="Lucida Grande"/>
                  <a:cs typeface="Lucida Grande"/>
                </a:rPr>
                <a:t>Σ</a:t>
              </a:r>
              <a:endParaRPr lang="en-US" sz="4000" dirty="0"/>
            </a:p>
          </p:txBody>
        </p:sp>
        <p:sp>
          <p:nvSpPr>
            <p:cNvPr id="215" name="TextBox 214"/>
            <p:cNvSpPr txBox="1"/>
            <p:nvPr/>
          </p:nvSpPr>
          <p:spPr>
            <a:xfrm>
              <a:off x="1768562" y="2647051"/>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baseline="-25000" dirty="0" smtClean="0"/>
                <a:t>1</a:t>
              </a:r>
              <a:r>
                <a:rPr lang="en-US" sz="1800" dirty="0" smtClean="0"/>
                <a:t> * </a:t>
              </a:r>
              <a:r>
                <a:rPr lang="en-US" sz="1800" i="1" dirty="0" smtClean="0"/>
                <a:t>f</a:t>
              </a:r>
              <a:r>
                <a:rPr lang="en-US" sz="1800" baseline="-25000" dirty="0" smtClean="0"/>
                <a:t>1</a:t>
              </a:r>
              <a:endParaRPr lang="en-US" sz="1800" baseline="-25000" dirty="0"/>
            </a:p>
          </p:txBody>
        </p:sp>
        <p:sp>
          <p:nvSpPr>
            <p:cNvPr id="216" name="TextBox 215"/>
            <p:cNvSpPr txBox="1"/>
            <p:nvPr/>
          </p:nvSpPr>
          <p:spPr>
            <a:xfrm>
              <a:off x="2658778" y="3551786"/>
              <a:ext cx="1249821" cy="379846"/>
            </a:xfrm>
            <a:prstGeom prst="rect">
              <a:avLst/>
            </a:prstGeom>
            <a:noFill/>
          </p:spPr>
          <p:txBody>
            <a:bodyPr wrap="square" rtlCol="0">
              <a:spAutoFit/>
            </a:bodyPr>
            <a:lstStyle/>
            <a:p>
              <a:r>
                <a:rPr lang="en-US" sz="1800" dirty="0" smtClean="0"/>
                <a:t>…</a:t>
              </a:r>
              <a:endParaRPr lang="en-US" sz="1800" dirty="0"/>
            </a:p>
          </p:txBody>
        </p:sp>
        <p:sp>
          <p:nvSpPr>
            <p:cNvPr id="217" name="TextBox 216"/>
            <p:cNvSpPr txBox="1"/>
            <p:nvPr/>
          </p:nvSpPr>
          <p:spPr>
            <a:xfrm>
              <a:off x="1768562" y="3367120"/>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baseline="-25000" dirty="0"/>
                <a:t>2</a:t>
              </a:r>
              <a:r>
                <a:rPr lang="en-US" sz="1800" dirty="0" smtClean="0"/>
                <a:t> * </a:t>
              </a:r>
              <a:r>
                <a:rPr lang="en-US" sz="1800" i="1" dirty="0" smtClean="0"/>
                <a:t>f</a:t>
              </a:r>
              <a:r>
                <a:rPr lang="en-US" sz="1800" baseline="-25000" dirty="0"/>
                <a:t>2</a:t>
              </a:r>
            </a:p>
          </p:txBody>
        </p:sp>
        <p:sp>
          <p:nvSpPr>
            <p:cNvPr id="218" name="TextBox 217"/>
            <p:cNvSpPr txBox="1"/>
            <p:nvPr/>
          </p:nvSpPr>
          <p:spPr>
            <a:xfrm>
              <a:off x="1768562" y="3969899"/>
              <a:ext cx="1103868" cy="369332"/>
            </a:xfrm>
            <a:prstGeom prst="rect">
              <a:avLst/>
            </a:prstGeom>
            <a:noFill/>
          </p:spPr>
          <p:txBody>
            <a:bodyPr wrap="square" rtlCol="0">
              <a:spAutoFit/>
            </a:bodyPr>
            <a:lstStyle/>
            <a:p>
              <a:r>
                <a:rPr lang="en-US" sz="1800" i="1" dirty="0" smtClean="0"/>
                <a:t>w</a:t>
              </a:r>
              <a:r>
                <a:rPr lang="en-US" sz="1800" i="1" baseline="-25000" dirty="0" smtClean="0"/>
                <a:t>i</a:t>
              </a:r>
              <a:r>
                <a:rPr lang="en-US" sz="1800" i="1" baseline="-25000" dirty="0"/>
                <a:t>n</a:t>
              </a:r>
              <a:r>
                <a:rPr lang="en-US" sz="1800" dirty="0" smtClean="0"/>
                <a:t> * </a:t>
              </a:r>
              <a:r>
                <a:rPr lang="en-US" sz="1800" i="1" dirty="0" err="1" smtClean="0"/>
                <a:t>f</a:t>
              </a:r>
              <a:r>
                <a:rPr lang="en-US" sz="1800" i="1" baseline="-25000" dirty="0" err="1"/>
                <a:t>n</a:t>
              </a:r>
              <a:endParaRPr lang="en-US" sz="1800" i="1" baseline="-25000" dirty="0"/>
            </a:p>
          </p:txBody>
        </p:sp>
        <p:cxnSp>
          <p:nvCxnSpPr>
            <p:cNvPr id="219" name="Straight Arrow Connector 218"/>
            <p:cNvCxnSpPr>
              <a:stCxn id="210" idx="6"/>
            </p:cNvCxnSpPr>
            <p:nvPr/>
          </p:nvCxnSpPr>
          <p:spPr>
            <a:xfrm>
              <a:off x="4566977" y="3551786"/>
              <a:ext cx="857405"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20" name="TextBox 219"/>
            <p:cNvSpPr txBox="1"/>
            <p:nvPr/>
          </p:nvSpPr>
          <p:spPr>
            <a:xfrm>
              <a:off x="4934932" y="3117446"/>
              <a:ext cx="726841" cy="369332"/>
            </a:xfrm>
            <a:prstGeom prst="rect">
              <a:avLst/>
            </a:prstGeom>
            <a:noFill/>
          </p:spPr>
          <p:txBody>
            <a:bodyPr wrap="square" rtlCol="0">
              <a:spAutoFit/>
            </a:bodyPr>
            <a:lstStyle/>
            <a:p>
              <a:r>
                <a:rPr lang="en-US" sz="1800" i="1" dirty="0" smtClean="0"/>
                <a:t>f</a:t>
              </a:r>
              <a:r>
                <a:rPr lang="en-US" sz="1800" i="1" baseline="-25000" dirty="0" smtClean="0"/>
                <a:t>i</a:t>
              </a:r>
              <a:endParaRPr lang="en-US" sz="1800" i="1" baseline="-25000" dirty="0"/>
            </a:p>
          </p:txBody>
        </p:sp>
      </p:grpSp>
      <p:pic>
        <p:nvPicPr>
          <p:cNvPr id="232" name="Picture 231" descr="jum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1598" y="9087084"/>
            <a:ext cx="5690232" cy="4267674"/>
          </a:xfrm>
          <a:prstGeom prst="rect">
            <a:avLst/>
          </a:prstGeom>
          <a:ln>
            <a:solidFill>
              <a:schemeClr val="tx1"/>
            </a:solidFill>
          </a:ln>
        </p:spPr>
      </p:pic>
      <p:pic>
        <p:nvPicPr>
          <p:cNvPr id="233" name="Picture 2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5449" y="14974102"/>
            <a:ext cx="7315200" cy="908175"/>
          </a:xfrm>
          <a:prstGeom prst="rect">
            <a:avLst/>
          </a:prstGeom>
          <a:noFill/>
          <a:ln>
            <a:noFill/>
          </a:ln>
        </p:spPr>
      </p:pic>
      <p:pic>
        <p:nvPicPr>
          <p:cNvPr id="234" name="Picture 2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5449" y="16629905"/>
            <a:ext cx="4077618" cy="914400"/>
          </a:xfrm>
          <a:prstGeom prst="rect">
            <a:avLst/>
          </a:prstGeom>
          <a:noFill/>
          <a:ln>
            <a:noFill/>
          </a:ln>
        </p:spPr>
      </p:pic>
      <p:sp>
        <p:nvSpPr>
          <p:cNvPr id="240" name="TextBox 239"/>
          <p:cNvSpPr txBox="1"/>
          <p:nvPr/>
        </p:nvSpPr>
        <p:spPr>
          <a:xfrm>
            <a:off x="780304" y="3437043"/>
            <a:ext cx="7315200" cy="646329"/>
          </a:xfrm>
          <a:prstGeom prst="rect">
            <a:avLst/>
          </a:prstGeom>
          <a:noFill/>
        </p:spPr>
        <p:txBody>
          <a:bodyPr wrap="square" lIns="91436" tIns="45719" rIns="91436" bIns="45719" rtlCol="0">
            <a:spAutoFit/>
          </a:bodyPr>
          <a:lstStyle/>
          <a:p>
            <a:pPr algn="ctr"/>
            <a:r>
              <a:rPr lang="en-US" sz="3600" dirty="0" smtClean="0"/>
              <a:t>Why a different method of inference?</a:t>
            </a:r>
            <a:endParaRPr lang="en-US" sz="3600" dirty="0"/>
          </a:p>
        </p:txBody>
      </p:sp>
      <p:sp>
        <p:nvSpPr>
          <p:cNvPr id="242" name="TextBox 241"/>
          <p:cNvSpPr txBox="1"/>
          <p:nvPr/>
        </p:nvSpPr>
        <p:spPr>
          <a:xfrm>
            <a:off x="9291336" y="3430975"/>
            <a:ext cx="8229600" cy="646329"/>
          </a:xfrm>
          <a:prstGeom prst="rect">
            <a:avLst/>
          </a:prstGeom>
          <a:noFill/>
        </p:spPr>
        <p:txBody>
          <a:bodyPr wrap="square" lIns="91436" tIns="45719" rIns="91436" bIns="45719" rtlCol="0">
            <a:spAutoFit/>
          </a:bodyPr>
          <a:lstStyle/>
          <a:p>
            <a:pPr algn="ctr"/>
            <a:r>
              <a:rPr lang="en-US" sz="3600" dirty="0" smtClean="0"/>
              <a:t>Can we understand this as MCMC?</a:t>
            </a:r>
            <a:endParaRPr lang="en-US" sz="3600" dirty="0"/>
          </a:p>
        </p:txBody>
      </p:sp>
      <p:sp>
        <p:nvSpPr>
          <p:cNvPr id="244" name="TextBox 243"/>
          <p:cNvSpPr txBox="1"/>
          <p:nvPr/>
        </p:nvSpPr>
        <p:spPr>
          <a:xfrm>
            <a:off x="19423242" y="3437043"/>
            <a:ext cx="7315200" cy="646329"/>
          </a:xfrm>
          <a:prstGeom prst="rect">
            <a:avLst/>
          </a:prstGeom>
          <a:noFill/>
        </p:spPr>
        <p:txBody>
          <a:bodyPr wrap="square" lIns="91436" tIns="45719" rIns="91436" bIns="45719" rtlCol="0">
            <a:spAutoFit/>
          </a:bodyPr>
          <a:lstStyle/>
          <a:p>
            <a:pPr algn="ctr"/>
            <a:r>
              <a:rPr lang="en-US" sz="3600" dirty="0" smtClean="0"/>
              <a:t>How well does it perform?</a:t>
            </a:r>
            <a:endParaRPr lang="en-US" sz="3600" dirty="0"/>
          </a:p>
        </p:txBody>
      </p:sp>
      <p:sp>
        <p:nvSpPr>
          <p:cNvPr id="245" name="TextBox 244"/>
          <p:cNvSpPr txBox="1"/>
          <p:nvPr/>
        </p:nvSpPr>
        <p:spPr>
          <a:xfrm>
            <a:off x="18043393" y="13873707"/>
            <a:ext cx="9354278" cy="646329"/>
          </a:xfrm>
          <a:prstGeom prst="rect">
            <a:avLst/>
          </a:prstGeom>
          <a:noFill/>
        </p:spPr>
        <p:txBody>
          <a:bodyPr wrap="square" lIns="91436" tIns="45719" rIns="91436" bIns="45719" rtlCol="0">
            <a:spAutoFit/>
          </a:bodyPr>
          <a:lstStyle/>
          <a:p>
            <a:pPr algn="ctr"/>
            <a:r>
              <a:rPr lang="en-US" sz="3600" dirty="0" smtClean="0"/>
              <a:t>What’s next?</a:t>
            </a:r>
            <a:endParaRPr lang="en-US" sz="3600" dirty="0"/>
          </a:p>
        </p:txBody>
      </p:sp>
      <p:sp>
        <p:nvSpPr>
          <p:cNvPr id="246" name="TextBox 245"/>
          <p:cNvSpPr txBox="1"/>
          <p:nvPr/>
        </p:nvSpPr>
        <p:spPr>
          <a:xfrm>
            <a:off x="743920" y="9338905"/>
            <a:ext cx="7315200" cy="646329"/>
          </a:xfrm>
          <a:prstGeom prst="rect">
            <a:avLst/>
          </a:prstGeom>
          <a:noFill/>
        </p:spPr>
        <p:txBody>
          <a:bodyPr wrap="square" lIns="91436" tIns="45719" rIns="91436" bIns="45719" rtlCol="0">
            <a:spAutoFit/>
          </a:bodyPr>
          <a:lstStyle/>
          <a:p>
            <a:pPr algn="ctr"/>
            <a:r>
              <a:rPr lang="en-US" sz="3600" dirty="0" smtClean="0"/>
              <a:t>What is the model for inference?</a:t>
            </a:r>
            <a:endParaRPr lang="en-US" sz="3600" dirty="0"/>
          </a:p>
        </p:txBody>
      </p:sp>
      <p:sp>
        <p:nvSpPr>
          <p:cNvPr id="248" name="TextBox 247"/>
          <p:cNvSpPr txBox="1"/>
          <p:nvPr/>
        </p:nvSpPr>
        <p:spPr>
          <a:xfrm>
            <a:off x="780304" y="4344790"/>
            <a:ext cx="7315200" cy="4524315"/>
          </a:xfrm>
          <a:prstGeom prst="rect">
            <a:avLst/>
          </a:prstGeom>
          <a:noFill/>
        </p:spPr>
        <p:txBody>
          <a:bodyPr wrap="square" rtlCol="0">
            <a:spAutoFit/>
          </a:bodyPr>
          <a:lstStyle/>
          <a:p>
            <a:r>
              <a:rPr lang="en-US" sz="2400" dirty="0" smtClean="0"/>
              <a:t>Two popular types of computational models of cognition exist today: connectionist and Bayesian models. Bayesian models treat people as ideal observers who have a probability distribution over hypotheses from observed data. Intended as a computational level description, Bayesian models have been criticized for being not biologically plausible. Connectionist models function at an algorithmic level using neural networks. We hope to implement probabilistic inference over arbitrary distributions in a connectionist framework</a:t>
            </a:r>
            <a:r>
              <a:rPr lang="en-US" sz="2400" dirty="0" smtClean="0"/>
              <a:t>. This work builds upon other implementations from Jay McClelland and </a:t>
            </a:r>
            <a:r>
              <a:rPr lang="en-US" sz="2400" dirty="0" err="1" smtClean="0"/>
              <a:t>Alexandre</a:t>
            </a:r>
            <a:r>
              <a:rPr lang="en-US" sz="2400" dirty="0" smtClean="0"/>
              <a:t> </a:t>
            </a:r>
            <a:r>
              <a:rPr lang="en-US" sz="2400" dirty="0" err="1" smtClean="0"/>
              <a:t>Pouget</a:t>
            </a:r>
            <a:r>
              <a:rPr lang="en-US" sz="2400" dirty="0" smtClean="0"/>
              <a:t> by being fully generative.</a:t>
            </a:r>
            <a:endParaRPr lang="en-US" sz="2400" dirty="0"/>
          </a:p>
        </p:txBody>
      </p:sp>
      <p:sp>
        <p:nvSpPr>
          <p:cNvPr id="249" name="TextBox 248"/>
          <p:cNvSpPr txBox="1"/>
          <p:nvPr/>
        </p:nvSpPr>
        <p:spPr>
          <a:xfrm>
            <a:off x="743920" y="9985234"/>
            <a:ext cx="7315200" cy="1569660"/>
          </a:xfrm>
          <a:prstGeom prst="rect">
            <a:avLst/>
          </a:prstGeom>
          <a:noFill/>
        </p:spPr>
        <p:txBody>
          <a:bodyPr wrap="square" rtlCol="0">
            <a:spAutoFit/>
          </a:bodyPr>
          <a:lstStyle/>
          <a:p>
            <a:r>
              <a:rPr lang="en-US" sz="2400" dirty="0" smtClean="0"/>
              <a:t>We chose to use an integrate-and-fire activation function for our neural network. In a fully connection network, a unit accumulates activation from the firing of other units until reaching a threshold, when it fires itself and resets</a:t>
            </a:r>
            <a:endParaRPr lang="en-US" sz="2400" dirty="0"/>
          </a:p>
        </p:txBody>
      </p:sp>
      <p:sp>
        <p:nvSpPr>
          <p:cNvPr id="250" name="TextBox 249"/>
          <p:cNvSpPr txBox="1"/>
          <p:nvPr/>
        </p:nvSpPr>
        <p:spPr>
          <a:xfrm>
            <a:off x="4821538" y="11566995"/>
            <a:ext cx="3237582" cy="2308324"/>
          </a:xfrm>
          <a:prstGeom prst="rect">
            <a:avLst/>
          </a:prstGeom>
          <a:noFill/>
        </p:spPr>
        <p:txBody>
          <a:bodyPr wrap="square" rtlCol="0">
            <a:spAutoFit/>
          </a:bodyPr>
          <a:lstStyle/>
          <a:p>
            <a:r>
              <a:rPr lang="en-US" sz="2400" dirty="0" smtClean="0"/>
              <a:t>Its own activation. By observing the firing of several units over time, we can construct a probability distribution from those samples.</a:t>
            </a:r>
            <a:endParaRPr lang="en-US" sz="2400" dirty="0"/>
          </a:p>
        </p:txBody>
      </p:sp>
      <p:sp>
        <p:nvSpPr>
          <p:cNvPr id="251" name="TextBox 250"/>
          <p:cNvSpPr txBox="1"/>
          <p:nvPr/>
        </p:nvSpPr>
        <p:spPr>
          <a:xfrm>
            <a:off x="764983" y="14229211"/>
            <a:ext cx="7214598" cy="461665"/>
          </a:xfrm>
          <a:prstGeom prst="rect">
            <a:avLst/>
          </a:prstGeom>
          <a:noFill/>
        </p:spPr>
        <p:txBody>
          <a:bodyPr wrap="square" rtlCol="0">
            <a:spAutoFit/>
          </a:bodyPr>
          <a:lstStyle/>
          <a:p>
            <a:r>
              <a:rPr lang="en-US" sz="2400" dirty="0" smtClean="0"/>
              <a:t>The activation function</a:t>
            </a:r>
            <a:endParaRPr lang="en-US" sz="2400" dirty="0"/>
          </a:p>
        </p:txBody>
      </p:sp>
      <p:sp>
        <p:nvSpPr>
          <p:cNvPr id="252" name="TextBox 251"/>
          <p:cNvSpPr txBox="1"/>
          <p:nvPr/>
        </p:nvSpPr>
        <p:spPr>
          <a:xfrm>
            <a:off x="764983" y="15986418"/>
            <a:ext cx="4682868" cy="461665"/>
          </a:xfrm>
          <a:prstGeom prst="rect">
            <a:avLst/>
          </a:prstGeom>
          <a:noFill/>
        </p:spPr>
        <p:txBody>
          <a:bodyPr wrap="square" rtlCol="0">
            <a:spAutoFit/>
          </a:bodyPr>
          <a:lstStyle/>
          <a:p>
            <a:r>
              <a:rPr lang="en-US" sz="2400" dirty="0" smtClean="0"/>
              <a:t>The firing function</a:t>
            </a:r>
            <a:endParaRPr lang="en-US" sz="2400" dirty="0"/>
          </a:p>
        </p:txBody>
      </p:sp>
      <p:sp>
        <p:nvSpPr>
          <p:cNvPr id="253" name="TextBox 252"/>
          <p:cNvSpPr txBox="1"/>
          <p:nvPr/>
        </p:nvSpPr>
        <p:spPr>
          <a:xfrm>
            <a:off x="18670125" y="7369325"/>
            <a:ext cx="3675676" cy="461665"/>
          </a:xfrm>
          <a:prstGeom prst="rect">
            <a:avLst/>
          </a:prstGeom>
          <a:noFill/>
        </p:spPr>
        <p:txBody>
          <a:bodyPr wrap="square" rtlCol="0">
            <a:spAutoFit/>
          </a:bodyPr>
          <a:lstStyle/>
          <a:p>
            <a:r>
              <a:rPr lang="en-US" sz="2400" dirty="0" smtClean="0"/>
              <a:t>Corresponding Bayes Net</a:t>
            </a:r>
            <a:endParaRPr lang="en-US" sz="2400" dirty="0"/>
          </a:p>
        </p:txBody>
      </p:sp>
      <p:sp>
        <p:nvSpPr>
          <p:cNvPr id="254" name="Oval 253"/>
          <p:cNvSpPr/>
          <p:nvPr/>
        </p:nvSpPr>
        <p:spPr>
          <a:xfrm>
            <a:off x="21133860" y="5514621"/>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B</a:t>
            </a:r>
          </a:p>
        </p:txBody>
      </p:sp>
      <p:sp>
        <p:nvSpPr>
          <p:cNvPr id="255" name="Oval 254"/>
          <p:cNvSpPr/>
          <p:nvPr/>
        </p:nvSpPr>
        <p:spPr>
          <a:xfrm>
            <a:off x="21759757" y="4617834"/>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a:t>
            </a:r>
            <a:endParaRPr lang="en-US" sz="1200" dirty="0"/>
          </a:p>
        </p:txBody>
      </p:sp>
      <p:sp>
        <p:nvSpPr>
          <p:cNvPr id="256" name="Oval 255"/>
          <p:cNvSpPr/>
          <p:nvPr/>
        </p:nvSpPr>
        <p:spPr>
          <a:xfrm>
            <a:off x="20507963" y="4613825"/>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a:t>
            </a:r>
            <a:endParaRPr lang="en-US" sz="1200" dirty="0"/>
          </a:p>
        </p:txBody>
      </p:sp>
      <p:cxnSp>
        <p:nvCxnSpPr>
          <p:cNvPr id="257" name="Straight Arrow Connector 256"/>
          <p:cNvCxnSpPr>
            <a:stCxn id="256" idx="5"/>
            <a:endCxn id="254" idx="0"/>
          </p:cNvCxnSpPr>
          <p:nvPr/>
        </p:nvCxnSpPr>
        <p:spPr>
          <a:xfrm>
            <a:off x="21042200" y="5124555"/>
            <a:ext cx="404609" cy="390066"/>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58" name="Straight Arrow Connector 257"/>
          <p:cNvCxnSpPr>
            <a:stCxn id="255" idx="3"/>
            <a:endCxn id="254" idx="0"/>
          </p:cNvCxnSpPr>
          <p:nvPr/>
        </p:nvCxnSpPr>
        <p:spPr>
          <a:xfrm flipH="1">
            <a:off x="21446809" y="5128564"/>
            <a:ext cx="404608" cy="386057"/>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graphicFrame>
        <p:nvGraphicFramePr>
          <p:cNvPr id="259" name="Table 258"/>
          <p:cNvGraphicFramePr>
            <a:graphicFrameLocks noGrp="1"/>
          </p:cNvGraphicFramePr>
          <p:nvPr>
            <p:extLst>
              <p:ext uri="{D42A27DB-BD31-4B8C-83A1-F6EECF244321}">
                <p14:modId xmlns:p14="http://schemas.microsoft.com/office/powerpoint/2010/main" val="3877923998"/>
              </p:ext>
            </p:extLst>
          </p:nvPr>
        </p:nvGraphicFramePr>
        <p:xfrm>
          <a:off x="18861882" y="4474686"/>
          <a:ext cx="1310910" cy="683011"/>
        </p:xfrm>
        <a:graphic>
          <a:graphicData uri="http://schemas.openxmlformats.org/drawingml/2006/table">
            <a:tbl>
              <a:tblPr firstRow="1" bandRow="1">
                <a:tableStyleId>{2D5ABB26-0587-4C30-8999-92F81FD0307C}</a:tableStyleId>
              </a:tblPr>
              <a:tblGrid>
                <a:gridCol w="655455"/>
                <a:gridCol w="655455"/>
              </a:tblGrid>
              <a:tr h="339278">
                <a:tc>
                  <a:txBody>
                    <a:bodyPr/>
                    <a:lstStyle/>
                    <a:p>
                      <a:r>
                        <a:rPr lang="en-US" sz="1200" i="1" dirty="0" smtClean="0"/>
                        <a:t>a</a:t>
                      </a:r>
                      <a:r>
                        <a:rPr lang="en-US" sz="1200" i="0" baseline="30000" dirty="0" smtClean="0"/>
                        <a:t>0</a:t>
                      </a:r>
                      <a:endParaRPr lang="en-US" sz="120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1" dirty="0" smtClean="0"/>
                        <a:t>a</a:t>
                      </a:r>
                      <a:r>
                        <a:rPr lang="en-US" sz="1200" i="0" baseline="30000" dirty="0" smtClean="0"/>
                        <a:t>1</a:t>
                      </a:r>
                      <a:endParaRPr lang="en-US" sz="1200"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3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.5578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0" dirty="0" smtClean="0"/>
                        <a:t>.4422</a:t>
                      </a:r>
                      <a:endParaRPr lang="en-US" sz="1200" b="1"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60" name="Table 259"/>
          <p:cNvGraphicFramePr>
            <a:graphicFrameLocks noGrp="1"/>
          </p:cNvGraphicFramePr>
          <p:nvPr>
            <p:extLst>
              <p:ext uri="{D42A27DB-BD31-4B8C-83A1-F6EECF244321}">
                <p14:modId xmlns:p14="http://schemas.microsoft.com/office/powerpoint/2010/main" val="478311592"/>
              </p:ext>
            </p:extLst>
          </p:nvPr>
        </p:nvGraphicFramePr>
        <p:xfrm>
          <a:off x="22552248" y="4505019"/>
          <a:ext cx="1317266" cy="638740"/>
        </p:xfrm>
        <a:graphic>
          <a:graphicData uri="http://schemas.openxmlformats.org/drawingml/2006/table">
            <a:tbl>
              <a:tblPr firstRow="1" bandRow="1">
                <a:tableStyleId>{2D5ABB26-0587-4C30-8999-92F81FD0307C}</a:tableStyleId>
              </a:tblPr>
              <a:tblGrid>
                <a:gridCol w="658633"/>
                <a:gridCol w="658633"/>
              </a:tblGrid>
              <a:tr h="319370">
                <a:tc>
                  <a:txBody>
                    <a:bodyPr/>
                    <a:lstStyle/>
                    <a:p>
                      <a:r>
                        <a:rPr lang="en-US" sz="1200" i="1" baseline="0" dirty="0" smtClean="0"/>
                        <a:t>c</a:t>
                      </a:r>
                      <a:r>
                        <a:rPr lang="en-US" sz="1200" i="0" baseline="30000" dirty="0" smtClean="0"/>
                        <a:t>0</a:t>
                      </a:r>
                      <a:endParaRPr lang="en-US" sz="120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i="1" baseline="0" dirty="0" smtClean="0"/>
                        <a:t>c</a:t>
                      </a:r>
                      <a:r>
                        <a:rPr lang="en-US" sz="1200" i="0" baseline="30000" dirty="0" smtClean="0"/>
                        <a:t>1</a:t>
                      </a:r>
                      <a:endParaRPr lang="en-US" sz="1200"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.235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t>.765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61" name="Table 260"/>
          <p:cNvGraphicFramePr>
            <a:graphicFrameLocks noGrp="1"/>
          </p:cNvGraphicFramePr>
          <p:nvPr>
            <p:extLst>
              <p:ext uri="{D42A27DB-BD31-4B8C-83A1-F6EECF244321}">
                <p14:modId xmlns:p14="http://schemas.microsoft.com/office/powerpoint/2010/main" val="3990382430"/>
              </p:ext>
            </p:extLst>
          </p:nvPr>
        </p:nvGraphicFramePr>
        <p:xfrm>
          <a:off x="18709978" y="5387967"/>
          <a:ext cx="2314175" cy="1642180"/>
        </p:xfrm>
        <a:graphic>
          <a:graphicData uri="http://schemas.openxmlformats.org/drawingml/2006/table">
            <a:tbl>
              <a:tblPr firstRow="1" bandRow="1">
                <a:tableStyleId>{5940675A-B579-460E-94D1-54222C63F5DA}</a:tableStyleId>
              </a:tblPr>
              <a:tblGrid>
                <a:gridCol w="579979"/>
                <a:gridCol w="899521"/>
                <a:gridCol w="834675"/>
              </a:tblGrid>
              <a:tr h="328436">
                <a:tc>
                  <a:txBody>
                    <a:bodyPr/>
                    <a:lstStyle/>
                    <a:p>
                      <a:endParaRPr lang="en-US" sz="1200" dirty="0"/>
                    </a:p>
                  </a:txBody>
                  <a:tcPr/>
                </a:tc>
                <a:tc>
                  <a:txBody>
                    <a:bodyPr/>
                    <a:lstStyle/>
                    <a:p>
                      <a:r>
                        <a:rPr lang="en-US" sz="1200" i="1" baseline="0" dirty="0" smtClean="0"/>
                        <a:t>b</a:t>
                      </a:r>
                      <a:r>
                        <a:rPr lang="en-US" sz="1200" i="0" baseline="30000" dirty="0" smtClean="0"/>
                        <a:t>0</a:t>
                      </a:r>
                      <a:endParaRPr lang="en-US" sz="1200" i="0" baseline="30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b</a:t>
                      </a:r>
                      <a:r>
                        <a:rPr lang="en-US" sz="1200" i="0" baseline="30000" dirty="0" smtClean="0"/>
                        <a:t>1</a:t>
                      </a:r>
                    </a:p>
                  </a:txBody>
                  <a:tcPr/>
                </a:tc>
              </a:tr>
              <a:tr h="328436">
                <a:tc>
                  <a:txBody>
                    <a:bodyPr/>
                    <a:lstStyle/>
                    <a:p>
                      <a:r>
                        <a:rPr lang="en-US" sz="1200" i="1" dirty="0" smtClean="0"/>
                        <a:t>a</a:t>
                      </a:r>
                      <a:r>
                        <a:rPr lang="en-US" sz="1200" baseline="30000" dirty="0" smtClean="0"/>
                        <a:t>0</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dirty="0" smtClean="0"/>
                        <a:t>.77642</a:t>
                      </a:r>
                      <a:endParaRPr lang="en-US" sz="1200" dirty="0"/>
                    </a:p>
                  </a:txBody>
                  <a:tcPr/>
                </a:tc>
                <a:tc>
                  <a:txBody>
                    <a:bodyPr/>
                    <a:lstStyle/>
                    <a:p>
                      <a:r>
                        <a:rPr lang="en-US" sz="1200" dirty="0" smtClean="0"/>
                        <a:t>.223358</a:t>
                      </a:r>
                      <a:endParaRPr lang="en-US" sz="1200" dirty="0"/>
                    </a:p>
                  </a:txBody>
                  <a:tcPr/>
                </a:tc>
              </a:tr>
              <a:tr h="328436">
                <a:tc>
                  <a:txBody>
                    <a:bodyPr/>
                    <a:lstStyle/>
                    <a:p>
                      <a:r>
                        <a:rPr lang="en-US" sz="1200" i="1" dirty="0" smtClean="0"/>
                        <a:t>a</a:t>
                      </a:r>
                      <a:r>
                        <a:rPr lang="en-US" sz="1200" baseline="30000" dirty="0" smtClean="0"/>
                        <a:t>0</a:t>
                      </a:r>
                      <a:r>
                        <a:rPr lang="en-US" sz="1200" dirty="0" smtClean="0"/>
                        <a:t>,</a:t>
                      </a:r>
                      <a:r>
                        <a:rPr lang="en-US" sz="1200" i="1" dirty="0" smtClean="0"/>
                        <a:t>c</a:t>
                      </a:r>
                      <a:r>
                        <a:rPr lang="en-US" sz="1200" baseline="30000" dirty="0" smtClean="0"/>
                        <a:t>1</a:t>
                      </a:r>
                      <a:endParaRPr lang="en-US" sz="1200" baseline="30000" dirty="0"/>
                    </a:p>
                  </a:txBody>
                  <a:tcPr/>
                </a:tc>
                <a:tc>
                  <a:txBody>
                    <a:bodyPr/>
                    <a:lstStyle/>
                    <a:p>
                      <a:r>
                        <a:rPr lang="en-US" sz="1200" dirty="0" smtClean="0"/>
                        <a:t>.620722</a:t>
                      </a:r>
                      <a:endParaRPr lang="en-US" sz="1200" dirty="0"/>
                    </a:p>
                  </a:txBody>
                  <a:tcPr/>
                </a:tc>
                <a:tc>
                  <a:txBody>
                    <a:bodyPr/>
                    <a:lstStyle/>
                    <a:p>
                      <a:r>
                        <a:rPr lang="en-US" sz="1200" dirty="0" smtClean="0"/>
                        <a:t>.379278</a:t>
                      </a:r>
                      <a:endParaRPr lang="en-US" sz="1200" dirty="0"/>
                    </a:p>
                  </a:txBody>
                  <a:tcPr/>
                </a:tc>
              </a:tr>
              <a:tr h="328436">
                <a:tc>
                  <a:txBody>
                    <a:bodyPr/>
                    <a:lstStyle/>
                    <a:p>
                      <a:r>
                        <a:rPr lang="en-US" sz="1200" i="1" dirty="0" smtClean="0"/>
                        <a:t>a</a:t>
                      </a:r>
                      <a:r>
                        <a:rPr lang="en-US" sz="1200" baseline="30000" dirty="0" smtClean="0"/>
                        <a:t>1</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dirty="0" smtClean="0"/>
                        <a:t>.517347</a:t>
                      </a:r>
                      <a:endParaRPr lang="en-US" sz="1200" dirty="0"/>
                    </a:p>
                  </a:txBody>
                  <a:tcPr/>
                </a:tc>
                <a:tc>
                  <a:txBody>
                    <a:bodyPr/>
                    <a:lstStyle/>
                    <a:p>
                      <a:r>
                        <a:rPr lang="en-US" sz="1200" dirty="0" smtClean="0"/>
                        <a:t>.482653</a:t>
                      </a:r>
                      <a:endParaRPr lang="en-US" sz="1200" dirty="0"/>
                    </a:p>
                  </a:txBody>
                  <a:tcPr/>
                </a:tc>
              </a:tr>
              <a:tr h="328436">
                <a:tc>
                  <a:txBody>
                    <a:bodyPr/>
                    <a:lstStyle/>
                    <a:p>
                      <a:r>
                        <a:rPr lang="en-US" sz="1200" i="1" dirty="0" smtClean="0"/>
                        <a:t>a</a:t>
                      </a:r>
                      <a:r>
                        <a:rPr lang="en-US" sz="1200" baseline="30000" dirty="0" smtClean="0"/>
                        <a:t>1</a:t>
                      </a:r>
                      <a:r>
                        <a:rPr lang="en-US" sz="1200" dirty="0" smtClean="0"/>
                        <a:t>,</a:t>
                      </a:r>
                      <a:r>
                        <a:rPr lang="en-US" sz="1200" i="1" dirty="0" smtClean="0"/>
                        <a:t>c</a:t>
                      </a:r>
                      <a:r>
                        <a:rPr lang="en-US" sz="1200" baseline="30000" dirty="0" smtClean="0"/>
                        <a:t>1</a:t>
                      </a:r>
                      <a:endParaRPr lang="en-US" sz="1200" baseline="30000" dirty="0"/>
                    </a:p>
                  </a:txBody>
                  <a:tcPr/>
                </a:tc>
                <a:tc>
                  <a:txBody>
                    <a:bodyPr/>
                    <a:lstStyle/>
                    <a:p>
                      <a:r>
                        <a:rPr lang="en-US" sz="1200" dirty="0" smtClean="0"/>
                        <a:t>.226031</a:t>
                      </a:r>
                      <a:endParaRPr lang="en-US" sz="1200" dirty="0"/>
                    </a:p>
                  </a:txBody>
                  <a:tcPr/>
                </a:tc>
                <a:tc>
                  <a:txBody>
                    <a:bodyPr/>
                    <a:lstStyle/>
                    <a:p>
                      <a:r>
                        <a:rPr lang="en-US" sz="1200" dirty="0" smtClean="0"/>
                        <a:t>.773969</a:t>
                      </a:r>
                      <a:endParaRPr lang="en-US" sz="1200" dirty="0"/>
                    </a:p>
                  </a:txBody>
                  <a:tcPr/>
                </a:tc>
              </a:tr>
            </a:tbl>
          </a:graphicData>
        </a:graphic>
      </p:graphicFrame>
      <p:graphicFrame>
        <p:nvGraphicFramePr>
          <p:cNvPr id="262" name="Table 261"/>
          <p:cNvGraphicFramePr>
            <a:graphicFrameLocks noGrp="1"/>
          </p:cNvGraphicFramePr>
          <p:nvPr>
            <p:extLst>
              <p:ext uri="{D42A27DB-BD31-4B8C-83A1-F6EECF244321}">
                <p14:modId xmlns:p14="http://schemas.microsoft.com/office/powerpoint/2010/main" val="60543952"/>
              </p:ext>
            </p:extLst>
          </p:nvPr>
        </p:nvGraphicFramePr>
        <p:xfrm>
          <a:off x="24209703" y="4329915"/>
          <a:ext cx="2528739" cy="1267236"/>
        </p:xfrm>
        <a:graphic>
          <a:graphicData uri="http://schemas.openxmlformats.org/drawingml/2006/table">
            <a:tbl>
              <a:tblPr firstRow="1" bandRow="1">
                <a:tableStyleId>{5940675A-B579-460E-94D1-54222C63F5DA}</a:tableStyleId>
              </a:tblPr>
              <a:tblGrid>
                <a:gridCol w="1179043"/>
                <a:gridCol w="680657"/>
                <a:gridCol w="669039"/>
              </a:tblGrid>
              <a:tr h="316809">
                <a:tc>
                  <a:txBody>
                    <a:bodyPr/>
                    <a:lstStyle/>
                    <a:p>
                      <a:r>
                        <a:rPr lang="en-US" sz="1200" i="1" dirty="0" smtClean="0"/>
                        <a:t>b</a:t>
                      </a:r>
                      <a:r>
                        <a:rPr lang="en-US" sz="1200" baseline="30000" dirty="0" smtClean="0"/>
                        <a:t>0</a:t>
                      </a:r>
                      <a:r>
                        <a:rPr lang="en-US" sz="1200" dirty="0" smtClean="0"/>
                        <a:t>,</a:t>
                      </a:r>
                      <a:r>
                        <a:rPr lang="en-US" sz="1200" i="1" dirty="0" smtClean="0"/>
                        <a:t>c</a:t>
                      </a:r>
                      <a:r>
                        <a:rPr lang="en-US" sz="1200" baseline="30000" dirty="0" smtClean="0"/>
                        <a:t>0</a:t>
                      </a:r>
                      <a:endParaRPr lang="en-US" sz="1200" baseline="30000" dirty="0"/>
                    </a:p>
                  </a:txBody>
                  <a:tcPr/>
                </a:tc>
                <a:tc>
                  <a:txBody>
                    <a:bodyPr/>
                    <a:lstStyle/>
                    <a:p>
                      <a:r>
                        <a:rPr lang="en-US" sz="1200" i="1" dirty="0" smtClean="0"/>
                        <a:t>a</a:t>
                      </a:r>
                      <a:r>
                        <a:rPr lang="en-US" sz="1200" baseline="30000" dirty="0" smtClean="0"/>
                        <a:t>0</a:t>
                      </a:r>
                      <a:endParaRPr lang="en-US" sz="1200" baseline="30000" dirty="0"/>
                    </a:p>
                  </a:txBody>
                  <a:tcPr/>
                </a:tc>
                <a:tc>
                  <a:txBody>
                    <a:bodyPr/>
                    <a:lstStyle/>
                    <a:p>
                      <a:r>
                        <a:rPr lang="en-US" sz="1200" i="1" dirty="0" smtClean="0"/>
                        <a:t>a</a:t>
                      </a:r>
                      <a:r>
                        <a:rPr lang="en-US" sz="1200" baseline="30000" dirty="0" smtClean="0"/>
                        <a:t>1</a:t>
                      </a:r>
                      <a:endParaRPr lang="en-US" sz="1200" baseline="30000" dirty="0"/>
                    </a:p>
                  </a:txBody>
                  <a:tcPr/>
                </a:tc>
              </a:tr>
              <a:tr h="316809">
                <a:tc>
                  <a:txBody>
                    <a:bodyPr/>
                    <a:lstStyle/>
                    <a:p>
                      <a:r>
                        <a:rPr lang="en-US" sz="1200" dirty="0" smtClean="0"/>
                        <a:t>From joint</a:t>
                      </a:r>
                      <a:endParaRPr lang="en-US" sz="1200" dirty="0"/>
                    </a:p>
                  </a:txBody>
                  <a:tcPr/>
                </a:tc>
                <a:tc>
                  <a:txBody>
                    <a:bodyPr/>
                    <a:lstStyle/>
                    <a:p>
                      <a:r>
                        <a:rPr lang="en-US" sz="1200" dirty="0" smtClean="0"/>
                        <a:t>.6773</a:t>
                      </a:r>
                      <a:endParaRPr lang="en-US" sz="1200" dirty="0"/>
                    </a:p>
                  </a:txBody>
                  <a:tcPr/>
                </a:tc>
                <a:tc>
                  <a:txBody>
                    <a:bodyPr/>
                    <a:lstStyle/>
                    <a:p>
                      <a:r>
                        <a:rPr lang="en-US" sz="1200" dirty="0" smtClean="0"/>
                        <a:t>.3227</a:t>
                      </a:r>
                      <a:endParaRPr lang="en-US" sz="1200" dirty="0"/>
                    </a:p>
                  </a:txBody>
                  <a:tcPr/>
                </a:tc>
              </a:tr>
              <a:tr h="316809">
                <a:tc>
                  <a:txBody>
                    <a:bodyPr/>
                    <a:lstStyle/>
                    <a:p>
                      <a:r>
                        <a:rPr lang="en-US" sz="1200" dirty="0" smtClean="0"/>
                        <a:t>From clamped</a:t>
                      </a:r>
                      <a:endParaRPr lang="en-US" sz="1200" dirty="0"/>
                    </a:p>
                  </a:txBody>
                  <a:tcPr/>
                </a:tc>
                <a:tc>
                  <a:txBody>
                    <a:bodyPr/>
                    <a:lstStyle/>
                    <a:p>
                      <a:r>
                        <a:rPr lang="en-US" sz="1200" dirty="0" smtClean="0"/>
                        <a:t>.6798</a:t>
                      </a:r>
                      <a:endParaRPr lang="en-US" sz="1200" dirty="0"/>
                    </a:p>
                  </a:txBody>
                  <a:tcPr/>
                </a:tc>
                <a:tc>
                  <a:txBody>
                    <a:bodyPr/>
                    <a:lstStyle/>
                    <a:p>
                      <a:r>
                        <a:rPr lang="en-US" sz="1200" dirty="0" smtClean="0"/>
                        <a:t>.3202</a:t>
                      </a:r>
                      <a:endParaRPr lang="en-US" sz="1200" dirty="0"/>
                    </a:p>
                  </a:txBody>
                  <a:tcPr/>
                </a:tc>
              </a:tr>
              <a:tr h="316809">
                <a:tc>
                  <a:txBody>
                    <a:bodyPr/>
                    <a:lstStyle/>
                    <a:p>
                      <a:r>
                        <a:rPr lang="en-US" sz="1200" dirty="0" smtClean="0"/>
                        <a:t>From </a:t>
                      </a:r>
                      <a:r>
                        <a:rPr lang="en-US" sz="1200" dirty="0" err="1" smtClean="0"/>
                        <a:t>bayes</a:t>
                      </a:r>
                      <a:r>
                        <a:rPr lang="en-US" sz="1200" baseline="0" dirty="0" smtClean="0"/>
                        <a:t> net</a:t>
                      </a:r>
                      <a:endParaRPr lang="en-US" sz="1200" dirty="0"/>
                    </a:p>
                  </a:txBody>
                  <a:tcPr/>
                </a:tc>
                <a:tc>
                  <a:txBody>
                    <a:bodyPr/>
                    <a:lstStyle/>
                    <a:p>
                      <a:r>
                        <a:rPr lang="en-US" sz="1200" dirty="0" smtClean="0"/>
                        <a:t>.6543</a:t>
                      </a:r>
                      <a:endParaRPr lang="en-US" sz="1200" dirty="0"/>
                    </a:p>
                  </a:txBody>
                  <a:tcPr/>
                </a:tc>
                <a:tc>
                  <a:txBody>
                    <a:bodyPr/>
                    <a:lstStyle/>
                    <a:p>
                      <a:r>
                        <a:rPr lang="en-US" sz="1200" dirty="0" smtClean="0"/>
                        <a:t>.3456</a:t>
                      </a:r>
                      <a:endParaRPr lang="en-US" sz="1200" dirty="0"/>
                    </a:p>
                  </a:txBody>
                  <a:tcPr/>
                </a:tc>
              </a:tr>
            </a:tbl>
          </a:graphicData>
        </a:graphic>
      </p:graphicFrame>
      <p:graphicFrame>
        <p:nvGraphicFramePr>
          <p:cNvPr id="263" name="Table 262"/>
          <p:cNvGraphicFramePr>
            <a:graphicFrameLocks noGrp="1"/>
          </p:cNvGraphicFramePr>
          <p:nvPr>
            <p:extLst>
              <p:ext uri="{D42A27DB-BD31-4B8C-83A1-F6EECF244321}">
                <p14:modId xmlns:p14="http://schemas.microsoft.com/office/powerpoint/2010/main" val="2712170343"/>
              </p:ext>
            </p:extLst>
          </p:nvPr>
        </p:nvGraphicFramePr>
        <p:xfrm>
          <a:off x="22385654" y="5716403"/>
          <a:ext cx="4171352" cy="1313744"/>
        </p:xfrm>
        <a:graphic>
          <a:graphicData uri="http://schemas.openxmlformats.org/drawingml/2006/table">
            <a:tbl>
              <a:tblPr firstRow="1" bandRow="1">
                <a:tableStyleId>{5940675A-B579-460E-94D1-54222C63F5DA}</a:tableStyleId>
              </a:tblPr>
              <a:tblGrid>
                <a:gridCol w="1167946"/>
                <a:gridCol w="724043"/>
                <a:gridCol w="747781"/>
                <a:gridCol w="747781"/>
                <a:gridCol w="783801"/>
              </a:tblGrid>
              <a:tr h="3284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c</a:t>
                      </a:r>
                      <a:r>
                        <a:rPr lang="en-US" sz="1200" i="0" baseline="30000"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baseline="30000" dirty="0" smtClean="0"/>
                        <a:t>0</a:t>
                      </a:r>
                      <a:r>
                        <a:rPr lang="en-US" sz="1200" dirty="0" smtClean="0"/>
                        <a:t>,</a:t>
                      </a:r>
                      <a:r>
                        <a:rPr lang="en-US" sz="1200" i="1" dirty="0" smtClean="0"/>
                        <a:t>b</a:t>
                      </a:r>
                      <a:r>
                        <a:rPr lang="en-US" sz="1200" baseline="300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1</a:t>
                      </a:r>
                      <a:r>
                        <a:rPr lang="en-US" sz="1200" dirty="0" smtClean="0"/>
                        <a:t>,</a:t>
                      </a:r>
                      <a:r>
                        <a:rPr lang="en-US" sz="1200" i="1" dirty="0" smtClean="0"/>
                        <a:t>b</a:t>
                      </a:r>
                      <a:r>
                        <a:rPr lang="en-US" sz="1200" baseline="300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0</a:t>
                      </a:r>
                      <a:r>
                        <a:rPr lang="en-US" sz="1200" dirty="0" smtClean="0"/>
                        <a:t>,</a:t>
                      </a:r>
                      <a:r>
                        <a:rPr lang="en-US" sz="1200" i="1" dirty="0" smtClean="0"/>
                        <a:t>b</a:t>
                      </a:r>
                      <a:r>
                        <a:rPr lang="en-US" sz="1200" i="0" baseline="30000" dirty="0" smtClean="0"/>
                        <a:t>1</a:t>
                      </a:r>
                      <a:endParaRPr lang="en-US" sz="1200" baseline="30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baseline="0" dirty="0" smtClean="0"/>
                        <a:t>a</a:t>
                      </a:r>
                      <a:r>
                        <a:rPr lang="en-US" sz="1200" i="0" baseline="30000" dirty="0" smtClean="0"/>
                        <a:t>1</a:t>
                      </a:r>
                      <a:r>
                        <a:rPr lang="en-US" sz="1200" dirty="0" smtClean="0"/>
                        <a:t>,</a:t>
                      </a:r>
                      <a:r>
                        <a:rPr lang="en-US" sz="1200" i="1" dirty="0" smtClean="0"/>
                        <a:t>b</a:t>
                      </a:r>
                      <a:r>
                        <a:rPr lang="en-US" sz="1200" i="0" baseline="30000" dirty="0" smtClean="0"/>
                        <a:t>1</a:t>
                      </a:r>
                      <a:endParaRPr lang="en-US" sz="1200" baseline="30000" dirty="0" smtClean="0"/>
                    </a:p>
                  </a:txBody>
                  <a:tcPr/>
                </a:tc>
              </a:tr>
              <a:tr h="328436">
                <a:tc>
                  <a:txBody>
                    <a:bodyPr/>
                    <a:lstStyle/>
                    <a:p>
                      <a:r>
                        <a:rPr lang="en-US" sz="1200" baseline="0" dirty="0" smtClean="0"/>
                        <a:t>From joint</a:t>
                      </a:r>
                      <a:endParaRPr lang="en-US" sz="1200" baseline="0" dirty="0"/>
                    </a:p>
                  </a:txBody>
                  <a:tcPr/>
                </a:tc>
                <a:tc>
                  <a:txBody>
                    <a:bodyPr/>
                    <a:lstStyle/>
                    <a:p>
                      <a:r>
                        <a:rPr lang="en-US" sz="1200" dirty="0" smtClean="0"/>
                        <a:t>.3414</a:t>
                      </a:r>
                      <a:endParaRPr lang="en-US" sz="1200" dirty="0"/>
                    </a:p>
                  </a:txBody>
                  <a:tcPr/>
                </a:tc>
                <a:tc>
                  <a:txBody>
                    <a:bodyPr/>
                    <a:lstStyle/>
                    <a:p>
                      <a:r>
                        <a:rPr lang="en-US" sz="1200" dirty="0" smtClean="0"/>
                        <a:t>.1017</a:t>
                      </a:r>
                      <a:endParaRPr lang="en-US" sz="1200" dirty="0"/>
                    </a:p>
                  </a:txBody>
                  <a:tcPr/>
                </a:tc>
                <a:tc>
                  <a:txBody>
                    <a:bodyPr/>
                    <a:lstStyle/>
                    <a:p>
                      <a:r>
                        <a:rPr lang="en-US" sz="1200" dirty="0" smtClean="0"/>
                        <a:t>.2086</a:t>
                      </a:r>
                      <a:endParaRPr lang="en-US" sz="1200" dirty="0"/>
                    </a:p>
                  </a:txBody>
                  <a:tcPr/>
                </a:tc>
                <a:tc>
                  <a:txBody>
                    <a:bodyPr/>
                    <a:lstStyle/>
                    <a:p>
                      <a:r>
                        <a:rPr lang="en-US" sz="1200" dirty="0" smtClean="0"/>
                        <a:t>.3482</a:t>
                      </a:r>
                      <a:endParaRPr lang="en-US" sz="1200" dirty="0"/>
                    </a:p>
                  </a:txBody>
                  <a:tcPr/>
                </a:tc>
              </a:tr>
              <a:tr h="328436">
                <a:tc>
                  <a:txBody>
                    <a:bodyPr/>
                    <a:lstStyle/>
                    <a:p>
                      <a:r>
                        <a:rPr lang="en-US" sz="1200" baseline="0" dirty="0" smtClean="0"/>
                        <a:t>From clamped</a:t>
                      </a:r>
                      <a:endParaRPr lang="en-US" sz="1200" baseline="0" dirty="0"/>
                    </a:p>
                  </a:txBody>
                  <a:tcPr/>
                </a:tc>
                <a:tc>
                  <a:txBody>
                    <a:bodyPr/>
                    <a:lstStyle/>
                    <a:p>
                      <a:r>
                        <a:rPr lang="en-US" sz="1200" dirty="0" smtClean="0"/>
                        <a:t>.3179</a:t>
                      </a:r>
                      <a:endParaRPr lang="en-US" sz="1200" dirty="0"/>
                    </a:p>
                  </a:txBody>
                  <a:tcPr/>
                </a:tc>
                <a:tc>
                  <a:txBody>
                    <a:bodyPr/>
                    <a:lstStyle/>
                    <a:p>
                      <a:r>
                        <a:rPr lang="en-US" sz="1200" dirty="0" smtClean="0"/>
                        <a:t>.1510</a:t>
                      </a:r>
                      <a:endParaRPr lang="en-US" sz="1200" dirty="0"/>
                    </a:p>
                  </a:txBody>
                  <a:tcPr/>
                </a:tc>
                <a:tc>
                  <a:txBody>
                    <a:bodyPr/>
                    <a:lstStyle/>
                    <a:p>
                      <a:r>
                        <a:rPr lang="en-US" sz="1200" dirty="0" smtClean="0"/>
                        <a:t>.2314</a:t>
                      </a:r>
                      <a:endParaRPr lang="en-US" sz="1200" dirty="0"/>
                    </a:p>
                  </a:txBody>
                  <a:tcPr/>
                </a:tc>
                <a:tc>
                  <a:txBody>
                    <a:bodyPr/>
                    <a:lstStyle/>
                    <a:p>
                      <a:r>
                        <a:rPr lang="en-US" sz="1200" dirty="0" smtClean="0"/>
                        <a:t>.2997</a:t>
                      </a:r>
                      <a:endParaRPr lang="en-US" sz="1200" dirty="0"/>
                    </a:p>
                  </a:txBody>
                  <a:tcPr/>
                </a:tc>
              </a:tr>
              <a:tr h="328436">
                <a:tc>
                  <a:txBody>
                    <a:bodyPr/>
                    <a:lstStyle/>
                    <a:p>
                      <a:r>
                        <a:rPr lang="en-US" sz="1200" baseline="0" dirty="0" smtClean="0"/>
                        <a:t>From </a:t>
                      </a:r>
                      <a:r>
                        <a:rPr lang="en-US" sz="1200" baseline="0" dirty="0" err="1" smtClean="0"/>
                        <a:t>bayes</a:t>
                      </a:r>
                      <a:r>
                        <a:rPr lang="en-US" sz="1200" baseline="0" dirty="0" smtClean="0"/>
                        <a:t> net</a:t>
                      </a:r>
                      <a:endParaRPr lang="en-US" sz="1200" baseline="0" dirty="0"/>
                    </a:p>
                  </a:txBody>
                  <a:tcPr/>
                </a:tc>
                <a:tc>
                  <a:txBody>
                    <a:bodyPr/>
                    <a:lstStyle/>
                    <a:p>
                      <a:r>
                        <a:rPr lang="en-US" sz="1200" dirty="0" smtClean="0"/>
                        <a:t>.3462</a:t>
                      </a:r>
                      <a:endParaRPr lang="en-US" sz="1200" dirty="0"/>
                    </a:p>
                  </a:txBody>
                  <a:tcPr/>
                </a:tc>
                <a:tc>
                  <a:txBody>
                    <a:bodyPr/>
                    <a:lstStyle/>
                    <a:p>
                      <a:r>
                        <a:rPr lang="en-US" sz="1200" dirty="0" smtClean="0"/>
                        <a:t>.0999</a:t>
                      </a:r>
                      <a:endParaRPr lang="en-US" sz="1200" dirty="0"/>
                    </a:p>
                  </a:txBody>
                  <a:tcPr/>
                </a:tc>
                <a:tc>
                  <a:txBody>
                    <a:bodyPr/>
                    <a:lstStyle/>
                    <a:p>
                      <a:r>
                        <a:rPr lang="en-US" sz="1200" dirty="0" smtClean="0"/>
                        <a:t>.2110</a:t>
                      </a:r>
                      <a:endParaRPr lang="en-US" sz="1200" dirty="0"/>
                    </a:p>
                  </a:txBody>
                  <a:tcPr/>
                </a:tc>
                <a:tc>
                  <a:txBody>
                    <a:bodyPr/>
                    <a:lstStyle/>
                    <a:p>
                      <a:r>
                        <a:rPr lang="en-US" sz="1200" dirty="0" smtClean="0"/>
                        <a:t>.3422</a:t>
                      </a:r>
                      <a:endParaRPr lang="en-US" sz="1200" dirty="0"/>
                    </a:p>
                  </a:txBody>
                  <a:tcPr/>
                </a:tc>
              </a:tr>
            </a:tbl>
          </a:graphicData>
        </a:graphic>
      </p:graphicFrame>
      <p:cxnSp>
        <p:nvCxnSpPr>
          <p:cNvPr id="264" name="Elbow Connector 263"/>
          <p:cNvCxnSpPr/>
          <p:nvPr/>
        </p:nvCxnSpPr>
        <p:spPr>
          <a:xfrm rot="5400000">
            <a:off x="21728643" y="4662484"/>
            <a:ext cx="2750889" cy="1984436"/>
          </a:xfrm>
          <a:prstGeom prst="bentConnector3">
            <a:avLst>
              <a:gd name="adj1" fmla="val 50000"/>
            </a:avLst>
          </a:prstGeom>
          <a:effectLst/>
        </p:spPr>
        <p:style>
          <a:lnRef idx="2">
            <a:schemeClr val="dk1"/>
          </a:lnRef>
          <a:fillRef idx="0">
            <a:schemeClr val="dk1"/>
          </a:fillRef>
          <a:effectRef idx="1">
            <a:schemeClr val="dk1"/>
          </a:effectRef>
          <a:fontRef idx="minor">
            <a:schemeClr val="tx1"/>
          </a:fontRef>
        </p:style>
      </p:cxnSp>
      <p:sp>
        <p:nvSpPr>
          <p:cNvPr id="265" name="TextBox 264"/>
          <p:cNvSpPr txBox="1"/>
          <p:nvPr/>
        </p:nvSpPr>
        <p:spPr>
          <a:xfrm>
            <a:off x="23042037" y="7369325"/>
            <a:ext cx="3696405" cy="461665"/>
          </a:xfrm>
          <a:prstGeom prst="rect">
            <a:avLst/>
          </a:prstGeom>
          <a:noFill/>
        </p:spPr>
        <p:txBody>
          <a:bodyPr wrap="square" rtlCol="0">
            <a:spAutoFit/>
          </a:bodyPr>
          <a:lstStyle/>
          <a:p>
            <a:r>
              <a:rPr lang="en-US" sz="2400" dirty="0" smtClean="0"/>
              <a:t>Conditional probabilities</a:t>
            </a:r>
            <a:endParaRPr lang="en-US" sz="2400" dirty="0"/>
          </a:p>
        </p:txBody>
      </p:sp>
      <p:sp>
        <p:nvSpPr>
          <p:cNvPr id="266" name="TextBox 265"/>
          <p:cNvSpPr txBox="1"/>
          <p:nvPr/>
        </p:nvSpPr>
        <p:spPr>
          <a:xfrm>
            <a:off x="18435791" y="8291009"/>
            <a:ext cx="8670902" cy="646329"/>
          </a:xfrm>
          <a:prstGeom prst="rect">
            <a:avLst/>
          </a:prstGeom>
          <a:noFill/>
        </p:spPr>
        <p:txBody>
          <a:bodyPr wrap="square" lIns="91436" tIns="45719" rIns="91436" bIns="45719" rtlCol="0">
            <a:spAutoFit/>
          </a:bodyPr>
          <a:lstStyle/>
          <a:p>
            <a:pPr algn="ctr"/>
            <a:r>
              <a:rPr lang="en-US" sz="3600" dirty="0" smtClean="0"/>
              <a:t>Why are these networks difficult to learn?</a:t>
            </a:r>
            <a:endParaRPr lang="en-US" sz="3600" dirty="0"/>
          </a:p>
        </p:txBody>
      </p:sp>
      <p:sp>
        <p:nvSpPr>
          <p:cNvPr id="267" name="TextBox 266"/>
          <p:cNvSpPr txBox="1"/>
          <p:nvPr/>
        </p:nvSpPr>
        <p:spPr>
          <a:xfrm>
            <a:off x="21705054" y="11265873"/>
            <a:ext cx="5401639" cy="461665"/>
          </a:xfrm>
          <a:prstGeom prst="rect">
            <a:avLst/>
          </a:prstGeom>
          <a:noFill/>
        </p:spPr>
        <p:txBody>
          <a:bodyPr wrap="square" rtlCol="0">
            <a:spAutoFit/>
          </a:bodyPr>
          <a:lstStyle/>
          <a:p>
            <a:r>
              <a:rPr lang="en-US" sz="2400" dirty="0" smtClean="0"/>
              <a:t>The activation rule is highly non-linear</a:t>
            </a:r>
          </a:p>
        </p:txBody>
      </p:sp>
      <p:sp>
        <p:nvSpPr>
          <p:cNvPr id="268" name="TextBox 267"/>
          <p:cNvSpPr txBox="1"/>
          <p:nvPr/>
        </p:nvSpPr>
        <p:spPr>
          <a:xfrm>
            <a:off x="9484515" y="7843122"/>
            <a:ext cx="7839362" cy="3046988"/>
          </a:xfrm>
          <a:prstGeom prst="rect">
            <a:avLst/>
          </a:prstGeom>
          <a:noFill/>
        </p:spPr>
        <p:txBody>
          <a:bodyPr wrap="square" rtlCol="0">
            <a:spAutoFit/>
          </a:bodyPr>
          <a:lstStyle/>
          <a:p>
            <a:pPr marL="685800" indent="-685800">
              <a:buFont typeface="Arial"/>
              <a:buChar char="•"/>
            </a:pPr>
            <a:r>
              <a:rPr lang="en-US" sz="3200" dirty="0" smtClean="0"/>
              <a:t>taking regular samples over time</a:t>
            </a:r>
          </a:p>
          <a:p>
            <a:pPr marL="685800" indent="-685800">
              <a:buFont typeface="Arial"/>
              <a:buChar char="•"/>
            </a:pPr>
            <a:r>
              <a:rPr lang="en-US" sz="3200" i="1" dirty="0" smtClean="0"/>
              <a:t>n</a:t>
            </a:r>
            <a:r>
              <a:rPr lang="en-US" sz="3200" dirty="0" smtClean="0"/>
              <a:t> continuous variables for activation</a:t>
            </a:r>
          </a:p>
          <a:p>
            <a:pPr marL="685800" indent="-685800">
              <a:buFont typeface="Arial"/>
              <a:buChar char="•"/>
            </a:pPr>
            <a:r>
              <a:rPr lang="en-US" sz="3200" i="1" dirty="0" smtClean="0"/>
              <a:t>n </a:t>
            </a:r>
            <a:r>
              <a:rPr lang="en-US" sz="3200" dirty="0" smtClean="0"/>
              <a:t>binary variables for firing</a:t>
            </a:r>
            <a:endParaRPr lang="en-US" sz="3200" i="1" dirty="0" smtClean="0"/>
          </a:p>
          <a:p>
            <a:pPr marL="685800" indent="-685800">
              <a:buFont typeface="Arial"/>
              <a:buChar char="•"/>
            </a:pPr>
            <a:r>
              <a:rPr lang="en-US" sz="3200" dirty="0" smtClean="0"/>
              <a:t>non-reversible because of the functions</a:t>
            </a:r>
          </a:p>
          <a:p>
            <a:pPr marL="685800" indent="-685800">
              <a:buFont typeface="Arial"/>
              <a:buChar char="•"/>
            </a:pPr>
            <a:r>
              <a:rPr lang="en-US" sz="3200" dirty="0" smtClean="0"/>
              <a:t>stationary distribution (if not oscillating)</a:t>
            </a:r>
          </a:p>
          <a:p>
            <a:pPr marL="685800" indent="-685800">
              <a:buFont typeface="Arial"/>
              <a:buChar char="•"/>
            </a:pPr>
            <a:r>
              <a:rPr lang="en-US" sz="3200" dirty="0" smtClean="0"/>
              <a:t>also has a necessary burn-in time</a:t>
            </a:r>
          </a:p>
        </p:txBody>
      </p:sp>
      <p:grpSp>
        <p:nvGrpSpPr>
          <p:cNvPr id="269" name="Group 268"/>
          <p:cNvGrpSpPr/>
          <p:nvPr/>
        </p:nvGrpSpPr>
        <p:grpSpPr>
          <a:xfrm>
            <a:off x="9240918" y="4456813"/>
            <a:ext cx="8298685" cy="2535313"/>
            <a:chOff x="371193" y="1023064"/>
            <a:chExt cx="8298685" cy="2535313"/>
          </a:xfrm>
        </p:grpSpPr>
        <p:sp>
          <p:nvSpPr>
            <p:cNvPr id="270" name="Oval 269"/>
            <p:cNvSpPr/>
            <p:nvPr/>
          </p:nvSpPr>
          <p:spPr>
            <a:xfrm>
              <a:off x="1611939"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1</a:t>
              </a:r>
              <a:r>
                <a:rPr lang="en-US" sz="1800" i="1" baseline="30000" dirty="0" smtClean="0"/>
                <a:t>t</a:t>
              </a:r>
              <a:endParaRPr lang="en-US" sz="1800" i="1" dirty="0"/>
            </a:p>
          </p:txBody>
        </p:sp>
        <p:sp>
          <p:nvSpPr>
            <p:cNvPr id="271" name="Oval 270"/>
            <p:cNvSpPr/>
            <p:nvPr/>
          </p:nvSpPr>
          <p:spPr>
            <a:xfrm>
              <a:off x="2690532"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2</a:t>
              </a:r>
              <a:r>
                <a:rPr lang="en-US" sz="1800" i="1" baseline="30000" dirty="0" smtClean="0"/>
                <a:t>t</a:t>
              </a:r>
              <a:endParaRPr lang="en-US" sz="1800" i="1" dirty="0"/>
            </a:p>
          </p:txBody>
        </p:sp>
        <p:sp>
          <p:nvSpPr>
            <p:cNvPr id="272" name="Oval 271"/>
            <p:cNvSpPr/>
            <p:nvPr/>
          </p:nvSpPr>
          <p:spPr>
            <a:xfrm>
              <a:off x="3988135"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i="1" baseline="-25000" dirty="0" smtClean="0"/>
                <a:t>n</a:t>
              </a:r>
              <a:r>
                <a:rPr lang="en-US" sz="1800" i="1" baseline="30000" dirty="0" smtClean="0"/>
                <a:t>t</a:t>
              </a:r>
              <a:endParaRPr lang="en-US" sz="1800" i="1" dirty="0"/>
            </a:p>
          </p:txBody>
        </p:sp>
        <p:sp>
          <p:nvSpPr>
            <p:cNvPr id="273" name="TextBox 272"/>
            <p:cNvSpPr txBox="1"/>
            <p:nvPr/>
          </p:nvSpPr>
          <p:spPr>
            <a:xfrm>
              <a:off x="371193" y="1196447"/>
              <a:ext cx="1105653" cy="369332"/>
            </a:xfrm>
            <a:prstGeom prst="rect">
              <a:avLst/>
            </a:prstGeom>
            <a:noFill/>
          </p:spPr>
          <p:txBody>
            <a:bodyPr wrap="square" rtlCol="0">
              <a:spAutoFit/>
            </a:bodyPr>
            <a:lstStyle/>
            <a:p>
              <a:r>
                <a:rPr lang="en-US" sz="1800" dirty="0" smtClean="0"/>
                <a:t>Time t</a:t>
              </a:r>
              <a:endParaRPr lang="en-US" sz="1800" dirty="0"/>
            </a:p>
          </p:txBody>
        </p:sp>
        <p:sp>
          <p:nvSpPr>
            <p:cNvPr id="274" name="TextBox 273"/>
            <p:cNvSpPr txBox="1"/>
            <p:nvPr/>
          </p:nvSpPr>
          <p:spPr>
            <a:xfrm>
              <a:off x="3553795" y="1121465"/>
              <a:ext cx="868680" cy="369332"/>
            </a:xfrm>
            <a:prstGeom prst="rect">
              <a:avLst/>
            </a:prstGeom>
            <a:noFill/>
          </p:spPr>
          <p:txBody>
            <a:bodyPr wrap="square" rtlCol="0">
              <a:spAutoFit/>
            </a:bodyPr>
            <a:lstStyle/>
            <a:p>
              <a:r>
                <a:rPr lang="en-US" sz="1800" b="1" dirty="0" smtClean="0"/>
                <a:t>…</a:t>
              </a:r>
              <a:endParaRPr lang="en-US" sz="1800" b="1" dirty="0"/>
            </a:p>
          </p:txBody>
        </p:sp>
        <p:sp>
          <p:nvSpPr>
            <p:cNvPr id="275" name="Oval 274"/>
            <p:cNvSpPr/>
            <p:nvPr/>
          </p:nvSpPr>
          <p:spPr>
            <a:xfrm>
              <a:off x="5498662"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baseline="-25000" dirty="0" smtClean="0"/>
                <a:t>1</a:t>
              </a:r>
              <a:r>
                <a:rPr lang="en-US" sz="1800" i="1" baseline="30000" dirty="0"/>
                <a:t>t</a:t>
              </a:r>
            </a:p>
          </p:txBody>
        </p:sp>
        <p:sp>
          <p:nvSpPr>
            <p:cNvPr id="276" name="Oval 275"/>
            <p:cNvSpPr/>
            <p:nvPr/>
          </p:nvSpPr>
          <p:spPr>
            <a:xfrm>
              <a:off x="6539004"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baseline="-25000" dirty="0"/>
                <a:t>2</a:t>
              </a:r>
              <a:r>
                <a:rPr lang="en-US" sz="1800" i="1" baseline="30000" dirty="0" smtClean="0"/>
                <a:t>t</a:t>
              </a:r>
              <a:endParaRPr lang="en-US" sz="1800" i="1" baseline="30000" dirty="0"/>
            </a:p>
          </p:txBody>
        </p:sp>
        <p:sp>
          <p:nvSpPr>
            <p:cNvPr id="277" name="Oval 276"/>
            <p:cNvSpPr/>
            <p:nvPr/>
          </p:nvSpPr>
          <p:spPr>
            <a:xfrm>
              <a:off x="7801198" y="1023064"/>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err="1" smtClean="0"/>
                <a:t>f</a:t>
              </a:r>
              <a:r>
                <a:rPr lang="en-US" sz="1800" i="1" baseline="-25000" dirty="0" err="1"/>
                <a:t>n</a:t>
              </a:r>
              <a:r>
                <a:rPr lang="en-US" sz="1800" i="1" baseline="30000" dirty="0" err="1" smtClean="0"/>
                <a:t>t</a:t>
              </a:r>
              <a:endParaRPr lang="en-US" sz="1800" i="1" baseline="30000" dirty="0"/>
            </a:p>
          </p:txBody>
        </p:sp>
        <p:sp>
          <p:nvSpPr>
            <p:cNvPr id="278" name="TextBox 277"/>
            <p:cNvSpPr txBox="1"/>
            <p:nvPr/>
          </p:nvSpPr>
          <p:spPr>
            <a:xfrm>
              <a:off x="7407684" y="1138536"/>
              <a:ext cx="868680" cy="369332"/>
            </a:xfrm>
            <a:prstGeom prst="rect">
              <a:avLst/>
            </a:prstGeom>
            <a:noFill/>
          </p:spPr>
          <p:txBody>
            <a:bodyPr wrap="square" rtlCol="0">
              <a:spAutoFit/>
            </a:bodyPr>
            <a:lstStyle/>
            <a:p>
              <a:r>
                <a:rPr lang="en-US" sz="1800" b="1" dirty="0" smtClean="0"/>
                <a:t>…</a:t>
              </a:r>
              <a:endParaRPr lang="en-US" sz="1800" b="1" dirty="0"/>
            </a:p>
          </p:txBody>
        </p:sp>
        <p:sp>
          <p:nvSpPr>
            <p:cNvPr id="279" name="Oval 278"/>
            <p:cNvSpPr/>
            <p:nvPr/>
          </p:nvSpPr>
          <p:spPr>
            <a:xfrm>
              <a:off x="1611939"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smtClean="0"/>
                <a:t>1</a:t>
              </a:r>
              <a:r>
                <a:rPr lang="en-US" sz="1800" baseline="30000" dirty="0" smtClean="0"/>
                <a:t>t+1</a:t>
              </a:r>
              <a:endParaRPr lang="en-US" sz="1800" i="1" dirty="0"/>
            </a:p>
          </p:txBody>
        </p:sp>
        <p:sp>
          <p:nvSpPr>
            <p:cNvPr id="280" name="Oval 279"/>
            <p:cNvSpPr/>
            <p:nvPr/>
          </p:nvSpPr>
          <p:spPr>
            <a:xfrm>
              <a:off x="2690532"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baseline="-25000" dirty="0"/>
                <a:t>2</a:t>
              </a:r>
              <a:r>
                <a:rPr lang="en-US" sz="1800" baseline="30000" dirty="0" smtClean="0"/>
                <a:t>t+1</a:t>
              </a:r>
            </a:p>
          </p:txBody>
        </p:sp>
        <p:sp>
          <p:nvSpPr>
            <p:cNvPr id="281" name="Oval 280"/>
            <p:cNvSpPr/>
            <p:nvPr/>
          </p:nvSpPr>
          <p:spPr>
            <a:xfrm>
              <a:off x="3988135"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a</a:t>
              </a:r>
              <a:r>
                <a:rPr lang="en-US" sz="1800" i="1" baseline="-25000" dirty="0"/>
                <a:t>n</a:t>
              </a:r>
              <a:r>
                <a:rPr lang="en-US" sz="1800" i="1" baseline="30000" dirty="0" smtClean="0"/>
                <a:t>t</a:t>
              </a:r>
              <a:r>
                <a:rPr lang="en-US" sz="1800" baseline="30000" dirty="0"/>
                <a:t>+</a:t>
              </a:r>
              <a:r>
                <a:rPr lang="en-US" sz="1800" baseline="30000" dirty="0" smtClean="0"/>
                <a:t>1</a:t>
              </a:r>
              <a:endParaRPr lang="en-US" sz="1800" baseline="30000" dirty="0"/>
            </a:p>
          </p:txBody>
        </p:sp>
        <p:sp>
          <p:nvSpPr>
            <p:cNvPr id="282" name="TextBox 281"/>
            <p:cNvSpPr txBox="1"/>
            <p:nvPr/>
          </p:nvSpPr>
          <p:spPr>
            <a:xfrm>
              <a:off x="371193" y="2863080"/>
              <a:ext cx="1105653" cy="369332"/>
            </a:xfrm>
            <a:prstGeom prst="rect">
              <a:avLst/>
            </a:prstGeom>
            <a:noFill/>
          </p:spPr>
          <p:txBody>
            <a:bodyPr wrap="square" rtlCol="0">
              <a:spAutoFit/>
            </a:bodyPr>
            <a:lstStyle/>
            <a:p>
              <a:r>
                <a:rPr lang="en-US" sz="1800" dirty="0" smtClean="0"/>
                <a:t>Time t+1</a:t>
              </a:r>
              <a:endParaRPr lang="en-US" sz="1800" dirty="0"/>
            </a:p>
          </p:txBody>
        </p:sp>
        <p:sp>
          <p:nvSpPr>
            <p:cNvPr id="283" name="TextBox 282"/>
            <p:cNvSpPr txBox="1"/>
            <p:nvPr/>
          </p:nvSpPr>
          <p:spPr>
            <a:xfrm>
              <a:off x="3553795" y="2788098"/>
              <a:ext cx="868680" cy="369332"/>
            </a:xfrm>
            <a:prstGeom prst="rect">
              <a:avLst/>
            </a:prstGeom>
            <a:noFill/>
          </p:spPr>
          <p:txBody>
            <a:bodyPr wrap="square" rtlCol="0">
              <a:spAutoFit/>
            </a:bodyPr>
            <a:lstStyle/>
            <a:p>
              <a:r>
                <a:rPr lang="en-US" sz="1800" b="1" dirty="0" smtClean="0"/>
                <a:t>…</a:t>
              </a:r>
              <a:endParaRPr lang="en-US" sz="1800" b="1" dirty="0"/>
            </a:p>
          </p:txBody>
        </p:sp>
        <p:sp>
          <p:nvSpPr>
            <p:cNvPr id="284" name="Oval 283"/>
            <p:cNvSpPr/>
            <p:nvPr/>
          </p:nvSpPr>
          <p:spPr>
            <a:xfrm>
              <a:off x="5498662"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a:t>f</a:t>
              </a:r>
              <a:r>
                <a:rPr lang="en-US" sz="1800" baseline="-25000" dirty="0" smtClean="0"/>
                <a:t>1</a:t>
              </a:r>
              <a:r>
                <a:rPr lang="en-US" sz="1800" i="1" baseline="30000" dirty="0" smtClean="0"/>
                <a:t>t</a:t>
              </a:r>
              <a:r>
                <a:rPr lang="en-US" sz="1800" baseline="30000" dirty="0" smtClean="0"/>
                <a:t>+1</a:t>
              </a:r>
              <a:endParaRPr lang="en-US" sz="1800" baseline="30000" dirty="0"/>
            </a:p>
          </p:txBody>
        </p:sp>
        <p:sp>
          <p:nvSpPr>
            <p:cNvPr id="285" name="Oval 284"/>
            <p:cNvSpPr/>
            <p:nvPr/>
          </p:nvSpPr>
          <p:spPr>
            <a:xfrm>
              <a:off x="6539004"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smtClean="0"/>
                <a:t>f</a:t>
              </a:r>
              <a:r>
                <a:rPr lang="en-US" sz="1800" i="1" baseline="-25000" dirty="0" smtClean="0"/>
                <a:t>2</a:t>
              </a:r>
              <a:r>
                <a:rPr lang="en-US" sz="1800" i="1" baseline="30000" dirty="0" smtClean="0"/>
                <a:t>t</a:t>
              </a:r>
              <a:r>
                <a:rPr lang="en-US" sz="1800" baseline="30000" dirty="0" smtClean="0"/>
                <a:t>+</a:t>
              </a:r>
              <a:r>
                <a:rPr lang="en-US" sz="1800" baseline="30000" dirty="0"/>
                <a:t>1</a:t>
              </a:r>
            </a:p>
          </p:txBody>
        </p:sp>
        <p:sp>
          <p:nvSpPr>
            <p:cNvPr id="286" name="Oval 285"/>
            <p:cNvSpPr/>
            <p:nvPr/>
          </p:nvSpPr>
          <p:spPr>
            <a:xfrm>
              <a:off x="7801198" y="2689697"/>
              <a:ext cx="868680" cy="868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i="1" dirty="0"/>
                <a:t>f</a:t>
              </a:r>
              <a:r>
                <a:rPr lang="en-US" sz="1800" baseline="-25000" dirty="0" smtClean="0"/>
                <a:t>n</a:t>
              </a:r>
              <a:r>
                <a:rPr lang="en-US" sz="1800" i="1" baseline="30000" dirty="0" smtClean="0"/>
                <a:t>t</a:t>
              </a:r>
              <a:r>
                <a:rPr lang="en-US" sz="1800" baseline="30000" dirty="0" smtClean="0"/>
                <a:t>+1</a:t>
              </a:r>
              <a:endParaRPr lang="en-US" sz="1800" baseline="30000" dirty="0"/>
            </a:p>
          </p:txBody>
        </p:sp>
        <p:sp>
          <p:nvSpPr>
            <p:cNvPr id="287" name="TextBox 286"/>
            <p:cNvSpPr txBox="1"/>
            <p:nvPr/>
          </p:nvSpPr>
          <p:spPr>
            <a:xfrm>
              <a:off x="7407684" y="2805169"/>
              <a:ext cx="868680" cy="369332"/>
            </a:xfrm>
            <a:prstGeom prst="rect">
              <a:avLst/>
            </a:prstGeom>
            <a:noFill/>
          </p:spPr>
          <p:txBody>
            <a:bodyPr wrap="square" rtlCol="0">
              <a:spAutoFit/>
            </a:bodyPr>
            <a:lstStyle/>
            <a:p>
              <a:r>
                <a:rPr lang="en-US" sz="1800" b="1" dirty="0" smtClean="0"/>
                <a:t>…</a:t>
              </a:r>
              <a:endParaRPr lang="en-US" sz="1800" b="1" dirty="0"/>
            </a:p>
          </p:txBody>
        </p:sp>
        <p:cxnSp>
          <p:nvCxnSpPr>
            <p:cNvPr id="288" name="Straight Arrow Connector 287"/>
            <p:cNvCxnSpPr>
              <a:stCxn id="270" idx="4"/>
              <a:endCxn id="279" idx="0"/>
            </p:cNvCxnSpPr>
            <p:nvPr/>
          </p:nvCxnSpPr>
          <p:spPr>
            <a:xfrm>
              <a:off x="2046279"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89" name="Straight Arrow Connector 288"/>
            <p:cNvCxnSpPr>
              <a:stCxn id="271" idx="4"/>
              <a:endCxn id="280" idx="0"/>
            </p:cNvCxnSpPr>
            <p:nvPr/>
          </p:nvCxnSpPr>
          <p:spPr>
            <a:xfrm>
              <a:off x="3124872"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0" name="Straight Arrow Connector 289"/>
            <p:cNvCxnSpPr>
              <a:stCxn id="272" idx="4"/>
              <a:endCxn id="281" idx="0"/>
            </p:cNvCxnSpPr>
            <p:nvPr/>
          </p:nvCxnSpPr>
          <p:spPr>
            <a:xfrm>
              <a:off x="4422475" y="1891744"/>
              <a:ext cx="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1" name="Straight Arrow Connector 290"/>
            <p:cNvCxnSpPr>
              <a:stCxn id="275" idx="4"/>
              <a:endCxn id="279" idx="0"/>
            </p:cNvCxnSpPr>
            <p:nvPr/>
          </p:nvCxnSpPr>
          <p:spPr>
            <a:xfrm flipH="1">
              <a:off x="2046279" y="1891744"/>
              <a:ext cx="388672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2" name="Straight Arrow Connector 291"/>
            <p:cNvCxnSpPr>
              <a:stCxn id="276" idx="4"/>
              <a:endCxn id="279" idx="0"/>
            </p:cNvCxnSpPr>
            <p:nvPr/>
          </p:nvCxnSpPr>
          <p:spPr>
            <a:xfrm flipH="1">
              <a:off x="2046279" y="1891744"/>
              <a:ext cx="4927065"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3" name="Straight Arrow Connector 292"/>
            <p:cNvCxnSpPr>
              <a:stCxn id="277" idx="4"/>
              <a:endCxn id="279" idx="0"/>
            </p:cNvCxnSpPr>
            <p:nvPr/>
          </p:nvCxnSpPr>
          <p:spPr>
            <a:xfrm flipH="1">
              <a:off x="2046279" y="1891744"/>
              <a:ext cx="6189259"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4" name="Straight Arrow Connector 293"/>
            <p:cNvCxnSpPr>
              <a:stCxn id="275" idx="4"/>
              <a:endCxn id="280" idx="0"/>
            </p:cNvCxnSpPr>
            <p:nvPr/>
          </p:nvCxnSpPr>
          <p:spPr>
            <a:xfrm flipH="1">
              <a:off x="3124872" y="1891744"/>
              <a:ext cx="2808130"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5" name="Straight Arrow Connector 294"/>
            <p:cNvCxnSpPr>
              <a:stCxn id="275" idx="4"/>
              <a:endCxn id="281" idx="0"/>
            </p:cNvCxnSpPr>
            <p:nvPr/>
          </p:nvCxnSpPr>
          <p:spPr>
            <a:xfrm flipH="1">
              <a:off x="4422475" y="1891744"/>
              <a:ext cx="1510527"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6" name="Straight Arrow Connector 295"/>
            <p:cNvCxnSpPr>
              <a:stCxn id="276" idx="4"/>
              <a:endCxn id="280" idx="0"/>
            </p:cNvCxnSpPr>
            <p:nvPr/>
          </p:nvCxnSpPr>
          <p:spPr>
            <a:xfrm flipH="1">
              <a:off x="3124872" y="1891744"/>
              <a:ext cx="3848472"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7" name="Straight Arrow Connector 296"/>
            <p:cNvCxnSpPr>
              <a:stCxn id="276" idx="4"/>
              <a:endCxn id="281" idx="0"/>
            </p:cNvCxnSpPr>
            <p:nvPr/>
          </p:nvCxnSpPr>
          <p:spPr>
            <a:xfrm flipH="1">
              <a:off x="4422475" y="1891744"/>
              <a:ext cx="2550869"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8" name="Straight Arrow Connector 297"/>
            <p:cNvCxnSpPr>
              <a:stCxn id="277" idx="4"/>
              <a:endCxn id="280" idx="0"/>
            </p:cNvCxnSpPr>
            <p:nvPr/>
          </p:nvCxnSpPr>
          <p:spPr>
            <a:xfrm flipH="1">
              <a:off x="3124872" y="1891744"/>
              <a:ext cx="5110666"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299" name="Straight Arrow Connector 298"/>
            <p:cNvCxnSpPr>
              <a:stCxn id="277" idx="4"/>
              <a:endCxn id="281" idx="0"/>
            </p:cNvCxnSpPr>
            <p:nvPr/>
          </p:nvCxnSpPr>
          <p:spPr>
            <a:xfrm flipH="1">
              <a:off x="4422475" y="1891744"/>
              <a:ext cx="381306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00" name="Straight Arrow Connector 299"/>
            <p:cNvCxnSpPr>
              <a:stCxn id="270" idx="4"/>
              <a:endCxn id="284" idx="0"/>
            </p:cNvCxnSpPr>
            <p:nvPr/>
          </p:nvCxnSpPr>
          <p:spPr>
            <a:xfrm>
              <a:off x="2046279" y="1891744"/>
              <a:ext cx="388672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01" name="Straight Arrow Connector 300"/>
            <p:cNvCxnSpPr>
              <a:stCxn id="271" idx="4"/>
              <a:endCxn id="285" idx="0"/>
            </p:cNvCxnSpPr>
            <p:nvPr/>
          </p:nvCxnSpPr>
          <p:spPr>
            <a:xfrm>
              <a:off x="3124872" y="1891744"/>
              <a:ext cx="3848472"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cxnSp>
          <p:nvCxnSpPr>
            <p:cNvPr id="302" name="Straight Arrow Connector 301"/>
            <p:cNvCxnSpPr>
              <a:stCxn id="272" idx="4"/>
              <a:endCxn id="286" idx="0"/>
            </p:cNvCxnSpPr>
            <p:nvPr/>
          </p:nvCxnSpPr>
          <p:spPr>
            <a:xfrm>
              <a:off x="4422475" y="1891744"/>
              <a:ext cx="3813063" cy="797953"/>
            </a:xfrm>
            <a:prstGeom prst="straightConnector1">
              <a:avLst/>
            </a:prstGeom>
            <a:ln w="22225">
              <a:tailEnd type="arrow"/>
            </a:ln>
            <a:effectLst/>
          </p:spPr>
          <p:style>
            <a:lnRef idx="2">
              <a:schemeClr val="dk1"/>
            </a:lnRef>
            <a:fillRef idx="0">
              <a:schemeClr val="dk1"/>
            </a:fillRef>
            <a:effectRef idx="1">
              <a:schemeClr val="dk1"/>
            </a:effectRef>
            <a:fontRef idx="minor">
              <a:schemeClr val="tx1"/>
            </a:fontRef>
          </p:style>
        </p:cxnSp>
      </p:grpSp>
      <p:sp>
        <p:nvSpPr>
          <p:cNvPr id="306" name="TextBox 305"/>
          <p:cNvSpPr txBox="1"/>
          <p:nvPr/>
        </p:nvSpPr>
        <p:spPr>
          <a:xfrm>
            <a:off x="9291336" y="11419476"/>
            <a:ext cx="8229600" cy="646331"/>
          </a:xfrm>
          <a:prstGeom prst="rect">
            <a:avLst/>
          </a:prstGeom>
          <a:noFill/>
        </p:spPr>
        <p:txBody>
          <a:bodyPr wrap="square" rtlCol="0">
            <a:spAutoFit/>
          </a:bodyPr>
          <a:lstStyle/>
          <a:p>
            <a:pPr algn="ctr"/>
            <a:r>
              <a:rPr lang="en-US" sz="3600" dirty="0" smtClean="0"/>
              <a:t>What are we looking for?</a:t>
            </a:r>
            <a:endParaRPr lang="en-US" sz="3600" dirty="0"/>
          </a:p>
        </p:txBody>
      </p:sp>
      <p:sp>
        <p:nvSpPr>
          <p:cNvPr id="307" name="TextBox 306"/>
          <p:cNvSpPr txBox="1"/>
          <p:nvPr/>
        </p:nvSpPr>
        <p:spPr>
          <a:xfrm>
            <a:off x="9485262" y="12205644"/>
            <a:ext cx="8229600" cy="2308324"/>
          </a:xfrm>
          <a:prstGeom prst="rect">
            <a:avLst/>
          </a:prstGeom>
          <a:noFill/>
        </p:spPr>
        <p:txBody>
          <a:bodyPr wrap="square" rtlCol="0">
            <a:spAutoFit/>
          </a:bodyPr>
          <a:lstStyle/>
          <a:p>
            <a:r>
              <a:rPr lang="en-US" sz="2400" dirty="0" smtClean="0"/>
              <a:t>To be useful for inference, this network should be able to generate all conditional probabilities with varying types of evidence. We can simulate the effect of evidence by clamping particular units to values and running the network again. Particularly, we want networks that are “coherent” in that these conditional probabilities from clamping should be correct.</a:t>
            </a:r>
            <a:endParaRPr lang="en-US" sz="2400" dirty="0"/>
          </a:p>
        </p:txBody>
      </p:sp>
      <p:grpSp>
        <p:nvGrpSpPr>
          <p:cNvPr id="327" name="Group 326"/>
          <p:cNvGrpSpPr/>
          <p:nvPr/>
        </p:nvGrpSpPr>
        <p:grpSpPr>
          <a:xfrm>
            <a:off x="10892348" y="14825823"/>
            <a:ext cx="5668383" cy="2658868"/>
            <a:chOff x="545450" y="2731553"/>
            <a:chExt cx="5668383" cy="2658868"/>
          </a:xfrm>
        </p:grpSpPr>
        <p:sp>
          <p:nvSpPr>
            <p:cNvPr id="328" name="Oval 327"/>
            <p:cNvSpPr/>
            <p:nvPr/>
          </p:nvSpPr>
          <p:spPr>
            <a:xfrm>
              <a:off x="1444239" y="3632349"/>
              <a:ext cx="625897" cy="598358"/>
            </a:xfrm>
            <a:prstGeom prst="ellipse">
              <a:avLst/>
            </a:prstGeom>
            <a:solidFill>
              <a:srgbClr val="008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B</a:t>
              </a:r>
            </a:p>
          </p:txBody>
        </p:sp>
        <p:sp>
          <p:nvSpPr>
            <p:cNvPr id="329" name="Oval 328"/>
            <p:cNvSpPr/>
            <p:nvPr/>
          </p:nvSpPr>
          <p:spPr>
            <a:xfrm>
              <a:off x="2070136" y="2735562"/>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a:t>
              </a:r>
              <a:endParaRPr lang="en-US" sz="1800" dirty="0"/>
            </a:p>
          </p:txBody>
        </p:sp>
        <p:sp>
          <p:nvSpPr>
            <p:cNvPr id="330" name="Oval 329"/>
            <p:cNvSpPr/>
            <p:nvPr/>
          </p:nvSpPr>
          <p:spPr>
            <a:xfrm>
              <a:off x="818342" y="2731553"/>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A</a:t>
              </a:r>
              <a:endParaRPr lang="en-US" sz="1800" dirty="0"/>
            </a:p>
          </p:txBody>
        </p:sp>
        <p:cxnSp>
          <p:nvCxnSpPr>
            <p:cNvPr id="331" name="Straight Connector 330"/>
            <p:cNvCxnSpPr>
              <a:stCxn id="330" idx="5"/>
              <a:endCxn id="328" idx="0"/>
            </p:cNvCxnSpPr>
            <p:nvPr/>
          </p:nvCxnSpPr>
          <p:spPr>
            <a:xfrm>
              <a:off x="1352579" y="3242283"/>
              <a:ext cx="404609" cy="390066"/>
            </a:xfrm>
            <a:prstGeom prst="line">
              <a:avLst/>
            </a:prstGeom>
            <a:effectLst/>
          </p:spPr>
          <p:style>
            <a:lnRef idx="2">
              <a:schemeClr val="dk1"/>
            </a:lnRef>
            <a:fillRef idx="0">
              <a:schemeClr val="dk1"/>
            </a:fillRef>
            <a:effectRef idx="1">
              <a:schemeClr val="dk1"/>
            </a:effectRef>
            <a:fontRef idx="minor">
              <a:schemeClr val="tx1"/>
            </a:fontRef>
          </p:style>
        </p:cxnSp>
        <p:cxnSp>
          <p:nvCxnSpPr>
            <p:cNvPr id="332" name="Straight Connector 331"/>
            <p:cNvCxnSpPr>
              <a:stCxn id="330" idx="6"/>
              <a:endCxn id="329" idx="2"/>
            </p:cNvCxnSpPr>
            <p:nvPr/>
          </p:nvCxnSpPr>
          <p:spPr>
            <a:xfrm>
              <a:off x="1444239" y="3030732"/>
              <a:ext cx="625897" cy="4009"/>
            </a:xfrm>
            <a:prstGeom prst="line">
              <a:avLst/>
            </a:prstGeom>
            <a:effectLst/>
          </p:spPr>
          <p:style>
            <a:lnRef idx="2">
              <a:schemeClr val="dk1"/>
            </a:lnRef>
            <a:fillRef idx="0">
              <a:schemeClr val="dk1"/>
            </a:fillRef>
            <a:effectRef idx="1">
              <a:schemeClr val="dk1"/>
            </a:effectRef>
            <a:fontRef idx="minor">
              <a:schemeClr val="tx1"/>
            </a:fontRef>
          </p:style>
        </p:cxnSp>
        <p:cxnSp>
          <p:nvCxnSpPr>
            <p:cNvPr id="333" name="Straight Connector 332"/>
            <p:cNvCxnSpPr>
              <a:stCxn id="329" idx="3"/>
              <a:endCxn id="328" idx="0"/>
            </p:cNvCxnSpPr>
            <p:nvPr/>
          </p:nvCxnSpPr>
          <p:spPr>
            <a:xfrm flipH="1">
              <a:off x="1757188" y="3246292"/>
              <a:ext cx="404608" cy="386057"/>
            </a:xfrm>
            <a:prstGeom prst="line">
              <a:avLst/>
            </a:prstGeom>
            <a:effectLst/>
          </p:spPr>
          <p:style>
            <a:lnRef idx="2">
              <a:schemeClr val="dk1"/>
            </a:lnRef>
            <a:fillRef idx="0">
              <a:schemeClr val="dk1"/>
            </a:fillRef>
            <a:effectRef idx="1">
              <a:schemeClr val="dk1"/>
            </a:effectRef>
            <a:fontRef idx="minor">
              <a:schemeClr val="tx1"/>
            </a:fontRef>
          </p:style>
        </p:cxnSp>
        <p:sp>
          <p:nvSpPr>
            <p:cNvPr id="334" name="Oval 333"/>
            <p:cNvSpPr/>
            <p:nvPr/>
          </p:nvSpPr>
          <p:spPr>
            <a:xfrm>
              <a:off x="4291026" y="3632349"/>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B</a:t>
              </a:r>
            </a:p>
          </p:txBody>
        </p:sp>
        <p:sp>
          <p:nvSpPr>
            <p:cNvPr id="335" name="Oval 334"/>
            <p:cNvSpPr/>
            <p:nvPr/>
          </p:nvSpPr>
          <p:spPr>
            <a:xfrm>
              <a:off x="4916923" y="2735562"/>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C</a:t>
              </a:r>
              <a:endParaRPr lang="en-US" sz="1800" dirty="0"/>
            </a:p>
          </p:txBody>
        </p:sp>
        <p:sp>
          <p:nvSpPr>
            <p:cNvPr id="336" name="Oval 335"/>
            <p:cNvSpPr/>
            <p:nvPr/>
          </p:nvSpPr>
          <p:spPr>
            <a:xfrm>
              <a:off x="3665129" y="2731553"/>
              <a:ext cx="625897" cy="5983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A</a:t>
              </a:r>
              <a:endParaRPr lang="en-US" sz="1800" dirty="0"/>
            </a:p>
          </p:txBody>
        </p:sp>
        <p:cxnSp>
          <p:nvCxnSpPr>
            <p:cNvPr id="337" name="Straight Connector 336"/>
            <p:cNvCxnSpPr>
              <a:stCxn id="336" idx="5"/>
              <a:endCxn id="334" idx="0"/>
            </p:cNvCxnSpPr>
            <p:nvPr/>
          </p:nvCxnSpPr>
          <p:spPr>
            <a:xfrm>
              <a:off x="4199366" y="3242283"/>
              <a:ext cx="404609" cy="390066"/>
            </a:xfrm>
            <a:prstGeom prst="line">
              <a:avLst/>
            </a:prstGeom>
            <a:effectLst/>
          </p:spPr>
          <p:style>
            <a:lnRef idx="2">
              <a:schemeClr val="dk1"/>
            </a:lnRef>
            <a:fillRef idx="0">
              <a:schemeClr val="dk1"/>
            </a:fillRef>
            <a:effectRef idx="1">
              <a:schemeClr val="dk1"/>
            </a:effectRef>
            <a:fontRef idx="minor">
              <a:schemeClr val="tx1"/>
            </a:fontRef>
          </p:style>
        </p:cxnSp>
        <p:cxnSp>
          <p:nvCxnSpPr>
            <p:cNvPr id="338" name="Straight Connector 337"/>
            <p:cNvCxnSpPr>
              <a:stCxn id="336" idx="6"/>
              <a:endCxn id="335" idx="2"/>
            </p:cNvCxnSpPr>
            <p:nvPr/>
          </p:nvCxnSpPr>
          <p:spPr>
            <a:xfrm>
              <a:off x="4291026" y="3030732"/>
              <a:ext cx="625897" cy="4009"/>
            </a:xfrm>
            <a:prstGeom prst="line">
              <a:avLst/>
            </a:prstGeom>
            <a:effectLst/>
          </p:spPr>
          <p:style>
            <a:lnRef idx="2">
              <a:schemeClr val="dk1"/>
            </a:lnRef>
            <a:fillRef idx="0">
              <a:schemeClr val="dk1"/>
            </a:fillRef>
            <a:effectRef idx="1">
              <a:schemeClr val="dk1"/>
            </a:effectRef>
            <a:fontRef idx="minor">
              <a:schemeClr val="tx1"/>
            </a:fontRef>
          </p:style>
        </p:cxnSp>
        <p:cxnSp>
          <p:nvCxnSpPr>
            <p:cNvPr id="339" name="Straight Connector 338"/>
            <p:cNvCxnSpPr>
              <a:stCxn id="335" idx="3"/>
              <a:endCxn id="334" idx="0"/>
            </p:cNvCxnSpPr>
            <p:nvPr/>
          </p:nvCxnSpPr>
          <p:spPr>
            <a:xfrm flipH="1">
              <a:off x="4603975" y="3246292"/>
              <a:ext cx="404608" cy="386057"/>
            </a:xfrm>
            <a:prstGeom prst="line">
              <a:avLst/>
            </a:prstGeom>
            <a:effectLst/>
          </p:spPr>
          <p:style>
            <a:lnRef idx="2">
              <a:schemeClr val="dk1"/>
            </a:lnRef>
            <a:fillRef idx="0">
              <a:schemeClr val="dk1"/>
            </a:fillRef>
            <a:effectRef idx="1">
              <a:schemeClr val="dk1"/>
            </a:effectRef>
            <a:fontRef idx="minor">
              <a:schemeClr val="tx1"/>
            </a:fontRef>
          </p:style>
        </p:cxnSp>
        <p:sp>
          <p:nvSpPr>
            <p:cNvPr id="340" name="TextBox 339"/>
            <p:cNvSpPr txBox="1"/>
            <p:nvPr/>
          </p:nvSpPr>
          <p:spPr>
            <a:xfrm>
              <a:off x="545450" y="3430483"/>
              <a:ext cx="949563" cy="923330"/>
            </a:xfrm>
            <a:prstGeom prst="rect">
              <a:avLst/>
            </a:prstGeom>
            <a:noFill/>
          </p:spPr>
          <p:txBody>
            <a:bodyPr wrap="square" rtlCol="0">
              <a:spAutoFit/>
            </a:bodyPr>
            <a:lstStyle/>
            <a:p>
              <a:r>
                <a:rPr lang="en-US" sz="1800" dirty="0" smtClean="0"/>
                <a:t>B is always firing </a:t>
              </a:r>
              <a:endParaRPr lang="en-US" sz="1800" dirty="0"/>
            </a:p>
          </p:txBody>
        </p:sp>
        <p:sp>
          <p:nvSpPr>
            <p:cNvPr id="341" name="TextBox 340"/>
            <p:cNvSpPr txBox="1"/>
            <p:nvPr/>
          </p:nvSpPr>
          <p:spPr>
            <a:xfrm>
              <a:off x="972203" y="4534411"/>
              <a:ext cx="2195866" cy="369332"/>
            </a:xfrm>
            <a:prstGeom prst="rect">
              <a:avLst/>
            </a:prstGeom>
            <a:noFill/>
          </p:spPr>
          <p:txBody>
            <a:bodyPr wrap="square" rtlCol="0">
              <a:spAutoFit/>
            </a:bodyPr>
            <a:lstStyle/>
            <a:p>
              <a:r>
                <a:rPr lang="en-US" sz="1800" i="1" dirty="0" smtClean="0"/>
                <a:t>p</a:t>
              </a:r>
              <a:r>
                <a:rPr lang="en-US" sz="1800" dirty="0" smtClean="0"/>
                <a:t>(</a:t>
              </a:r>
              <a:r>
                <a:rPr lang="en-US" sz="1800" i="1" dirty="0" smtClean="0"/>
                <a:t>a</a:t>
              </a:r>
              <a:r>
                <a:rPr lang="en-US" sz="1800" dirty="0" smtClean="0"/>
                <a:t>=1, </a:t>
              </a:r>
              <a:r>
                <a:rPr lang="en-US" sz="1800" i="1" dirty="0" smtClean="0"/>
                <a:t>c</a:t>
              </a:r>
              <a:r>
                <a:rPr lang="en-US" sz="1800" dirty="0" smtClean="0"/>
                <a:t>=0)</a:t>
              </a:r>
              <a:endParaRPr lang="en-US" sz="1800" dirty="0"/>
            </a:p>
          </p:txBody>
        </p:sp>
        <p:sp>
          <p:nvSpPr>
            <p:cNvPr id="342" name="TextBox 341"/>
            <p:cNvSpPr txBox="1"/>
            <p:nvPr/>
          </p:nvSpPr>
          <p:spPr>
            <a:xfrm>
              <a:off x="2436865" y="4812683"/>
              <a:ext cx="1462407" cy="369332"/>
            </a:xfrm>
            <a:prstGeom prst="rect">
              <a:avLst/>
            </a:prstGeom>
            <a:noFill/>
          </p:spPr>
          <p:txBody>
            <a:bodyPr wrap="square" rtlCol="0">
              <a:spAutoFit/>
            </a:bodyPr>
            <a:lstStyle/>
            <a:p>
              <a:r>
                <a:rPr lang="en-US" sz="1800" dirty="0" smtClean="0"/>
                <a:t>should equal</a:t>
              </a:r>
              <a:endParaRPr lang="en-US" sz="1800" dirty="0"/>
            </a:p>
          </p:txBody>
        </p:sp>
        <p:sp>
          <p:nvSpPr>
            <p:cNvPr id="343" name="TextBox 342"/>
            <p:cNvSpPr txBox="1"/>
            <p:nvPr/>
          </p:nvSpPr>
          <p:spPr>
            <a:xfrm>
              <a:off x="853508" y="5021089"/>
              <a:ext cx="2314561" cy="369332"/>
            </a:xfrm>
            <a:prstGeom prst="rect">
              <a:avLst/>
            </a:prstGeom>
            <a:noFill/>
          </p:spPr>
          <p:txBody>
            <a:bodyPr wrap="square" rtlCol="0">
              <a:spAutoFit/>
            </a:bodyPr>
            <a:lstStyle/>
            <a:p>
              <a:r>
                <a:rPr lang="en-US" sz="1800" dirty="0" smtClean="0"/>
                <a:t>in this network</a:t>
              </a:r>
              <a:endParaRPr lang="en-US" sz="1800" dirty="0"/>
            </a:p>
          </p:txBody>
        </p:sp>
        <p:sp>
          <p:nvSpPr>
            <p:cNvPr id="344" name="TextBox 343"/>
            <p:cNvSpPr txBox="1"/>
            <p:nvPr/>
          </p:nvSpPr>
          <p:spPr>
            <a:xfrm>
              <a:off x="3899272" y="4534411"/>
              <a:ext cx="2195866" cy="369332"/>
            </a:xfrm>
            <a:prstGeom prst="rect">
              <a:avLst/>
            </a:prstGeom>
            <a:noFill/>
          </p:spPr>
          <p:txBody>
            <a:bodyPr wrap="square" rtlCol="0">
              <a:spAutoFit/>
            </a:bodyPr>
            <a:lstStyle/>
            <a:p>
              <a:r>
                <a:rPr lang="en-US" sz="1800" i="1" dirty="0" smtClean="0"/>
                <a:t>p</a:t>
              </a:r>
              <a:r>
                <a:rPr lang="en-US" sz="1800" dirty="0" smtClean="0"/>
                <a:t>(</a:t>
              </a:r>
              <a:r>
                <a:rPr lang="en-US" sz="1800" i="1" dirty="0" smtClean="0"/>
                <a:t>a</a:t>
              </a:r>
              <a:r>
                <a:rPr lang="en-US" sz="1800" dirty="0" smtClean="0"/>
                <a:t>=1, </a:t>
              </a:r>
              <a:r>
                <a:rPr lang="en-US" sz="1800" i="1" dirty="0" smtClean="0"/>
                <a:t>c</a:t>
              </a:r>
              <a:r>
                <a:rPr lang="en-US" sz="1800" dirty="0" smtClean="0"/>
                <a:t>=0 | </a:t>
              </a:r>
              <a:r>
                <a:rPr lang="en-US" sz="1800" i="1" dirty="0" smtClean="0"/>
                <a:t>b</a:t>
              </a:r>
              <a:r>
                <a:rPr lang="en-US" sz="1800" dirty="0" smtClean="0"/>
                <a:t>=1)</a:t>
              </a:r>
              <a:endParaRPr lang="en-US" sz="1800" dirty="0"/>
            </a:p>
          </p:txBody>
        </p:sp>
        <p:sp>
          <p:nvSpPr>
            <p:cNvPr id="345" name="TextBox 344"/>
            <p:cNvSpPr txBox="1"/>
            <p:nvPr/>
          </p:nvSpPr>
          <p:spPr>
            <a:xfrm>
              <a:off x="3899272" y="5021089"/>
              <a:ext cx="2314561" cy="369332"/>
            </a:xfrm>
            <a:prstGeom prst="rect">
              <a:avLst/>
            </a:prstGeom>
            <a:noFill/>
          </p:spPr>
          <p:txBody>
            <a:bodyPr wrap="square" rtlCol="0">
              <a:spAutoFit/>
            </a:bodyPr>
            <a:lstStyle/>
            <a:p>
              <a:r>
                <a:rPr lang="en-US" sz="1800" dirty="0" smtClean="0"/>
                <a:t>in this network</a:t>
              </a:r>
              <a:endParaRPr lang="en-US" sz="1800" dirty="0"/>
            </a:p>
          </p:txBody>
        </p:sp>
      </p:grpSp>
      <p:sp>
        <p:nvSpPr>
          <p:cNvPr id="346" name="TextBox 345"/>
          <p:cNvSpPr txBox="1"/>
          <p:nvPr/>
        </p:nvSpPr>
        <p:spPr>
          <a:xfrm>
            <a:off x="18894648" y="14580814"/>
            <a:ext cx="7315200" cy="3046988"/>
          </a:xfrm>
          <a:prstGeom prst="rect">
            <a:avLst/>
          </a:prstGeom>
          <a:noFill/>
        </p:spPr>
        <p:txBody>
          <a:bodyPr wrap="square" rtlCol="0">
            <a:spAutoFit/>
          </a:bodyPr>
          <a:lstStyle/>
          <a:p>
            <a:pPr marL="685800" indent="-685800">
              <a:buFont typeface="Arial"/>
              <a:buChar char="•"/>
            </a:pPr>
            <a:r>
              <a:rPr lang="en-US" sz="3200" dirty="0" smtClean="0"/>
              <a:t>Understand the characteristics of coherent networks</a:t>
            </a:r>
          </a:p>
          <a:p>
            <a:pPr marL="685800" indent="-685800">
              <a:buFont typeface="Arial"/>
              <a:buChar char="•"/>
            </a:pPr>
            <a:r>
              <a:rPr lang="en-US" sz="3200" dirty="0" smtClean="0"/>
              <a:t>Learn networks for a given distribution</a:t>
            </a:r>
          </a:p>
          <a:p>
            <a:pPr marL="685800" indent="-685800">
              <a:buFont typeface="Arial"/>
              <a:buChar char="•"/>
            </a:pPr>
            <a:r>
              <a:rPr lang="en-US" sz="3200" dirty="0" smtClean="0"/>
              <a:t>Create larger networks over more variables</a:t>
            </a:r>
          </a:p>
          <a:p>
            <a:pPr marL="685800" indent="-685800">
              <a:buFont typeface="Arial"/>
              <a:buChar char="•"/>
            </a:pPr>
            <a:r>
              <a:rPr lang="en-US" sz="3200" dirty="0" smtClean="0"/>
              <a:t>Apply it to actual models</a:t>
            </a:r>
          </a:p>
        </p:txBody>
      </p:sp>
      <p:sp>
        <p:nvSpPr>
          <p:cNvPr id="348" name="Rectangle 347"/>
          <p:cNvSpPr/>
          <p:nvPr/>
        </p:nvSpPr>
        <p:spPr>
          <a:xfrm>
            <a:off x="553333" y="3437043"/>
            <a:ext cx="7765581" cy="5650041"/>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49" name="Rectangle 348"/>
          <p:cNvSpPr/>
          <p:nvPr/>
        </p:nvSpPr>
        <p:spPr>
          <a:xfrm>
            <a:off x="553333" y="9338905"/>
            <a:ext cx="7765581" cy="8539108"/>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0" name="Rectangle 349"/>
          <p:cNvSpPr/>
          <p:nvPr/>
        </p:nvSpPr>
        <p:spPr>
          <a:xfrm>
            <a:off x="9028062" y="3430975"/>
            <a:ext cx="8686800" cy="7701450"/>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1" name="Rectangle 350"/>
          <p:cNvSpPr/>
          <p:nvPr/>
        </p:nvSpPr>
        <p:spPr>
          <a:xfrm>
            <a:off x="9028062" y="11317869"/>
            <a:ext cx="8686800" cy="6554077"/>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2" name="Rectangle 351"/>
          <p:cNvSpPr/>
          <p:nvPr/>
        </p:nvSpPr>
        <p:spPr>
          <a:xfrm>
            <a:off x="18435791" y="3430975"/>
            <a:ext cx="8686800" cy="4699467"/>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3" name="Rectangle 352"/>
          <p:cNvSpPr/>
          <p:nvPr/>
        </p:nvSpPr>
        <p:spPr>
          <a:xfrm>
            <a:off x="18419893" y="8291009"/>
            <a:ext cx="8686800" cy="5298371"/>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sp>
        <p:nvSpPr>
          <p:cNvPr id="354" name="Rectangle 353"/>
          <p:cNvSpPr/>
          <p:nvPr/>
        </p:nvSpPr>
        <p:spPr>
          <a:xfrm>
            <a:off x="18419893" y="13796340"/>
            <a:ext cx="8686800" cy="4081673"/>
          </a:xfrm>
          <a:prstGeom prst="rect">
            <a:avLst/>
          </a:prstGeom>
          <a:noFill/>
          <a:ln w="25400" cap="flat" cmpd="sng" algn="ctr">
            <a:solidFill>
              <a:srgbClr val="B80033"/>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a:p>
        </p:txBody>
      </p:sp>
      <p:cxnSp>
        <p:nvCxnSpPr>
          <p:cNvPr id="357" name="Straight Connector 356"/>
          <p:cNvCxnSpPr/>
          <p:nvPr/>
        </p:nvCxnSpPr>
        <p:spPr>
          <a:xfrm>
            <a:off x="-1" y="0"/>
            <a:ext cx="27432000" cy="0"/>
          </a:xfrm>
          <a:prstGeom prst="line">
            <a:avLst/>
          </a:prstGeom>
          <a:effectLst/>
        </p:spPr>
        <p:style>
          <a:lnRef idx="2">
            <a:schemeClr val="dk1"/>
          </a:lnRef>
          <a:fillRef idx="0">
            <a:schemeClr val="dk1"/>
          </a:fillRef>
          <a:effectRef idx="1">
            <a:schemeClr val="dk1"/>
          </a:effectRef>
          <a:fontRef idx="minor">
            <a:schemeClr val="tx1"/>
          </a:fontRef>
        </p:style>
      </p:cxnSp>
      <p:cxnSp>
        <p:nvCxnSpPr>
          <p:cNvPr id="358" name="Straight Connector 357"/>
          <p:cNvCxnSpPr/>
          <p:nvPr/>
        </p:nvCxnSpPr>
        <p:spPr>
          <a:xfrm>
            <a:off x="0" y="0"/>
            <a:ext cx="0" cy="18288000"/>
          </a:xfrm>
          <a:prstGeom prst="line">
            <a:avLst/>
          </a:prstGeom>
          <a:effectLst/>
        </p:spPr>
        <p:style>
          <a:lnRef idx="2">
            <a:schemeClr val="dk1"/>
          </a:lnRef>
          <a:fillRef idx="0">
            <a:schemeClr val="dk1"/>
          </a:fillRef>
          <a:effectRef idx="1">
            <a:schemeClr val="dk1"/>
          </a:effectRef>
          <a:fontRef idx="minor">
            <a:schemeClr val="tx1"/>
          </a:fontRef>
        </p:style>
      </p:cxnSp>
      <p:cxnSp>
        <p:nvCxnSpPr>
          <p:cNvPr id="361" name="Straight Connector 360"/>
          <p:cNvCxnSpPr/>
          <p:nvPr/>
        </p:nvCxnSpPr>
        <p:spPr>
          <a:xfrm>
            <a:off x="10540" y="18304933"/>
            <a:ext cx="27432000" cy="11289"/>
          </a:xfrm>
          <a:prstGeom prst="line">
            <a:avLst/>
          </a:prstGeom>
          <a:effectLst/>
        </p:spPr>
        <p:style>
          <a:lnRef idx="2">
            <a:schemeClr val="dk1"/>
          </a:lnRef>
          <a:fillRef idx="0">
            <a:schemeClr val="dk1"/>
          </a:fillRef>
          <a:effectRef idx="1">
            <a:schemeClr val="dk1"/>
          </a:effectRef>
          <a:fontRef idx="minor">
            <a:schemeClr val="tx1"/>
          </a:fontRef>
        </p:style>
      </p:cxnSp>
      <p:cxnSp>
        <p:nvCxnSpPr>
          <p:cNvPr id="362" name="Straight Connector 361"/>
          <p:cNvCxnSpPr/>
          <p:nvPr/>
        </p:nvCxnSpPr>
        <p:spPr>
          <a:xfrm>
            <a:off x="27432000" y="0"/>
            <a:ext cx="0" cy="18288000"/>
          </a:xfrm>
          <a:prstGeom prst="line">
            <a:avLst/>
          </a:prstGeom>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9312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TotalTime>
  <Words>561</Words>
  <Application>Microsoft Macintosh PowerPoint</Application>
  <PresentationFormat>Custom</PresentationFormat>
  <Paragraphs>123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Leung</dc:creator>
  <cp:lastModifiedBy>Kevin Leung</cp:lastModifiedBy>
  <cp:revision>18</cp:revision>
  <dcterms:created xsi:type="dcterms:W3CDTF">2011-03-16T21:12:18Z</dcterms:created>
  <dcterms:modified xsi:type="dcterms:W3CDTF">2011-03-17T00:11:26Z</dcterms:modified>
</cp:coreProperties>
</file>