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3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1703-4BBA-FF47-BADD-9CDC5A7390CF}" type="datetimeFigureOut">
              <a:rPr lang="en-US" smtClean="0"/>
              <a:t>3/16/11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7B2A-9D30-BA4E-A66D-148E79F7E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601002" y="1023064"/>
            <a:ext cx="6648592" cy="1886103"/>
            <a:chOff x="601002" y="1023064"/>
            <a:chExt cx="6648592" cy="1886103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1841748" y="1023064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a</a:t>
              </a:r>
              <a:r>
                <a:rPr lang="en-US" sz="1100" baseline="-25000" dirty="0"/>
                <a:t>1</a:t>
              </a:r>
              <a:r>
                <a:rPr lang="en-US" sz="1100" i="1" baseline="30000" dirty="0" smtClean="0"/>
                <a:t>t</a:t>
              </a:r>
              <a:endParaRPr lang="en-US" sz="1100" i="1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690532" y="1023064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a</a:t>
              </a:r>
              <a:r>
                <a:rPr lang="en-US" sz="1100" baseline="-25000" dirty="0"/>
                <a:t>2</a:t>
              </a:r>
              <a:r>
                <a:rPr lang="en-US" sz="1100" i="1" baseline="30000" dirty="0" smtClean="0"/>
                <a:t>t</a:t>
              </a:r>
              <a:endParaRPr lang="en-US" sz="1100" i="1" dirty="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709944" y="1023064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a</a:t>
              </a:r>
              <a:r>
                <a:rPr lang="en-US" sz="1100" i="1" baseline="-25000" dirty="0" smtClean="0"/>
                <a:t>n</a:t>
              </a:r>
              <a:r>
                <a:rPr lang="en-US" sz="1100" i="1" baseline="30000" dirty="0" smtClean="0"/>
                <a:t>t</a:t>
              </a:r>
              <a:endParaRPr lang="en-US" sz="11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002" y="1196447"/>
              <a:ext cx="110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Time t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6332" y="1147533"/>
              <a:ext cx="212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…</a:t>
              </a:r>
              <a:endParaRPr lang="en-US" sz="1100" b="1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649878" y="1023064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f</a:t>
              </a:r>
              <a:r>
                <a:rPr lang="en-US" sz="1100" baseline="-25000" dirty="0" smtClean="0"/>
                <a:t>1</a:t>
              </a:r>
              <a:r>
                <a:rPr lang="en-US" sz="1100" i="1" baseline="30000" dirty="0"/>
                <a:t>t</a:t>
              </a: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498662" y="1023064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f</a:t>
              </a:r>
              <a:r>
                <a:rPr lang="en-US" sz="1100" baseline="-25000" dirty="0"/>
                <a:t>2</a:t>
              </a:r>
              <a:r>
                <a:rPr lang="en-US" sz="1100" i="1" baseline="30000" dirty="0" smtClean="0"/>
                <a:t>t</a:t>
              </a:r>
              <a:endParaRPr lang="en-US" sz="1100" i="1" baseline="30000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518074" y="1023064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 smtClean="0"/>
                <a:t>f</a:t>
              </a:r>
              <a:r>
                <a:rPr lang="en-US" sz="1100" i="1" baseline="-25000" dirty="0" err="1"/>
                <a:t>n</a:t>
              </a:r>
              <a:r>
                <a:rPr lang="en-US" sz="1100" i="1" baseline="30000" dirty="0" err="1" smtClean="0"/>
                <a:t>t</a:t>
              </a:r>
              <a:endParaRPr lang="en-US" sz="1100" i="1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4462" y="1154713"/>
              <a:ext cx="212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…</a:t>
              </a:r>
              <a:endParaRPr lang="en-US" sz="1100" b="1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841748" y="2177647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a</a:t>
              </a:r>
              <a:r>
                <a:rPr lang="en-US" sz="1100" baseline="-25000" dirty="0" smtClean="0"/>
                <a:t>1</a:t>
              </a:r>
              <a:r>
                <a:rPr lang="en-US" sz="1100" i="1" baseline="30000" dirty="0" smtClean="0"/>
                <a:t>t</a:t>
              </a:r>
              <a:r>
                <a:rPr lang="en-US" sz="1100" baseline="30000" dirty="0" smtClean="0"/>
                <a:t>+1</a:t>
              </a:r>
              <a:endParaRPr lang="en-US" sz="1100" i="1" dirty="0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690532" y="2177647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a</a:t>
              </a:r>
              <a:r>
                <a:rPr lang="en-US" sz="1100" baseline="-25000" dirty="0"/>
                <a:t>2</a:t>
              </a:r>
              <a:r>
                <a:rPr lang="en-US" sz="1100" i="1" baseline="30000" dirty="0" smtClean="0"/>
                <a:t>t</a:t>
              </a:r>
              <a:r>
                <a:rPr lang="en-US" sz="1100" baseline="30000" dirty="0" smtClean="0"/>
                <a:t>+1</a:t>
              </a: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709944" y="2177647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a</a:t>
              </a:r>
              <a:r>
                <a:rPr lang="en-US" sz="1100" i="1" baseline="-25000" dirty="0"/>
                <a:t>n</a:t>
              </a:r>
              <a:r>
                <a:rPr lang="en-US" sz="1100" i="1" baseline="30000" dirty="0" smtClean="0"/>
                <a:t>t</a:t>
              </a:r>
              <a:r>
                <a:rPr lang="en-US" sz="1100" baseline="30000" dirty="0"/>
                <a:t>+</a:t>
              </a:r>
              <a:r>
                <a:rPr lang="en-US" sz="1100" baseline="30000" dirty="0" smtClean="0"/>
                <a:t>1</a:t>
              </a:r>
              <a:endParaRPr lang="en-US" sz="1100" baseline="30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002" y="2351030"/>
              <a:ext cx="1105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Time t+1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332" y="2351030"/>
              <a:ext cx="212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…</a:t>
              </a:r>
              <a:endParaRPr lang="en-US" sz="1100" b="1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649878" y="2177647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f</a:t>
              </a:r>
              <a:r>
                <a:rPr lang="en-US" sz="1100" baseline="-25000" dirty="0" smtClean="0"/>
                <a:t>1</a:t>
              </a:r>
              <a:r>
                <a:rPr lang="en-US" sz="1100" i="1" baseline="30000" dirty="0" smtClean="0"/>
                <a:t>t</a:t>
              </a:r>
              <a:r>
                <a:rPr lang="en-US" sz="1100" baseline="30000" dirty="0" smtClean="0"/>
                <a:t>+1</a:t>
              </a:r>
              <a:endParaRPr lang="en-US" sz="1100" baseline="30000" dirty="0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5498662" y="2177647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F</a:t>
              </a:r>
              <a:r>
                <a:rPr lang="en-US" sz="1100" baseline="-25000" dirty="0" smtClean="0"/>
                <a:t>2</a:t>
              </a:r>
              <a:r>
                <a:rPr lang="en-US" sz="1100" i="1" baseline="30000" dirty="0" smtClean="0"/>
                <a:t>t</a:t>
              </a:r>
              <a:r>
                <a:rPr lang="en-US" sz="1100" baseline="30000" dirty="0" smtClean="0"/>
                <a:t>+1</a:t>
              </a:r>
              <a:endParaRPr lang="en-US" sz="1100" baseline="30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518074" y="2177647"/>
              <a:ext cx="731520" cy="7315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smtClean="0"/>
                <a:t>F</a:t>
              </a:r>
              <a:r>
                <a:rPr lang="en-US" sz="1100" i="1" baseline="-25000" dirty="0" smtClean="0"/>
                <a:t>n</a:t>
              </a:r>
              <a:r>
                <a:rPr lang="en-US" sz="1100" i="1" baseline="30000" dirty="0" smtClean="0"/>
                <a:t>t</a:t>
              </a:r>
              <a:r>
                <a:rPr lang="en-US" sz="1100" baseline="30000" dirty="0" smtClean="0"/>
                <a:t>+1</a:t>
              </a:r>
              <a:endParaRPr lang="en-US" sz="1100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84462" y="2351799"/>
              <a:ext cx="212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…</a:t>
              </a:r>
              <a:endParaRPr lang="en-US" sz="1100" b="1" dirty="0"/>
            </a:p>
          </p:txBody>
        </p:sp>
        <p:cxnSp>
          <p:nvCxnSpPr>
            <p:cNvPr id="24" name="Straight Arrow Connector 23"/>
            <p:cNvCxnSpPr>
              <a:stCxn id="4" idx="4"/>
              <a:endCxn id="14" idx="0"/>
            </p:cNvCxnSpPr>
            <p:nvPr/>
          </p:nvCxnSpPr>
          <p:spPr>
            <a:xfrm>
              <a:off x="2207508" y="1754584"/>
              <a:ext cx="0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4"/>
              <a:endCxn id="15" idx="0"/>
            </p:cNvCxnSpPr>
            <p:nvPr/>
          </p:nvCxnSpPr>
          <p:spPr>
            <a:xfrm>
              <a:off x="3056292" y="1754584"/>
              <a:ext cx="0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4"/>
              <a:endCxn id="16" idx="0"/>
            </p:cNvCxnSpPr>
            <p:nvPr/>
          </p:nvCxnSpPr>
          <p:spPr>
            <a:xfrm>
              <a:off x="4075704" y="1754584"/>
              <a:ext cx="0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4" idx="0"/>
            </p:cNvCxnSpPr>
            <p:nvPr/>
          </p:nvCxnSpPr>
          <p:spPr>
            <a:xfrm flipH="1">
              <a:off x="2207508" y="1754584"/>
              <a:ext cx="2808130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4"/>
              <a:endCxn id="14" idx="0"/>
            </p:cNvCxnSpPr>
            <p:nvPr/>
          </p:nvCxnSpPr>
          <p:spPr>
            <a:xfrm flipH="1">
              <a:off x="2207508" y="1754584"/>
              <a:ext cx="3656914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2" idx="4"/>
              <a:endCxn id="14" idx="0"/>
            </p:cNvCxnSpPr>
            <p:nvPr/>
          </p:nvCxnSpPr>
          <p:spPr>
            <a:xfrm flipH="1">
              <a:off x="2207508" y="1754584"/>
              <a:ext cx="4676326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0" idx="4"/>
              <a:endCxn id="15" idx="0"/>
            </p:cNvCxnSpPr>
            <p:nvPr/>
          </p:nvCxnSpPr>
          <p:spPr>
            <a:xfrm flipH="1">
              <a:off x="3056292" y="1754584"/>
              <a:ext cx="1959346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" idx="4"/>
              <a:endCxn id="16" idx="0"/>
            </p:cNvCxnSpPr>
            <p:nvPr/>
          </p:nvCxnSpPr>
          <p:spPr>
            <a:xfrm flipH="1">
              <a:off x="4075704" y="1754584"/>
              <a:ext cx="939934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1" idx="4"/>
              <a:endCxn id="15" idx="0"/>
            </p:cNvCxnSpPr>
            <p:nvPr/>
          </p:nvCxnSpPr>
          <p:spPr>
            <a:xfrm flipH="1">
              <a:off x="3056292" y="1754584"/>
              <a:ext cx="2808130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4"/>
              <a:endCxn id="16" idx="0"/>
            </p:cNvCxnSpPr>
            <p:nvPr/>
          </p:nvCxnSpPr>
          <p:spPr>
            <a:xfrm flipH="1">
              <a:off x="4075704" y="1754584"/>
              <a:ext cx="1788718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2" idx="4"/>
              <a:endCxn id="15" idx="0"/>
            </p:cNvCxnSpPr>
            <p:nvPr/>
          </p:nvCxnSpPr>
          <p:spPr>
            <a:xfrm flipH="1">
              <a:off x="3056292" y="1754584"/>
              <a:ext cx="3827542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2" idx="4"/>
              <a:endCxn id="16" idx="0"/>
            </p:cNvCxnSpPr>
            <p:nvPr/>
          </p:nvCxnSpPr>
          <p:spPr>
            <a:xfrm flipH="1">
              <a:off x="4075704" y="1754584"/>
              <a:ext cx="2808130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" idx="4"/>
              <a:endCxn id="19" idx="0"/>
            </p:cNvCxnSpPr>
            <p:nvPr/>
          </p:nvCxnSpPr>
          <p:spPr>
            <a:xfrm>
              <a:off x="2207508" y="1754584"/>
              <a:ext cx="2808130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" idx="4"/>
              <a:endCxn id="20" idx="0"/>
            </p:cNvCxnSpPr>
            <p:nvPr/>
          </p:nvCxnSpPr>
          <p:spPr>
            <a:xfrm>
              <a:off x="3056292" y="1754584"/>
              <a:ext cx="2808130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7" idx="4"/>
              <a:endCxn id="21" idx="0"/>
            </p:cNvCxnSpPr>
            <p:nvPr/>
          </p:nvCxnSpPr>
          <p:spPr>
            <a:xfrm>
              <a:off x="4075704" y="1754584"/>
              <a:ext cx="2808130" cy="42306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2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96033" y="1388884"/>
            <a:ext cx="625897" cy="598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3321930" y="492097"/>
            <a:ext cx="625897" cy="598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2070136" y="488088"/>
            <a:ext cx="625897" cy="598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7" idx="5"/>
            <a:endCxn id="4" idx="0"/>
          </p:cNvCxnSpPr>
          <p:nvPr/>
        </p:nvCxnSpPr>
        <p:spPr>
          <a:xfrm>
            <a:off x="2604373" y="998818"/>
            <a:ext cx="404609" cy="390066"/>
          </a:xfrm>
          <a:prstGeom prst="straightConnector1">
            <a:avLst/>
          </a:prstGeom>
          <a:ln w="2222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4" idx="0"/>
          </p:cNvCxnSpPr>
          <p:nvPr/>
        </p:nvCxnSpPr>
        <p:spPr>
          <a:xfrm flipH="1">
            <a:off x="3008982" y="1002827"/>
            <a:ext cx="404608" cy="386057"/>
          </a:xfrm>
          <a:prstGeom prst="straightConnector1">
            <a:avLst/>
          </a:prstGeom>
          <a:ln w="2222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85788"/>
              </p:ext>
            </p:extLst>
          </p:nvPr>
        </p:nvGraphicFramePr>
        <p:xfrm>
          <a:off x="424055" y="348949"/>
          <a:ext cx="1310910" cy="683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455"/>
                <a:gridCol w="655455"/>
              </a:tblGrid>
              <a:tr h="339278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a</a:t>
                      </a:r>
                      <a:r>
                        <a:rPr lang="en-US" sz="1200" i="0" baseline="30000" dirty="0" smtClean="0"/>
                        <a:t>0</a:t>
                      </a:r>
                      <a:endParaRPr lang="en-US" sz="12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a</a:t>
                      </a:r>
                      <a:r>
                        <a:rPr lang="en-US" sz="1200" i="0" baseline="30000" dirty="0" smtClean="0"/>
                        <a:t>1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/>
                        <a:t>.5578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.4422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53"/>
              </p:ext>
            </p:extLst>
          </p:nvPr>
        </p:nvGraphicFramePr>
        <p:xfrm>
          <a:off x="4114421" y="379282"/>
          <a:ext cx="1317266" cy="638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633"/>
                <a:gridCol w="658633"/>
              </a:tblGrid>
              <a:tr h="319370">
                <a:tc>
                  <a:txBody>
                    <a:bodyPr/>
                    <a:lstStyle/>
                    <a:p>
                      <a:r>
                        <a:rPr lang="en-US" sz="1200" i="1" baseline="0" dirty="0" smtClean="0"/>
                        <a:t>c</a:t>
                      </a:r>
                      <a:r>
                        <a:rPr lang="en-US" sz="1200" i="0" baseline="30000" dirty="0" smtClean="0"/>
                        <a:t>0</a:t>
                      </a:r>
                      <a:endParaRPr lang="en-US" sz="12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baseline="0" dirty="0" smtClean="0"/>
                        <a:t>c</a:t>
                      </a:r>
                      <a:r>
                        <a:rPr lang="en-US" sz="1200" i="0" baseline="30000" dirty="0" smtClean="0"/>
                        <a:t>1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3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/>
                        <a:t>.235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/>
                        <a:t>.765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40035"/>
              </p:ext>
            </p:extLst>
          </p:nvPr>
        </p:nvGraphicFramePr>
        <p:xfrm>
          <a:off x="272151" y="1262230"/>
          <a:ext cx="2314175" cy="1642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979"/>
                <a:gridCol w="899521"/>
                <a:gridCol w="834675"/>
              </a:tblGrid>
              <a:tr h="3284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baseline="0" dirty="0" smtClean="0"/>
                        <a:t>b</a:t>
                      </a:r>
                      <a:r>
                        <a:rPr lang="en-US" sz="1200" i="0" baseline="30000" dirty="0" smtClean="0"/>
                        <a:t>0</a:t>
                      </a:r>
                      <a:endParaRPr lang="en-US" sz="1200" i="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/>
                        <a:t>b</a:t>
                      </a:r>
                      <a:r>
                        <a:rPr lang="en-US" sz="1200" i="0" baseline="30000" dirty="0" smtClean="0"/>
                        <a:t>1</a:t>
                      </a:r>
                    </a:p>
                  </a:txBody>
                  <a:tcPr/>
                </a:tc>
              </a:tr>
              <a:tr h="328436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a</a:t>
                      </a:r>
                      <a:r>
                        <a:rPr lang="en-US" sz="1200" baseline="30000" dirty="0" smtClean="0"/>
                        <a:t>0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i="1" dirty="0" smtClean="0"/>
                        <a:t>c</a:t>
                      </a:r>
                      <a:r>
                        <a:rPr lang="en-US" sz="1200" baseline="30000" dirty="0" smtClean="0"/>
                        <a:t>0</a:t>
                      </a:r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.77642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.223358</a:t>
                      </a:r>
                      <a:endParaRPr lang="en-US" sz="1200" dirty="0"/>
                    </a:p>
                  </a:txBody>
                  <a:tcPr/>
                </a:tc>
              </a:tr>
              <a:tr h="328436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a</a:t>
                      </a:r>
                      <a:r>
                        <a:rPr lang="en-US" sz="1200" baseline="30000" dirty="0" smtClean="0"/>
                        <a:t>0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i="1" dirty="0" smtClean="0"/>
                        <a:t>c</a:t>
                      </a:r>
                      <a:r>
                        <a:rPr lang="en-US" sz="1200" baseline="30000" dirty="0" smtClean="0"/>
                        <a:t>1</a:t>
                      </a:r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.620722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.379278</a:t>
                      </a:r>
                      <a:endParaRPr lang="en-US" sz="1200" dirty="0"/>
                    </a:p>
                  </a:txBody>
                  <a:tcPr/>
                </a:tc>
              </a:tr>
              <a:tr h="328436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a</a:t>
                      </a:r>
                      <a:r>
                        <a:rPr lang="en-US" sz="1200" baseline="30000" dirty="0" smtClean="0"/>
                        <a:t>1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i="1" dirty="0" smtClean="0"/>
                        <a:t>c</a:t>
                      </a:r>
                      <a:r>
                        <a:rPr lang="en-US" sz="1200" baseline="30000" dirty="0" smtClean="0"/>
                        <a:t>0</a:t>
                      </a:r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.517347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.482653</a:t>
                      </a:r>
                      <a:endParaRPr lang="en-US" sz="1200" dirty="0"/>
                    </a:p>
                  </a:txBody>
                  <a:tcPr/>
                </a:tc>
              </a:tr>
              <a:tr h="328436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a</a:t>
                      </a:r>
                      <a:r>
                        <a:rPr lang="en-US" sz="1200" baseline="30000" dirty="0" smtClean="0"/>
                        <a:t>1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i="1" dirty="0" smtClean="0"/>
                        <a:t>c</a:t>
                      </a:r>
                      <a:r>
                        <a:rPr lang="en-US" sz="1200" baseline="30000" dirty="0" smtClean="0"/>
                        <a:t>1</a:t>
                      </a:r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.226031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.773969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88070"/>
              </p:ext>
            </p:extLst>
          </p:nvPr>
        </p:nvGraphicFramePr>
        <p:xfrm>
          <a:off x="5771876" y="204178"/>
          <a:ext cx="2528739" cy="12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043"/>
                <a:gridCol w="680657"/>
                <a:gridCol w="669039"/>
              </a:tblGrid>
              <a:tr h="316809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b</a:t>
                      </a:r>
                      <a:r>
                        <a:rPr lang="en-US" sz="1200" baseline="30000" dirty="0" smtClean="0"/>
                        <a:t>0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i="1" dirty="0" smtClean="0"/>
                        <a:t>c</a:t>
                      </a:r>
                      <a:r>
                        <a:rPr lang="en-US" sz="1200" baseline="30000" dirty="0" smtClean="0"/>
                        <a:t>0</a:t>
                      </a:r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a</a:t>
                      </a:r>
                      <a:r>
                        <a:rPr lang="en-US" sz="1200" baseline="30000" dirty="0" smtClean="0"/>
                        <a:t>0</a:t>
                      </a:r>
                      <a:endParaRPr 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a</a:t>
                      </a:r>
                      <a:r>
                        <a:rPr lang="en-US" sz="1200" baseline="30000" dirty="0" smtClean="0"/>
                        <a:t>1</a:t>
                      </a:r>
                      <a:endParaRPr lang="en-US" sz="1200" baseline="30000" dirty="0"/>
                    </a:p>
                  </a:txBody>
                  <a:tcPr/>
                </a:tc>
              </a:tr>
              <a:tr h="3168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joint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.6773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.3227</a:t>
                      </a:r>
                      <a:endParaRPr lang="en-US" sz="1200" dirty="0"/>
                    </a:p>
                  </a:txBody>
                  <a:tcPr/>
                </a:tc>
              </a:tr>
              <a:tr h="3168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clamped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.6798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.3202</a:t>
                      </a:r>
                      <a:endParaRPr lang="en-US" sz="1200" dirty="0"/>
                    </a:p>
                  </a:txBody>
                  <a:tcPr/>
                </a:tc>
              </a:tr>
              <a:tr h="3168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</a:t>
                      </a:r>
                      <a:r>
                        <a:rPr lang="en-US" sz="1200" dirty="0" err="1" smtClean="0"/>
                        <a:t>bayes</a:t>
                      </a:r>
                      <a:r>
                        <a:rPr lang="en-US" sz="1200" baseline="0" dirty="0" smtClean="0"/>
                        <a:t> 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.6543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.3456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98599"/>
              </p:ext>
            </p:extLst>
          </p:nvPr>
        </p:nvGraphicFramePr>
        <p:xfrm>
          <a:off x="3947827" y="1590666"/>
          <a:ext cx="4171352" cy="1313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946"/>
                <a:gridCol w="724043"/>
                <a:gridCol w="747781"/>
                <a:gridCol w="747781"/>
                <a:gridCol w="783801"/>
              </a:tblGrid>
              <a:tr h="3284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smtClean="0"/>
                        <a:t>c</a:t>
                      </a:r>
                      <a:r>
                        <a:rPr lang="en-US" sz="1200" i="0" baseline="30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smtClean="0"/>
                        <a:t>a</a:t>
                      </a:r>
                      <a:r>
                        <a:rPr lang="en-US" sz="1200" baseline="30000" dirty="0" smtClean="0"/>
                        <a:t>0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i="1" dirty="0" smtClean="0"/>
                        <a:t>b</a:t>
                      </a:r>
                      <a:r>
                        <a:rPr lang="en-US" sz="1200" baseline="30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smtClean="0"/>
                        <a:t>a</a:t>
                      </a:r>
                      <a:r>
                        <a:rPr lang="en-US" sz="1200" i="0" baseline="30000" dirty="0" smtClean="0"/>
                        <a:t>1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i="1" dirty="0" smtClean="0"/>
                        <a:t>b</a:t>
                      </a:r>
                      <a:r>
                        <a:rPr lang="en-US" sz="1200" baseline="30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smtClean="0"/>
                        <a:t>a</a:t>
                      </a:r>
                      <a:r>
                        <a:rPr lang="en-US" sz="1200" i="0" baseline="30000" dirty="0" smtClean="0"/>
                        <a:t>0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i="1" dirty="0" smtClean="0"/>
                        <a:t>b</a:t>
                      </a:r>
                      <a:r>
                        <a:rPr lang="en-US" sz="1200" i="0" baseline="30000" dirty="0" smtClean="0"/>
                        <a:t>1</a:t>
                      </a:r>
                      <a:endParaRPr lang="en-US" sz="12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smtClean="0"/>
                        <a:t>a</a:t>
                      </a:r>
                      <a:r>
                        <a:rPr lang="en-US" sz="1200" i="0" baseline="30000" dirty="0" smtClean="0"/>
                        <a:t>1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i="1" dirty="0" smtClean="0"/>
                        <a:t>b</a:t>
                      </a:r>
                      <a:r>
                        <a:rPr lang="en-US" sz="1200" i="0" baseline="30000" dirty="0" smtClean="0"/>
                        <a:t>1</a:t>
                      </a:r>
                      <a:endParaRPr lang="en-US" sz="1200" baseline="30000" dirty="0" smtClean="0"/>
                    </a:p>
                  </a:txBody>
                  <a:tcPr/>
                </a:tc>
              </a:tr>
              <a:tr h="328436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From joint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.3414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.1017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.2086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.3482</a:t>
                      </a:r>
                      <a:endParaRPr lang="en-US" sz="1200" dirty="0"/>
                    </a:p>
                  </a:txBody>
                  <a:tcPr/>
                </a:tc>
              </a:tr>
              <a:tr h="328436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From clamped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.3179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.1510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.2314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.2997</a:t>
                      </a:r>
                      <a:endParaRPr lang="en-US" sz="1200" dirty="0"/>
                    </a:p>
                  </a:txBody>
                  <a:tcPr/>
                </a:tc>
              </a:tr>
              <a:tr h="328436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From </a:t>
                      </a:r>
                      <a:r>
                        <a:rPr lang="en-US" sz="1200" baseline="0" dirty="0" err="1" smtClean="0"/>
                        <a:t>bayes</a:t>
                      </a:r>
                      <a:r>
                        <a:rPr lang="en-US" sz="1200" baseline="0" dirty="0" smtClean="0"/>
                        <a:t> net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.3462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.0999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.2110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.3422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Elbow Connector 26"/>
          <p:cNvCxnSpPr/>
          <p:nvPr/>
        </p:nvCxnSpPr>
        <p:spPr>
          <a:xfrm rot="5400000">
            <a:off x="3290816" y="536747"/>
            <a:ext cx="2750889" cy="1984436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8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768562" y="2647051"/>
            <a:ext cx="3893211" cy="1692180"/>
            <a:chOff x="1768562" y="2647051"/>
            <a:chExt cx="3893211" cy="1692180"/>
          </a:xfrm>
        </p:grpSpPr>
        <p:sp>
          <p:nvSpPr>
            <p:cNvPr id="97" name="Oval 96"/>
            <p:cNvSpPr/>
            <p:nvPr/>
          </p:nvSpPr>
          <p:spPr>
            <a:xfrm>
              <a:off x="3698297" y="3117446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 smtClean="0"/>
                <a:t>a</a:t>
              </a:r>
              <a:r>
                <a:rPr lang="en-US" sz="2000" i="1" baseline="-25000" dirty="0" err="1" smtClean="0"/>
                <a:t>i</a:t>
              </a:r>
              <a:endParaRPr lang="en-US" sz="2000" i="1" baseline="-25000" dirty="0"/>
            </a:p>
          </p:txBody>
        </p:sp>
        <p:cxnSp>
          <p:nvCxnSpPr>
            <p:cNvPr id="99" name="Straight Arrow Connector 98"/>
            <p:cNvCxnSpPr>
              <a:endCxn id="97" idx="1"/>
            </p:cNvCxnSpPr>
            <p:nvPr/>
          </p:nvCxnSpPr>
          <p:spPr>
            <a:xfrm>
              <a:off x="2658778" y="2920066"/>
              <a:ext cx="1166734" cy="32459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97" idx="2"/>
            </p:cNvCxnSpPr>
            <p:nvPr/>
          </p:nvCxnSpPr>
          <p:spPr>
            <a:xfrm>
              <a:off x="2658778" y="3551786"/>
              <a:ext cx="1039519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97" idx="3"/>
            </p:cNvCxnSpPr>
            <p:nvPr/>
          </p:nvCxnSpPr>
          <p:spPr>
            <a:xfrm flipV="1">
              <a:off x="2658778" y="3858911"/>
              <a:ext cx="1166734" cy="29565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3049878" y="3197843"/>
              <a:ext cx="51177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err="1">
                  <a:latin typeface="Lucida Grande"/>
                  <a:ea typeface="Lucida Grande"/>
                  <a:cs typeface="Lucida Grande"/>
                </a:rPr>
                <a:t>Σ</a:t>
              </a:r>
              <a:endParaRPr lang="en-US" sz="4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68562" y="2647051"/>
              <a:ext cx="1103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</a:t>
              </a:r>
              <a:r>
                <a:rPr lang="en-US" i="1" baseline="-25000" dirty="0" smtClean="0"/>
                <a:t>i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* </a:t>
              </a:r>
              <a:r>
                <a:rPr lang="en-US" i="1" dirty="0" smtClean="0"/>
                <a:t>f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58778" y="3551786"/>
              <a:ext cx="1249821" cy="37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68562" y="3367120"/>
              <a:ext cx="1103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</a:t>
              </a:r>
              <a:r>
                <a:rPr lang="en-US" i="1" baseline="-25000" dirty="0" smtClean="0"/>
                <a:t>i</a:t>
              </a:r>
              <a:r>
                <a:rPr lang="en-US" baseline="-25000" dirty="0"/>
                <a:t>2</a:t>
              </a:r>
              <a:r>
                <a:rPr lang="en-US" dirty="0" smtClean="0"/>
                <a:t> * </a:t>
              </a:r>
              <a:r>
                <a:rPr lang="en-US" i="1" dirty="0" smtClean="0"/>
                <a:t>f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68562" y="3969899"/>
              <a:ext cx="1103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</a:t>
              </a:r>
              <a:r>
                <a:rPr lang="en-US" i="1" baseline="-25000" dirty="0" smtClean="0"/>
                <a:t>i</a:t>
              </a:r>
              <a:r>
                <a:rPr lang="en-US" i="1" baseline="-25000" dirty="0"/>
                <a:t>n</a:t>
              </a:r>
              <a:r>
                <a:rPr lang="en-US" dirty="0" smtClean="0"/>
                <a:t> * </a:t>
              </a:r>
              <a:r>
                <a:rPr lang="en-US" i="1" dirty="0" err="1" smtClean="0"/>
                <a:t>f</a:t>
              </a:r>
              <a:r>
                <a:rPr lang="en-US" i="1" baseline="-25000" dirty="0" err="1"/>
                <a:t>n</a:t>
              </a:r>
              <a:endParaRPr lang="en-US" i="1" baseline="-25000" dirty="0"/>
            </a:p>
          </p:txBody>
        </p:sp>
        <p:cxnSp>
          <p:nvCxnSpPr>
            <p:cNvPr id="117" name="Straight Arrow Connector 116"/>
            <p:cNvCxnSpPr>
              <a:stCxn id="97" idx="6"/>
            </p:cNvCxnSpPr>
            <p:nvPr/>
          </p:nvCxnSpPr>
          <p:spPr>
            <a:xfrm>
              <a:off x="4566977" y="3551786"/>
              <a:ext cx="857405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934932" y="3117446"/>
              <a:ext cx="72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</a:t>
              </a:r>
              <a:r>
                <a:rPr lang="en-US" i="1" baseline="-25000" dirty="0" smtClean="0"/>
                <a:t>i</a:t>
              </a:r>
              <a:endParaRPr lang="en-US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91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371193" y="1023064"/>
            <a:ext cx="8298685" cy="2535313"/>
            <a:chOff x="371193" y="1023064"/>
            <a:chExt cx="8298685" cy="2535313"/>
          </a:xfrm>
        </p:grpSpPr>
        <p:sp>
          <p:nvSpPr>
            <p:cNvPr id="5" name="Oval 4"/>
            <p:cNvSpPr/>
            <p:nvPr/>
          </p:nvSpPr>
          <p:spPr>
            <a:xfrm>
              <a:off x="1611939" y="1023064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a</a:t>
              </a:r>
              <a:r>
                <a:rPr lang="en-US" baseline="-25000" dirty="0"/>
                <a:t>1</a:t>
              </a:r>
              <a:r>
                <a:rPr lang="en-US" i="1" baseline="30000" dirty="0" smtClean="0"/>
                <a:t>t</a:t>
              </a:r>
              <a:endParaRPr lang="en-US" i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690532" y="1023064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a</a:t>
              </a:r>
              <a:r>
                <a:rPr lang="en-US" baseline="-25000" dirty="0"/>
                <a:t>2</a:t>
              </a:r>
              <a:r>
                <a:rPr lang="en-US" i="1" baseline="30000" dirty="0" smtClean="0"/>
                <a:t>t</a:t>
              </a:r>
              <a:endParaRPr lang="en-US" i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988135" y="1023064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a</a:t>
              </a:r>
              <a:r>
                <a:rPr lang="en-US" i="1" baseline="-25000" dirty="0" smtClean="0"/>
                <a:t>n</a:t>
              </a:r>
              <a:r>
                <a:rPr lang="en-US" i="1" baseline="30000" dirty="0" smtClean="0"/>
                <a:t>t</a:t>
              </a:r>
              <a:endParaRPr 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1193" y="1196447"/>
              <a:ext cx="1105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Time 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53795" y="1121465"/>
              <a:ext cx="868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98662" y="1023064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</a:t>
              </a:r>
              <a:r>
                <a:rPr lang="en-US" baseline="-25000" dirty="0" smtClean="0"/>
                <a:t>1</a:t>
              </a:r>
              <a:r>
                <a:rPr lang="en-US" i="1" baseline="30000" dirty="0"/>
                <a:t>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539004" y="1023064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</a:t>
              </a:r>
              <a:r>
                <a:rPr lang="en-US" baseline="-25000" dirty="0"/>
                <a:t>2</a:t>
              </a:r>
              <a:r>
                <a:rPr lang="en-US" i="1" baseline="30000" dirty="0" smtClean="0"/>
                <a:t>t</a:t>
              </a:r>
              <a:endParaRPr lang="en-US" i="1" baseline="30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801198" y="1023064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f</a:t>
              </a:r>
              <a:r>
                <a:rPr lang="en-US" i="1" baseline="-25000" dirty="0" err="1"/>
                <a:t>n</a:t>
              </a:r>
              <a:r>
                <a:rPr lang="en-US" i="1" baseline="30000" dirty="0" err="1" smtClean="0"/>
                <a:t>t</a:t>
              </a:r>
              <a:endParaRPr lang="en-US" i="1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7684" y="1138536"/>
              <a:ext cx="868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611939" y="2689697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a</a:t>
              </a:r>
              <a:r>
                <a:rPr lang="en-US" baseline="-25000" dirty="0" smtClean="0"/>
                <a:t>1</a:t>
              </a:r>
              <a:r>
                <a:rPr lang="en-US" baseline="30000" dirty="0" smtClean="0"/>
                <a:t>t+1</a:t>
              </a:r>
              <a:endParaRPr lang="en-US" i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690532" y="2689697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a</a:t>
              </a:r>
              <a:r>
                <a:rPr lang="en-US" baseline="-25000" dirty="0"/>
                <a:t>2</a:t>
              </a:r>
              <a:r>
                <a:rPr lang="en-US" baseline="30000" dirty="0" smtClean="0"/>
                <a:t>t+1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988135" y="2689697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a</a:t>
              </a:r>
              <a:r>
                <a:rPr lang="en-US" i="1" baseline="-25000" dirty="0"/>
                <a:t>n</a:t>
              </a:r>
              <a:r>
                <a:rPr lang="en-US" i="1" baseline="30000" dirty="0" smtClean="0"/>
                <a:t>t</a:t>
              </a:r>
              <a:r>
                <a:rPr lang="en-US" baseline="30000" dirty="0"/>
                <a:t>+</a:t>
              </a:r>
              <a:r>
                <a:rPr lang="en-US" baseline="30000" dirty="0" smtClean="0"/>
                <a:t>1</a:t>
              </a:r>
              <a:endParaRPr lang="en-US" baseline="30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193" y="2863080"/>
              <a:ext cx="1105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Time t+1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53795" y="2788098"/>
              <a:ext cx="868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498662" y="2689697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f</a:t>
              </a:r>
              <a:r>
                <a:rPr lang="en-US" baseline="-25000" dirty="0" smtClean="0"/>
                <a:t>1</a:t>
              </a:r>
              <a:r>
                <a:rPr lang="en-US" i="1" baseline="30000" dirty="0" smtClean="0"/>
                <a:t>t</a:t>
              </a:r>
              <a:r>
                <a:rPr lang="en-US" baseline="30000" dirty="0" smtClean="0"/>
                <a:t>+1</a:t>
              </a:r>
              <a:endParaRPr lang="en-US" baseline="30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539004" y="2689697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</a:t>
              </a:r>
              <a:r>
                <a:rPr lang="en-US" i="1" baseline="-25000" dirty="0" smtClean="0"/>
                <a:t>2</a:t>
              </a:r>
              <a:r>
                <a:rPr lang="en-US" i="1" baseline="30000" dirty="0" smtClean="0"/>
                <a:t>t</a:t>
              </a:r>
              <a:r>
                <a:rPr lang="en-US" baseline="30000" dirty="0" smtClean="0"/>
                <a:t>+</a:t>
              </a:r>
              <a:r>
                <a:rPr lang="en-US" baseline="30000" dirty="0"/>
                <a:t>1</a:t>
              </a:r>
              <a:endParaRPr lang="en-US" baseline="30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801198" y="2689697"/>
              <a:ext cx="868680" cy="868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f</a:t>
              </a:r>
              <a:r>
                <a:rPr lang="en-US" baseline="-25000" dirty="0" smtClean="0"/>
                <a:t>n</a:t>
              </a:r>
              <a:r>
                <a:rPr lang="en-US" i="1" baseline="30000" dirty="0" smtClean="0"/>
                <a:t>t</a:t>
              </a:r>
              <a:r>
                <a:rPr lang="en-US" baseline="30000" dirty="0" smtClean="0"/>
                <a:t>+1</a:t>
              </a:r>
              <a:endParaRPr lang="en-US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07684" y="2805169"/>
              <a:ext cx="868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cxnSp>
          <p:nvCxnSpPr>
            <p:cNvPr id="23" name="Straight Arrow Connector 22"/>
            <p:cNvCxnSpPr>
              <a:stCxn id="5" idx="4"/>
              <a:endCxn id="14" idx="0"/>
            </p:cNvCxnSpPr>
            <p:nvPr/>
          </p:nvCxnSpPr>
          <p:spPr>
            <a:xfrm>
              <a:off x="2046279" y="1891744"/>
              <a:ext cx="0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4"/>
              <a:endCxn id="15" idx="0"/>
            </p:cNvCxnSpPr>
            <p:nvPr/>
          </p:nvCxnSpPr>
          <p:spPr>
            <a:xfrm>
              <a:off x="3124872" y="1891744"/>
              <a:ext cx="0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4"/>
              <a:endCxn id="16" idx="0"/>
            </p:cNvCxnSpPr>
            <p:nvPr/>
          </p:nvCxnSpPr>
          <p:spPr>
            <a:xfrm>
              <a:off x="4422475" y="1891744"/>
              <a:ext cx="0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4"/>
              <a:endCxn id="14" idx="0"/>
            </p:cNvCxnSpPr>
            <p:nvPr/>
          </p:nvCxnSpPr>
          <p:spPr>
            <a:xfrm flipH="1">
              <a:off x="2046279" y="1891744"/>
              <a:ext cx="3886723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4"/>
              <a:endCxn id="14" idx="0"/>
            </p:cNvCxnSpPr>
            <p:nvPr/>
          </p:nvCxnSpPr>
          <p:spPr>
            <a:xfrm flipH="1">
              <a:off x="2046279" y="1891744"/>
              <a:ext cx="4927065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4"/>
              <a:endCxn id="14" idx="0"/>
            </p:cNvCxnSpPr>
            <p:nvPr/>
          </p:nvCxnSpPr>
          <p:spPr>
            <a:xfrm flipH="1">
              <a:off x="2046279" y="1891744"/>
              <a:ext cx="6189259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4"/>
              <a:endCxn id="15" idx="0"/>
            </p:cNvCxnSpPr>
            <p:nvPr/>
          </p:nvCxnSpPr>
          <p:spPr>
            <a:xfrm flipH="1">
              <a:off x="3124872" y="1891744"/>
              <a:ext cx="2808130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4"/>
              <a:endCxn id="16" idx="0"/>
            </p:cNvCxnSpPr>
            <p:nvPr/>
          </p:nvCxnSpPr>
          <p:spPr>
            <a:xfrm flipH="1">
              <a:off x="4422475" y="1891744"/>
              <a:ext cx="1510527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4"/>
              <a:endCxn id="15" idx="0"/>
            </p:cNvCxnSpPr>
            <p:nvPr/>
          </p:nvCxnSpPr>
          <p:spPr>
            <a:xfrm flipH="1">
              <a:off x="3124872" y="1891744"/>
              <a:ext cx="3848472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4"/>
              <a:endCxn id="16" idx="0"/>
            </p:cNvCxnSpPr>
            <p:nvPr/>
          </p:nvCxnSpPr>
          <p:spPr>
            <a:xfrm flipH="1">
              <a:off x="4422475" y="1891744"/>
              <a:ext cx="2550869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4"/>
              <a:endCxn id="15" idx="0"/>
            </p:cNvCxnSpPr>
            <p:nvPr/>
          </p:nvCxnSpPr>
          <p:spPr>
            <a:xfrm flipH="1">
              <a:off x="3124872" y="1891744"/>
              <a:ext cx="5110666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4"/>
              <a:endCxn id="16" idx="0"/>
            </p:cNvCxnSpPr>
            <p:nvPr/>
          </p:nvCxnSpPr>
          <p:spPr>
            <a:xfrm flipH="1">
              <a:off x="4422475" y="1891744"/>
              <a:ext cx="3813063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4"/>
              <a:endCxn id="19" idx="0"/>
            </p:cNvCxnSpPr>
            <p:nvPr/>
          </p:nvCxnSpPr>
          <p:spPr>
            <a:xfrm>
              <a:off x="2046279" y="1891744"/>
              <a:ext cx="3886723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4"/>
              <a:endCxn id="20" idx="0"/>
            </p:cNvCxnSpPr>
            <p:nvPr/>
          </p:nvCxnSpPr>
          <p:spPr>
            <a:xfrm>
              <a:off x="3124872" y="1891744"/>
              <a:ext cx="3848472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7" idx="4"/>
              <a:endCxn id="21" idx="0"/>
            </p:cNvCxnSpPr>
            <p:nvPr/>
          </p:nvCxnSpPr>
          <p:spPr>
            <a:xfrm>
              <a:off x="4422475" y="1891744"/>
              <a:ext cx="3813063" cy="797953"/>
            </a:xfrm>
            <a:prstGeom prst="straightConnector1">
              <a:avLst/>
            </a:prstGeom>
            <a:ln w="22225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50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45450" y="2731553"/>
            <a:ext cx="5668383" cy="2658868"/>
            <a:chOff x="545450" y="2731553"/>
            <a:chExt cx="5668383" cy="2658868"/>
          </a:xfrm>
        </p:grpSpPr>
        <p:sp>
          <p:nvSpPr>
            <p:cNvPr id="4" name="Oval 3"/>
            <p:cNvSpPr/>
            <p:nvPr/>
          </p:nvSpPr>
          <p:spPr>
            <a:xfrm>
              <a:off x="1444239" y="3632349"/>
              <a:ext cx="625897" cy="598358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070136" y="2735562"/>
              <a:ext cx="625897" cy="598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18342" y="2731553"/>
              <a:ext cx="625897" cy="598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6" idx="5"/>
              <a:endCxn id="4" idx="0"/>
            </p:cNvCxnSpPr>
            <p:nvPr/>
          </p:nvCxnSpPr>
          <p:spPr>
            <a:xfrm>
              <a:off x="1352579" y="3242283"/>
              <a:ext cx="404609" cy="39006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6"/>
              <a:endCxn id="5" idx="2"/>
            </p:cNvCxnSpPr>
            <p:nvPr/>
          </p:nvCxnSpPr>
          <p:spPr>
            <a:xfrm>
              <a:off x="1444239" y="3030732"/>
              <a:ext cx="625897" cy="400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4" idx="0"/>
            </p:cNvCxnSpPr>
            <p:nvPr/>
          </p:nvCxnSpPr>
          <p:spPr>
            <a:xfrm flipH="1">
              <a:off x="1757188" y="3246292"/>
              <a:ext cx="404608" cy="38605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291026" y="3632349"/>
              <a:ext cx="625897" cy="598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916923" y="2735562"/>
              <a:ext cx="625897" cy="598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665129" y="2731553"/>
              <a:ext cx="625897" cy="598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28" idx="5"/>
              <a:endCxn id="26" idx="0"/>
            </p:cNvCxnSpPr>
            <p:nvPr/>
          </p:nvCxnSpPr>
          <p:spPr>
            <a:xfrm>
              <a:off x="4199366" y="3242283"/>
              <a:ext cx="404609" cy="39006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6"/>
              <a:endCxn id="27" idx="2"/>
            </p:cNvCxnSpPr>
            <p:nvPr/>
          </p:nvCxnSpPr>
          <p:spPr>
            <a:xfrm>
              <a:off x="4291026" y="3030732"/>
              <a:ext cx="625897" cy="400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3"/>
              <a:endCxn id="26" idx="0"/>
            </p:cNvCxnSpPr>
            <p:nvPr/>
          </p:nvCxnSpPr>
          <p:spPr>
            <a:xfrm flipH="1">
              <a:off x="4603975" y="3246292"/>
              <a:ext cx="404608" cy="386057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45450" y="3430483"/>
              <a:ext cx="9495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 is always firing 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2203" y="4534411"/>
              <a:ext cx="2195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dirty="0" smtClean="0"/>
                <a:t>(</a:t>
              </a:r>
              <a:r>
                <a:rPr lang="en-US" i="1" dirty="0" smtClean="0"/>
                <a:t>a</a:t>
              </a:r>
              <a:r>
                <a:rPr lang="en-US" dirty="0" smtClean="0"/>
                <a:t>=1, </a:t>
              </a:r>
              <a:r>
                <a:rPr lang="en-US" i="1" dirty="0" smtClean="0"/>
                <a:t>c</a:t>
              </a:r>
              <a:r>
                <a:rPr lang="en-US" dirty="0" smtClean="0"/>
                <a:t>=0)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36865" y="4812683"/>
              <a:ext cx="1462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should equal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3508" y="5021089"/>
              <a:ext cx="2314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this network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9272" y="4534411"/>
              <a:ext cx="2195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p</a:t>
              </a:r>
              <a:r>
                <a:rPr lang="en-US" dirty="0" smtClean="0"/>
                <a:t>(</a:t>
              </a:r>
              <a:r>
                <a:rPr lang="en-US" i="1" dirty="0" smtClean="0"/>
                <a:t>a</a:t>
              </a:r>
              <a:r>
                <a:rPr lang="en-US" dirty="0" smtClean="0"/>
                <a:t>=1, </a:t>
              </a:r>
              <a:r>
                <a:rPr lang="en-US" i="1" dirty="0" smtClean="0"/>
                <a:t>c</a:t>
              </a:r>
              <a:r>
                <a:rPr lang="en-US" dirty="0" smtClean="0"/>
                <a:t>=0 | </a:t>
              </a:r>
              <a:r>
                <a:rPr lang="en-US" i="1" dirty="0" smtClean="0"/>
                <a:t>b</a:t>
              </a:r>
              <a:r>
                <a:rPr lang="en-US" dirty="0" smtClean="0"/>
                <a:t>=1)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99272" y="5021089"/>
              <a:ext cx="2314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this network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55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236</Words>
  <Application>Microsoft Macintosh PowerPoint</Application>
  <PresentationFormat>On-screen Show (4:3)</PresentationFormat>
  <Paragraphs>112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Leung</dc:creator>
  <cp:lastModifiedBy>Kevin Leung</cp:lastModifiedBy>
  <cp:revision>20</cp:revision>
  <dcterms:created xsi:type="dcterms:W3CDTF">2011-03-14T23:40:59Z</dcterms:created>
  <dcterms:modified xsi:type="dcterms:W3CDTF">2011-03-17T00:00:41Z</dcterms:modified>
</cp:coreProperties>
</file>