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Green:Users:kevin:Desktop:cs224u:gradable-adjective-corpus-analysis:experiment:results:experiment_2: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Green:Users:kevin:Desktop:cs224u:gradable-adjective-corpus-analysis:experiment:results:experiment_2: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Green:Users:kevin:Desktop:cs224u:gradable-adjective-corpus-analysis:experiment:results:experiment_2: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Green:Users:kevin:Desktop:cs224u:gradable-adjective-corpus-analysis:experiment:results:experiment_2: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Sheet1!$A$16:$A$25</c:f>
              <c:strCache>
                <c:ptCount val="10"/>
                <c:pt idx="0">
                  <c:v>Raw counts</c:v>
                </c:pt>
                <c:pt idx="1">
                  <c:v>Log counts</c:v>
                </c:pt>
                <c:pt idx="2">
                  <c:v>Thresholded at 10</c:v>
                </c:pt>
                <c:pt idx="3">
                  <c:v>Relative Frequency</c:v>
                </c:pt>
                <c:pt idx="4">
                  <c:v>L2 Norm</c:v>
                </c:pt>
                <c:pt idx="5">
                  <c:v>OOE</c:v>
                </c:pt>
                <c:pt idx="6">
                  <c:v>PMI</c:v>
                </c:pt>
                <c:pt idx="7">
                  <c:v>CR PMI</c:v>
                </c:pt>
                <c:pt idx="8">
                  <c:v>PMI Smoothed</c:v>
                </c:pt>
                <c:pt idx="9">
                  <c:v>Ceiling</c:v>
                </c:pt>
              </c:strCache>
            </c:strRef>
          </c:cat>
          <c:val>
            <c:numRef>
              <c:f>Sheet1!$B$16:$B$25</c:f>
              <c:numCache>
                <c:formatCode>General</c:formatCode>
                <c:ptCount val="10"/>
                <c:pt idx="0">
                  <c:v>0.2916</c:v>
                </c:pt>
                <c:pt idx="1">
                  <c:v>0.5898</c:v>
                </c:pt>
                <c:pt idx="2">
                  <c:v>0.4807</c:v>
                </c:pt>
                <c:pt idx="3">
                  <c:v>0.2546</c:v>
                </c:pt>
                <c:pt idx="4">
                  <c:v>0.2643</c:v>
                </c:pt>
                <c:pt idx="5">
                  <c:v>0.2428</c:v>
                </c:pt>
                <c:pt idx="6">
                  <c:v>0.6568</c:v>
                </c:pt>
                <c:pt idx="7">
                  <c:v>0.6581</c:v>
                </c:pt>
                <c:pt idx="8">
                  <c:v>0.5597</c:v>
                </c:pt>
                <c:pt idx="9">
                  <c:v>0.95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5191368"/>
        <c:axId val="315194312"/>
      </c:barChart>
      <c:catAx>
        <c:axId val="315191368"/>
        <c:scaling>
          <c:orientation val="minMax"/>
        </c:scaling>
        <c:delete val="0"/>
        <c:axPos val="b"/>
        <c:majorTickMark val="out"/>
        <c:minorTickMark val="none"/>
        <c:tickLblPos val="nextTo"/>
        <c:crossAx val="315194312"/>
        <c:crosses val="autoZero"/>
        <c:auto val="1"/>
        <c:lblAlgn val="ctr"/>
        <c:lblOffset val="100"/>
        <c:noMultiLvlLbl val="0"/>
      </c:catAx>
      <c:valAx>
        <c:axId val="315194312"/>
        <c:scaling>
          <c:orientation val="minMax"/>
          <c:max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5191368"/>
        <c:crosses val="autoZero"/>
        <c:crossBetween val="between"/>
      </c:valAx>
    </c:plotArea>
    <c:plotVisOnly val="1"/>
    <c:dispBlanksAs val="gap"/>
    <c:showDLblsOverMax val="0"/>
  </c:chart>
  <c:spPr>
    <a:ln>
      <a:solidFill>
        <a:srgbClr val="000000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Completely (across adjectives)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'adv graphs'!$L$27</c:f>
              <c:strCache>
                <c:ptCount val="1"/>
                <c:pt idx="0">
                  <c:v>PMI</c:v>
                </c:pt>
              </c:strCache>
            </c:strRef>
          </c:tx>
          <c:marker>
            <c:symbol val="none"/>
          </c:marker>
          <c:val>
            <c:numRef>
              <c:f>'adv graphs'!$M$27:$BI$27</c:f>
              <c:numCache>
                <c:formatCode>General</c:formatCode>
                <c:ptCount val="49"/>
                <c:pt idx="0">
                  <c:v>-0.348992784675343</c:v>
                </c:pt>
                <c:pt idx="1">
                  <c:v>0.179334166539804</c:v>
                </c:pt>
                <c:pt idx="2">
                  <c:v>0.356770012611047</c:v>
                </c:pt>
                <c:pt idx="3">
                  <c:v>0.254380314281871</c:v>
                </c:pt>
                <c:pt idx="4">
                  <c:v>-0.155483141947115</c:v>
                </c:pt>
                <c:pt idx="5">
                  <c:v>0.44626304589936</c:v>
                </c:pt>
                <c:pt idx="6">
                  <c:v>0.223155394755307</c:v>
                </c:pt>
                <c:pt idx="7">
                  <c:v>0.3811572342382</c:v>
                </c:pt>
                <c:pt idx="8">
                  <c:v>0.570503238062178</c:v>
                </c:pt>
                <c:pt idx="9">
                  <c:v>0.316071234786088</c:v>
                </c:pt>
                <c:pt idx="10">
                  <c:v>0.0332885467330293</c:v>
                </c:pt>
                <c:pt idx="11">
                  <c:v>0.0888531565150065</c:v>
                </c:pt>
                <c:pt idx="12">
                  <c:v>0.369065435899158</c:v>
                </c:pt>
                <c:pt idx="13">
                  <c:v>0.484712480099387</c:v>
                </c:pt>
                <c:pt idx="14">
                  <c:v>0.290792069833383</c:v>
                </c:pt>
                <c:pt idx="15">
                  <c:v>0.0901337029000739</c:v>
                </c:pt>
                <c:pt idx="16">
                  <c:v>0.243530748181582</c:v>
                </c:pt>
                <c:pt idx="17">
                  <c:v>0.412476963461733</c:v>
                </c:pt>
                <c:pt idx="18">
                  <c:v>0.354995510836612</c:v>
                </c:pt>
                <c:pt idx="19">
                  <c:v>0.186817409887635</c:v>
                </c:pt>
                <c:pt idx="20">
                  <c:v>-0.0494432951970001</c:v>
                </c:pt>
                <c:pt idx="21">
                  <c:v>0.0</c:v>
                </c:pt>
                <c:pt idx="22">
                  <c:v>-0.282617110211174</c:v>
                </c:pt>
                <c:pt idx="23">
                  <c:v>-0.0474004408795992</c:v>
                </c:pt>
                <c:pt idx="24">
                  <c:v>0.0</c:v>
                </c:pt>
                <c:pt idx="25">
                  <c:v>0.498885939543566</c:v>
                </c:pt>
                <c:pt idx="26">
                  <c:v>-0.159905181471693</c:v>
                </c:pt>
                <c:pt idx="27">
                  <c:v>0.0910172648500281</c:v>
                </c:pt>
                <c:pt idx="28">
                  <c:v>0.0282354903607719</c:v>
                </c:pt>
                <c:pt idx="29">
                  <c:v>-0.410810068654708</c:v>
                </c:pt>
                <c:pt idx="30">
                  <c:v>0.0</c:v>
                </c:pt>
                <c:pt idx="31">
                  <c:v>-0.523528554634117</c:v>
                </c:pt>
                <c:pt idx="32">
                  <c:v>0.0</c:v>
                </c:pt>
                <c:pt idx="33">
                  <c:v>0.0</c:v>
                </c:pt>
                <c:pt idx="34">
                  <c:v>-0.291633307192831</c:v>
                </c:pt>
                <c:pt idx="35">
                  <c:v>-0.164553633250438</c:v>
                </c:pt>
                <c:pt idx="36">
                  <c:v>-0.518485262183444</c:v>
                </c:pt>
                <c:pt idx="37">
                  <c:v>0.0</c:v>
                </c:pt>
                <c:pt idx="38">
                  <c:v>-0.701735429076216</c:v>
                </c:pt>
                <c:pt idx="39">
                  <c:v>-0.202915015212679</c:v>
                </c:pt>
                <c:pt idx="40">
                  <c:v>0.184385765499525</c:v>
                </c:pt>
                <c:pt idx="41">
                  <c:v>0.0121540358533197</c:v>
                </c:pt>
                <c:pt idx="42">
                  <c:v>-0.496970089775766</c:v>
                </c:pt>
                <c:pt idx="43">
                  <c:v>-0.224833819040566</c:v>
                </c:pt>
                <c:pt idx="44">
                  <c:v>-0.254943029029226</c:v>
                </c:pt>
                <c:pt idx="45">
                  <c:v>-0.130269366685449</c:v>
                </c:pt>
                <c:pt idx="46">
                  <c:v>-0.192420541550006</c:v>
                </c:pt>
                <c:pt idx="47">
                  <c:v>-0.242724579114494</c:v>
                </c:pt>
                <c:pt idx="48">
                  <c:v>-0.184334794974419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'adv graphs'!$L$28</c:f>
              <c:strCache>
                <c:ptCount val="1"/>
                <c:pt idx="0">
                  <c:v>Humans</c:v>
                </c:pt>
              </c:strCache>
            </c:strRef>
          </c:tx>
          <c:marker>
            <c:symbol val="none"/>
          </c:marker>
          <c:val>
            <c:numRef>
              <c:f>'adv graphs'!$M$28:$BI$28</c:f>
              <c:numCache>
                <c:formatCode>General</c:formatCode>
                <c:ptCount val="49"/>
                <c:pt idx="0">
                  <c:v>0.367845961537</c:v>
                </c:pt>
                <c:pt idx="1">
                  <c:v>0.629945827047</c:v>
                </c:pt>
                <c:pt idx="2">
                  <c:v>0.766864074019</c:v>
                </c:pt>
                <c:pt idx="3">
                  <c:v>0.889322741796</c:v>
                </c:pt>
                <c:pt idx="4">
                  <c:v>0.767896846211</c:v>
                </c:pt>
                <c:pt idx="5">
                  <c:v>0.891412847283</c:v>
                </c:pt>
                <c:pt idx="6">
                  <c:v>0.824413723232</c:v>
                </c:pt>
                <c:pt idx="7">
                  <c:v>0.532467673031</c:v>
                </c:pt>
                <c:pt idx="8">
                  <c:v>0.674948432621</c:v>
                </c:pt>
                <c:pt idx="9">
                  <c:v>0.680075250259</c:v>
                </c:pt>
                <c:pt idx="10">
                  <c:v>0.226064773285</c:v>
                </c:pt>
                <c:pt idx="11">
                  <c:v>0.667460716491</c:v>
                </c:pt>
                <c:pt idx="12">
                  <c:v>0.850988389316</c:v>
                </c:pt>
                <c:pt idx="13">
                  <c:v>0.724597333682</c:v>
                </c:pt>
                <c:pt idx="14">
                  <c:v>0.569450583144</c:v>
                </c:pt>
                <c:pt idx="15">
                  <c:v>0.652475687011</c:v>
                </c:pt>
                <c:pt idx="16">
                  <c:v>0.330905902659</c:v>
                </c:pt>
                <c:pt idx="17">
                  <c:v>0.894921127654</c:v>
                </c:pt>
                <c:pt idx="18">
                  <c:v>0.562900167866</c:v>
                </c:pt>
                <c:pt idx="19">
                  <c:v>0.88401714554</c:v>
                </c:pt>
                <c:pt idx="20">
                  <c:v>0.402106103047</c:v>
                </c:pt>
                <c:pt idx="21">
                  <c:v>-0.0136271849356</c:v>
                </c:pt>
                <c:pt idx="22">
                  <c:v>0.493845393899</c:v>
                </c:pt>
                <c:pt idx="23">
                  <c:v>0.702875554539</c:v>
                </c:pt>
                <c:pt idx="24">
                  <c:v>0.0616652183646</c:v>
                </c:pt>
                <c:pt idx="25">
                  <c:v>0.689245720815</c:v>
                </c:pt>
                <c:pt idx="26">
                  <c:v>0.550199129815</c:v>
                </c:pt>
                <c:pt idx="27">
                  <c:v>0.362993259143</c:v>
                </c:pt>
                <c:pt idx="28">
                  <c:v>0.750511606756</c:v>
                </c:pt>
                <c:pt idx="29">
                  <c:v>-0.989917958934</c:v>
                </c:pt>
                <c:pt idx="30">
                  <c:v>-0.788385811127</c:v>
                </c:pt>
                <c:pt idx="31">
                  <c:v>-0.901586006774</c:v>
                </c:pt>
                <c:pt idx="32">
                  <c:v>-0.37604143655</c:v>
                </c:pt>
                <c:pt idx="33">
                  <c:v>-0.162004126274</c:v>
                </c:pt>
                <c:pt idx="34">
                  <c:v>0.547672171913</c:v>
                </c:pt>
                <c:pt idx="35">
                  <c:v>-0.13088392543</c:v>
                </c:pt>
                <c:pt idx="36">
                  <c:v>0.220720963929</c:v>
                </c:pt>
                <c:pt idx="37">
                  <c:v>0.310322214077</c:v>
                </c:pt>
                <c:pt idx="38">
                  <c:v>-1.05246931251</c:v>
                </c:pt>
                <c:pt idx="39">
                  <c:v>0.111229680382</c:v>
                </c:pt>
                <c:pt idx="40">
                  <c:v>0.703008278541</c:v>
                </c:pt>
                <c:pt idx="41">
                  <c:v>0.223433870076</c:v>
                </c:pt>
                <c:pt idx="42">
                  <c:v>-0.458058985944</c:v>
                </c:pt>
                <c:pt idx="43">
                  <c:v>-0.875039785493</c:v>
                </c:pt>
                <c:pt idx="44">
                  <c:v>-0.285185469838</c:v>
                </c:pt>
                <c:pt idx="45">
                  <c:v>-1.12243304693</c:v>
                </c:pt>
                <c:pt idx="46">
                  <c:v>0.362106587439</c:v>
                </c:pt>
                <c:pt idx="47">
                  <c:v>0.00117504639068</c:v>
                </c:pt>
                <c:pt idx="48">
                  <c:v>-0.629078936249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7286696"/>
        <c:axId val="317247528"/>
      </c:lineChart>
      <c:catAx>
        <c:axId val="357286696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25400">
            <a:solidFill>
              <a:schemeClr val="tx1"/>
            </a:solidFill>
          </a:ln>
        </c:spPr>
        <c:crossAx val="317247528"/>
        <c:crosses val="autoZero"/>
        <c:auto val="1"/>
        <c:lblAlgn val="ctr"/>
        <c:lblOffset val="100"/>
        <c:noMultiLvlLbl val="0"/>
      </c:catAx>
      <c:valAx>
        <c:axId val="317247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7286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Human </a:t>
            </a:r>
            <a:r>
              <a:rPr lang="en-US" dirty="0" smtClean="0"/>
              <a:t>Ratings (across modifiers)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'adj graphs'!$A$2</c:f>
              <c:strCache>
                <c:ptCount val="1"/>
                <c:pt idx="0">
                  <c:v>closed (closed)</c:v>
                </c:pt>
              </c:strCache>
            </c:strRef>
          </c:tx>
          <c:val>
            <c:numRef>
              <c:f>'adj graphs'!$B$2:$M$2</c:f>
              <c:numCache>
                <c:formatCode>General</c:formatCode>
                <c:ptCount val="12"/>
                <c:pt idx="0">
                  <c:v>-0.265267368887</c:v>
                </c:pt>
                <c:pt idx="1">
                  <c:v>0.629945827047</c:v>
                </c:pt>
                <c:pt idx="2">
                  <c:v>-0.311779761676</c:v>
                </c:pt>
                <c:pt idx="3">
                  <c:v>0.200951154263</c:v>
                </c:pt>
                <c:pt idx="4">
                  <c:v>-0.615608650569</c:v>
                </c:pt>
                <c:pt idx="5">
                  <c:v>-0.483500750187</c:v>
                </c:pt>
                <c:pt idx="6">
                  <c:v>-0.605544416189</c:v>
                </c:pt>
                <c:pt idx="7">
                  <c:v>-0.705904518443</c:v>
                </c:pt>
                <c:pt idx="8">
                  <c:v>-0.513890106588</c:v>
                </c:pt>
                <c:pt idx="9">
                  <c:v>0.0958224268832</c:v>
                </c:pt>
                <c:pt idx="10">
                  <c:v>0.549489302864</c:v>
                </c:pt>
                <c:pt idx="11">
                  <c:v>-0.0123237119699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'adj graphs'!$A$3</c:f>
              <c:strCache>
                <c:ptCount val="1"/>
                <c:pt idx="0">
                  <c:v>asleep (max)</c:v>
                </c:pt>
              </c:strCache>
            </c:strRef>
          </c:tx>
          <c:val>
            <c:numRef>
              <c:f>'adj graphs'!$B$3:$M$3</c:f>
              <c:numCache>
                <c:formatCode>General</c:formatCode>
                <c:ptCount val="12"/>
                <c:pt idx="0">
                  <c:v>-0.522499481122</c:v>
                </c:pt>
                <c:pt idx="1">
                  <c:v>0.226064773285</c:v>
                </c:pt>
                <c:pt idx="2">
                  <c:v>-0.440207235853</c:v>
                </c:pt>
                <c:pt idx="3">
                  <c:v>0.356090058021</c:v>
                </c:pt>
                <c:pt idx="4">
                  <c:v>-0.771931714181</c:v>
                </c:pt>
                <c:pt idx="5">
                  <c:v>-0.811512167086</c:v>
                </c:pt>
                <c:pt idx="6">
                  <c:v>-0.568191604921</c:v>
                </c:pt>
                <c:pt idx="7">
                  <c:v>-1.17972965962</c:v>
                </c:pt>
                <c:pt idx="8">
                  <c:v>-0.521748486121</c:v>
                </c:pt>
                <c:pt idx="9">
                  <c:v>0.805015298651</c:v>
                </c:pt>
                <c:pt idx="10">
                  <c:v>0.122266325717</c:v>
                </c:pt>
                <c:pt idx="11">
                  <c:v>-0.557502479381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843464"/>
        <c:axId val="361303144"/>
      </c:lineChart>
      <c:catAx>
        <c:axId val="360843464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25400">
            <a:solidFill>
              <a:schemeClr val="tx1"/>
            </a:solidFill>
          </a:ln>
        </c:spPr>
        <c:crossAx val="361303144"/>
        <c:crosses val="autoZero"/>
        <c:auto val="1"/>
        <c:lblAlgn val="ctr"/>
        <c:lblOffset val="100"/>
        <c:noMultiLvlLbl val="0"/>
      </c:catAx>
      <c:valAx>
        <c:axId val="361303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08434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PMI (across modifiers)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'adj graphs'!$A$4</c:f>
              <c:strCache>
                <c:ptCount val="1"/>
                <c:pt idx="0">
                  <c:v>closed (closed)</c:v>
                </c:pt>
              </c:strCache>
            </c:strRef>
          </c:tx>
          <c:val>
            <c:numRef>
              <c:f>'adj graphs'!$B$4:$M$4</c:f>
              <c:numCache>
                <c:formatCode>General</c:formatCode>
                <c:ptCount val="12"/>
                <c:pt idx="0">
                  <c:v>-0.204932931832618</c:v>
                </c:pt>
                <c:pt idx="1">
                  <c:v>0.179334166539804</c:v>
                </c:pt>
                <c:pt idx="2">
                  <c:v>-0.302323800800622</c:v>
                </c:pt>
                <c:pt idx="3">
                  <c:v>-0.0146717871312506</c:v>
                </c:pt>
                <c:pt idx="4">
                  <c:v>-0.525256198983816</c:v>
                </c:pt>
                <c:pt idx="5">
                  <c:v>-0.387383955988315</c:v>
                </c:pt>
                <c:pt idx="6">
                  <c:v>-0.424987505467662</c:v>
                </c:pt>
                <c:pt idx="7">
                  <c:v>-0.499990642779127</c:v>
                </c:pt>
                <c:pt idx="8">
                  <c:v>-0.418491758371402</c:v>
                </c:pt>
                <c:pt idx="9">
                  <c:v>0.147138441801375</c:v>
                </c:pt>
                <c:pt idx="10">
                  <c:v>0.285786062126237</c:v>
                </c:pt>
                <c:pt idx="11">
                  <c:v>0.0563939529882653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'adj graphs'!$A$5</c:f>
              <c:strCache>
                <c:ptCount val="1"/>
                <c:pt idx="0">
                  <c:v>asleep (max)</c:v>
                </c:pt>
              </c:strCache>
            </c:strRef>
          </c:tx>
          <c:val>
            <c:numRef>
              <c:f>'adj graphs'!$B$5:$M$5</c:f>
              <c:numCache>
                <c:formatCode>General</c:formatCode>
                <c:ptCount val="12"/>
                <c:pt idx="0">
                  <c:v>0.0</c:v>
                </c:pt>
                <c:pt idx="1">
                  <c:v>0.0332885467330293</c:v>
                </c:pt>
                <c:pt idx="2">
                  <c:v>0.0</c:v>
                </c:pt>
                <c:pt idx="3">
                  <c:v>0.103924643828191</c:v>
                </c:pt>
                <c:pt idx="4">
                  <c:v>0.0</c:v>
                </c:pt>
                <c:pt idx="5">
                  <c:v>-0.224679857872132</c:v>
                </c:pt>
                <c:pt idx="6">
                  <c:v>0.0484134443029478</c:v>
                </c:pt>
                <c:pt idx="7">
                  <c:v>0.11240890020073</c:v>
                </c:pt>
                <c:pt idx="8">
                  <c:v>-0.696239768309635</c:v>
                </c:pt>
                <c:pt idx="9">
                  <c:v>0.640563710444075</c:v>
                </c:pt>
                <c:pt idx="10">
                  <c:v>0.155419611195309</c:v>
                </c:pt>
                <c:pt idx="11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732904"/>
        <c:axId val="356645816"/>
      </c:lineChart>
      <c:catAx>
        <c:axId val="316732904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25400">
            <a:solidFill>
              <a:schemeClr val="tx1"/>
            </a:solidFill>
          </a:ln>
        </c:spPr>
        <c:crossAx val="356645816"/>
        <c:crosses val="autoZero"/>
        <c:auto val="1"/>
        <c:lblAlgn val="ctr"/>
        <c:lblOffset val="100"/>
        <c:noMultiLvlLbl val="0"/>
      </c:catAx>
      <c:valAx>
        <c:axId val="356645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6732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Necessary (across modifiers)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'adj graphs'!$A$23</c:f>
              <c:strCache>
                <c:ptCount val="1"/>
                <c:pt idx="0">
                  <c:v>Humans</c:v>
                </c:pt>
              </c:strCache>
            </c:strRef>
          </c:tx>
          <c:marker>
            <c:symbol val="none"/>
          </c:marker>
          <c:val>
            <c:numRef>
              <c:f>'adj graphs'!$B$23:$M$23</c:f>
              <c:numCache>
                <c:formatCode>General</c:formatCode>
                <c:ptCount val="12"/>
                <c:pt idx="0">
                  <c:v>0.850790602133</c:v>
                </c:pt>
                <c:pt idx="1">
                  <c:v>0.767896846211</c:v>
                </c:pt>
                <c:pt idx="2">
                  <c:v>0.491982637915</c:v>
                </c:pt>
                <c:pt idx="3">
                  <c:v>0.720376055043</c:v>
                </c:pt>
                <c:pt idx="4">
                  <c:v>0.618749717521</c:v>
                </c:pt>
                <c:pt idx="5">
                  <c:v>0.268584143843</c:v>
                </c:pt>
                <c:pt idx="6">
                  <c:v>0.505802957534</c:v>
                </c:pt>
                <c:pt idx="7">
                  <c:v>0.278063535613</c:v>
                </c:pt>
                <c:pt idx="8">
                  <c:v>0.577514422748</c:v>
                </c:pt>
                <c:pt idx="9">
                  <c:v>-0.835498041837</c:v>
                </c:pt>
                <c:pt idx="10">
                  <c:v>-0.185856106843</c:v>
                </c:pt>
                <c:pt idx="11">
                  <c:v>-0.00824366931596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'adj graphs'!$A$24</c:f>
              <c:strCache>
                <c:ptCount val="1"/>
                <c:pt idx="0">
                  <c:v>PMI</c:v>
                </c:pt>
              </c:strCache>
            </c:strRef>
          </c:tx>
          <c:marker>
            <c:symbol val="none"/>
          </c:marker>
          <c:val>
            <c:numRef>
              <c:f>'adj graphs'!$B$24:$M$24</c:f>
              <c:numCache>
                <c:formatCode>General</c:formatCode>
                <c:ptCount val="12"/>
                <c:pt idx="0">
                  <c:v>0.60776241655837</c:v>
                </c:pt>
                <c:pt idx="1">
                  <c:v>-0.155483141947115</c:v>
                </c:pt>
                <c:pt idx="2">
                  <c:v>0.0</c:v>
                </c:pt>
                <c:pt idx="3">
                  <c:v>0.0259784840728333</c:v>
                </c:pt>
                <c:pt idx="4">
                  <c:v>-0.053324342021303</c:v>
                </c:pt>
                <c:pt idx="5">
                  <c:v>-0.510455219146638</c:v>
                </c:pt>
                <c:pt idx="6">
                  <c:v>-0.0923735119531183</c:v>
                </c:pt>
                <c:pt idx="7">
                  <c:v>-0.1897453807536</c:v>
                </c:pt>
                <c:pt idx="8">
                  <c:v>-0.0762320832943956</c:v>
                </c:pt>
                <c:pt idx="9">
                  <c:v>0.0</c:v>
                </c:pt>
                <c:pt idx="10">
                  <c:v>0.0</c:v>
                </c:pt>
                <c:pt idx="11">
                  <c:v>-0.339223925854433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'adj graphs'!$A$25</c:f>
              <c:strCache>
                <c:ptCount val="1"/>
                <c:pt idx="0">
                  <c:v>Ideal</c:v>
                </c:pt>
              </c:strCache>
            </c:strRef>
          </c:tx>
          <c:marker>
            <c:symbol val="none"/>
          </c:marker>
          <c:val>
            <c:numRef>
              <c:f>'adj graphs'!$B$25:$M$25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1.0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242136"/>
        <c:axId val="387245512"/>
      </c:lineChart>
      <c:catAx>
        <c:axId val="387242136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25400">
            <a:solidFill>
              <a:schemeClr val="tx1"/>
            </a:solidFill>
          </a:ln>
        </c:spPr>
        <c:crossAx val="387245512"/>
        <c:crosses val="autoZero"/>
        <c:auto val="1"/>
        <c:lblAlgn val="ctr"/>
        <c:lblOffset val="100"/>
        <c:noMultiLvlLbl val="0"/>
      </c:catAx>
      <c:valAx>
        <c:axId val="387245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72421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39F01-51A0-4C48-8926-C7AFBE89674C}" type="datetimeFigureOut">
              <a:rPr lang="en-US" smtClean="0"/>
              <a:t>3/15/12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5C754-9EA6-6542-B53F-AEC9A2D6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5C754-9EA6-6542-B53F-AEC9A2D6FA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2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ECA-AFC3-BB4E-A171-820711E179F0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9975-2B26-9F47-AECA-3E3B82CD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ECA-AFC3-BB4E-A171-820711E179F0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9975-2B26-9F47-AECA-3E3B82CD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ECA-AFC3-BB4E-A171-820711E179F0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9975-2B26-9F47-AECA-3E3B82CD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3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ECA-AFC3-BB4E-A171-820711E179F0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9975-2B26-9F47-AECA-3E3B82CD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5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ECA-AFC3-BB4E-A171-820711E179F0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9975-2B26-9F47-AECA-3E3B82CD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ECA-AFC3-BB4E-A171-820711E179F0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9975-2B26-9F47-AECA-3E3B82CD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ECA-AFC3-BB4E-A171-820711E179F0}" type="datetimeFigureOut">
              <a:rPr lang="en-US" smtClean="0"/>
              <a:t>3/15/12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9975-2B26-9F47-AECA-3E3B82CD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2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ECA-AFC3-BB4E-A171-820711E179F0}" type="datetimeFigureOut">
              <a:rPr lang="en-US" smtClean="0"/>
              <a:t>3/15/12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9975-2B26-9F47-AECA-3E3B82CD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ECA-AFC3-BB4E-A171-820711E179F0}" type="datetimeFigureOut">
              <a:rPr lang="en-US" smtClean="0"/>
              <a:t>3/15/12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9975-2B26-9F47-AECA-3E3B82CD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ECA-AFC3-BB4E-A171-820711E179F0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9975-2B26-9F47-AECA-3E3B82CD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7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ECA-AFC3-BB4E-A171-820711E179F0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9975-2B26-9F47-AECA-3E3B82CD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4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BDECA-AFC3-BB4E-A171-820711E179F0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B9975-2B26-9F47-AECA-3E3B82CD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2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Structure in Gradable Adjectives through Computer and Human Judgment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Leung, with Dan </a:t>
            </a:r>
            <a:r>
              <a:rPr lang="en-US" dirty="0" smtClean="0"/>
              <a:t>Lassiter from the </a:t>
            </a:r>
            <a:r>
              <a:rPr lang="en-US" dirty="0" err="1" smtClean="0"/>
              <a:t>CoCo</a:t>
            </a:r>
            <a:r>
              <a:rPr lang="en-US" dirty="0" smtClean="0"/>
              <a:t>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1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left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process experimental data</a:t>
            </a:r>
          </a:p>
          <a:p>
            <a:r>
              <a:rPr lang="en-US" dirty="0" smtClean="0"/>
              <a:t>Find </a:t>
            </a:r>
            <a:r>
              <a:rPr lang="en-US" dirty="0" smtClean="0"/>
              <a:t>sets of </a:t>
            </a:r>
            <a:r>
              <a:rPr lang="en-US" dirty="0" smtClean="0"/>
              <a:t>good and bad matches</a:t>
            </a:r>
          </a:p>
          <a:p>
            <a:pPr lvl="1"/>
            <a:r>
              <a:rPr lang="en-US" dirty="0" smtClean="0"/>
              <a:t>possibly cluster over word vectors</a:t>
            </a:r>
          </a:p>
          <a:p>
            <a:r>
              <a:rPr lang="en-US" dirty="0" smtClean="0"/>
              <a:t>Think through the other factors that might account for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4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gradable adjectives?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Gradable adjectives are adjectives that accept degree modifiers </a:t>
            </a:r>
          </a:p>
          <a:p>
            <a:pPr lvl="1"/>
            <a:r>
              <a:rPr lang="en-US" dirty="0" smtClean="0"/>
              <a:t>“The Klingons are </a:t>
            </a:r>
            <a:r>
              <a:rPr lang="en-US" i="1" dirty="0" smtClean="0"/>
              <a:t>very close</a:t>
            </a:r>
            <a:r>
              <a:rPr lang="en-US" dirty="0" smtClean="0"/>
              <a:t>!”</a:t>
            </a:r>
          </a:p>
          <a:p>
            <a:pPr lvl="1"/>
            <a:r>
              <a:rPr lang="en-US" dirty="0" smtClean="0"/>
              <a:t>?? “He’s </a:t>
            </a:r>
            <a:r>
              <a:rPr lang="en-US" i="1" dirty="0" smtClean="0"/>
              <a:t>very dead</a:t>
            </a:r>
            <a:r>
              <a:rPr lang="en-US" dirty="0" smtClean="0"/>
              <a:t>, Jim!”</a:t>
            </a:r>
          </a:p>
          <a:p>
            <a:r>
              <a:rPr lang="en-US" dirty="0" smtClean="0"/>
              <a:t>Kennedy and McNally (2005) theorize that the gradable adjectives can be grouped depending on its scale structure</a:t>
            </a:r>
          </a:p>
          <a:p>
            <a:r>
              <a:rPr lang="en-US" dirty="0" smtClean="0"/>
              <a:t>For example, proportional modifiers work with closed scales</a:t>
            </a:r>
          </a:p>
          <a:p>
            <a:pPr lvl="1"/>
            <a:r>
              <a:rPr lang="en-US" dirty="0" smtClean="0"/>
              <a:t>“The warp engines are </a:t>
            </a:r>
            <a:r>
              <a:rPr lang="en-US" i="1" dirty="0" smtClean="0"/>
              <a:t>half engaged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?? “Spock thought the math problem was </a:t>
            </a:r>
            <a:r>
              <a:rPr lang="en-US" i="1" dirty="0" smtClean="0"/>
              <a:t>half interesting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Or </a:t>
            </a:r>
            <a:r>
              <a:rPr lang="en-US" i="1" dirty="0" smtClean="0"/>
              <a:t>slightly</a:t>
            </a:r>
            <a:r>
              <a:rPr lang="en-US" dirty="0" smtClean="0"/>
              <a:t>, which only relates to minimum values</a:t>
            </a:r>
          </a:p>
          <a:p>
            <a:pPr lvl="1"/>
            <a:r>
              <a:rPr lang="en-US" dirty="0" smtClean="0"/>
              <a:t>“The Enterprise was </a:t>
            </a:r>
            <a:r>
              <a:rPr lang="en-US" i="1" dirty="0" smtClean="0"/>
              <a:t>slightly damaged</a:t>
            </a:r>
            <a:r>
              <a:rPr lang="en-US" dirty="0" smtClean="0"/>
              <a:t> by the torpedo.”</a:t>
            </a:r>
          </a:p>
          <a:p>
            <a:pPr lvl="1"/>
            <a:r>
              <a:rPr lang="en-US" dirty="0" smtClean="0"/>
              <a:t>?? “The alien world was </a:t>
            </a:r>
            <a:r>
              <a:rPr lang="en-US" i="1" dirty="0" smtClean="0"/>
              <a:t>slightly safe</a:t>
            </a:r>
            <a:r>
              <a:rPr lang="en-US" dirty="0" smtClean="0"/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evaluate this theory?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goal is to evaluate the Kennedy &amp; McNally theory</a:t>
            </a:r>
          </a:p>
          <a:p>
            <a:r>
              <a:rPr lang="en-US" dirty="0" smtClean="0"/>
              <a:t>3 </a:t>
            </a:r>
            <a:r>
              <a:rPr lang="en-US" dirty="0" smtClean="0"/>
              <a:t>data sources</a:t>
            </a:r>
          </a:p>
          <a:p>
            <a:pPr lvl="1"/>
            <a:r>
              <a:rPr lang="en-US" dirty="0" smtClean="0"/>
              <a:t>plausibility from theory</a:t>
            </a:r>
          </a:p>
          <a:p>
            <a:pPr lvl="1"/>
            <a:r>
              <a:rPr lang="en-US" dirty="0" smtClean="0"/>
              <a:t>human judgments about naturalness</a:t>
            </a:r>
          </a:p>
          <a:p>
            <a:pPr lvl="1"/>
            <a:r>
              <a:rPr lang="en-US" dirty="0" smtClean="0"/>
              <a:t>computer judgments from vector-space models</a:t>
            </a:r>
          </a:p>
          <a:p>
            <a:r>
              <a:rPr lang="en-US" dirty="0"/>
              <a:t>F</a:t>
            </a:r>
            <a:r>
              <a:rPr lang="en-US" dirty="0" smtClean="0"/>
              <a:t>ind correlations between datasets</a:t>
            </a:r>
          </a:p>
          <a:p>
            <a:r>
              <a:rPr lang="en-US" dirty="0"/>
              <a:t>E</a:t>
            </a:r>
            <a:r>
              <a:rPr lang="en-US" dirty="0" smtClean="0"/>
              <a:t>xplore where the theory succeeds </a:t>
            </a:r>
            <a:r>
              <a:rPr lang="en-US" dirty="0" smtClean="0"/>
              <a:t>and where it needs to be extended and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8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did we gather theory predictions?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49 adjectives and 14 modifiers that Kennedy &amp; McNally make claims about</a:t>
            </a:r>
          </a:p>
          <a:p>
            <a:r>
              <a:rPr lang="en-US" dirty="0"/>
              <a:t>L</a:t>
            </a:r>
            <a:r>
              <a:rPr lang="en-US" dirty="0" smtClean="0"/>
              <a:t>abel pairings according to this chart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1203"/>
              </p:ext>
            </p:extLst>
          </p:nvPr>
        </p:nvGraphicFramePr>
        <p:xfrm>
          <a:off x="457200" y="3577640"/>
          <a:ext cx="8229600" cy="3008565"/>
        </p:xfrm>
        <a:graphic>
          <a:graphicData uri="http://schemas.openxmlformats.org/drawingml/2006/table">
            <a:tbl>
              <a:tblPr/>
              <a:tblGrid>
                <a:gridCol w="2280285"/>
                <a:gridCol w="1508760"/>
                <a:gridCol w="1200150"/>
                <a:gridCol w="1577340"/>
                <a:gridCol w="1663065"/>
              </a:tblGrid>
              <a:tr h="51936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intensifier (very)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 (slightly)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(completely)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proportional (half)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3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 (big)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193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closed above (straight)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sort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193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closed below (dangerous)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sort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193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closed both (necessary)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sort of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sort of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02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did we gather human judgments?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mturk</a:t>
            </a:r>
            <a:r>
              <a:rPr lang="en-US" dirty="0" smtClean="0"/>
              <a:t> study with all 698 </a:t>
            </a:r>
            <a:r>
              <a:rPr lang="en-US" dirty="0" smtClean="0"/>
              <a:t>pairs, ~300 subjects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turker</a:t>
            </a:r>
            <a:r>
              <a:rPr lang="en-US" dirty="0" smtClean="0"/>
              <a:t> sees 98 pairs</a:t>
            </a:r>
          </a:p>
          <a:p>
            <a:r>
              <a:rPr lang="en-US" dirty="0"/>
              <a:t>I</a:t>
            </a:r>
            <a:r>
              <a:rPr lang="en-US" dirty="0" smtClean="0"/>
              <a:t>n total, </a:t>
            </a:r>
            <a:r>
              <a:rPr lang="en-US" dirty="0" smtClean="0"/>
              <a:t>~40 ratings </a:t>
            </a:r>
            <a:r>
              <a:rPr lang="en-US" dirty="0" smtClean="0"/>
              <a:t>per pair</a:t>
            </a:r>
            <a:endParaRPr lang="en-US" dirty="0"/>
          </a:p>
        </p:txBody>
      </p:sp>
      <p:pic>
        <p:nvPicPr>
          <p:cNvPr id="4" name="Picture 3" descr="Screen shot 2012-03-13 at 12.17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22" y="3542089"/>
            <a:ext cx="6794500" cy="309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429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did we gather computer judgments?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ependency parse of NYT </a:t>
            </a:r>
            <a:r>
              <a:rPr lang="en-US" dirty="0" err="1" smtClean="0"/>
              <a:t>Gigaword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ount all instances of adverbial modification</a:t>
            </a:r>
          </a:p>
          <a:p>
            <a:r>
              <a:rPr lang="en-US" dirty="0"/>
              <a:t>A</a:t>
            </a:r>
            <a:r>
              <a:rPr lang="en-US" dirty="0" smtClean="0"/>
              <a:t>ssemble counts into a word x word matrix</a:t>
            </a:r>
          </a:p>
          <a:p>
            <a:r>
              <a:rPr lang="en-US" dirty="0"/>
              <a:t>A</a:t>
            </a:r>
            <a:r>
              <a:rPr lang="en-US" dirty="0" smtClean="0"/>
              <a:t>pply various weighting schemes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22909"/>
              </p:ext>
            </p:extLst>
          </p:nvPr>
        </p:nvGraphicFramePr>
        <p:xfrm>
          <a:off x="814607" y="4095647"/>
          <a:ext cx="7391790" cy="2552994"/>
        </p:xfrm>
        <a:graphic>
          <a:graphicData uri="http://schemas.openxmlformats.org/drawingml/2006/table">
            <a:tbl>
              <a:tblPr/>
              <a:tblGrid>
                <a:gridCol w="1231965"/>
                <a:gridCol w="1231965"/>
                <a:gridCol w="1231965"/>
                <a:gridCol w="1231965"/>
                <a:gridCol w="1231965"/>
                <a:gridCol w="1231965"/>
              </a:tblGrid>
              <a:tr h="42549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absolutely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completely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extremely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half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much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9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able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9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accurate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9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asleep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9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awake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9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89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results look like?*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est correlation with humans: PMI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02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*from pilot data with a similar, but slightly different stimuli and experimental setup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193923"/>
              </p:ext>
            </p:extLst>
          </p:nvPr>
        </p:nvGraphicFramePr>
        <p:xfrm>
          <a:off x="2058045" y="27955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764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results look like?*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PMI agrees with theory: 52%</a:t>
            </a:r>
          </a:p>
          <a:p>
            <a:r>
              <a:rPr lang="en-US" dirty="0" smtClean="0"/>
              <a:t>Humans agree with theory:  65%</a:t>
            </a:r>
          </a:p>
          <a:p>
            <a:r>
              <a:rPr lang="en-US" dirty="0" smtClean="0"/>
              <a:t>Probability matching agrees with theory: 65%</a:t>
            </a:r>
          </a:p>
          <a:p>
            <a:r>
              <a:rPr lang="en-US" dirty="0"/>
              <a:t>A</a:t>
            </a:r>
            <a:r>
              <a:rPr lang="en-US" dirty="0" smtClean="0"/>
              <a:t>greement: </a:t>
            </a:r>
          </a:p>
          <a:p>
            <a:pPr lvl="1"/>
            <a:r>
              <a:rPr lang="en-US" dirty="0" smtClean="0"/>
              <a:t>“half simple”</a:t>
            </a:r>
          </a:p>
          <a:p>
            <a:pPr lvl="1"/>
            <a:r>
              <a:rPr lang="en-US" dirty="0" smtClean="0"/>
              <a:t>“perfectly natural”</a:t>
            </a:r>
          </a:p>
          <a:p>
            <a:r>
              <a:rPr lang="en-US" dirty="0"/>
              <a:t>D</a:t>
            </a:r>
            <a:r>
              <a:rPr lang="en-US" dirty="0" smtClean="0"/>
              <a:t>isagreement: </a:t>
            </a:r>
          </a:p>
          <a:p>
            <a:pPr lvl="1"/>
            <a:r>
              <a:rPr lang="en-US" dirty="0" smtClean="0"/>
              <a:t>“positively popular”</a:t>
            </a:r>
          </a:p>
          <a:p>
            <a:pPr lvl="1"/>
            <a:r>
              <a:rPr lang="en-US" dirty="0" smtClean="0"/>
              <a:t>“slightly bad”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02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*from pilot data with a similar, but slightly different stimuli and experimental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0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172216"/>
              </p:ext>
            </p:extLst>
          </p:nvPr>
        </p:nvGraphicFramePr>
        <p:xfrm>
          <a:off x="0" y="14255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results look like?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66941" y="2019748"/>
            <a:ext cx="824161" cy="120342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503193"/>
              </p:ext>
            </p:extLst>
          </p:nvPr>
        </p:nvGraphicFramePr>
        <p:xfrm>
          <a:off x="4572000" y="14176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014752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828112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4572000" y="1425521"/>
            <a:ext cx="0" cy="54324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0" y="4168721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488966" y="3223172"/>
            <a:ext cx="341586" cy="455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1862" y="3678621"/>
            <a:ext cx="241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adjs. w/ a 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00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520</Words>
  <Application>Microsoft Macintosh PowerPoint</Application>
  <PresentationFormat>On-screen Show (4:3)</PresentationFormat>
  <Paragraphs>118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Finding Structure in Gradable Adjectives through Computer and Human Judgment</vt:lpstr>
      <vt:lpstr>What are gradable adjectives?</vt:lpstr>
      <vt:lpstr>How do we evaluate this theory?</vt:lpstr>
      <vt:lpstr>How did we gather theory predictions?</vt:lpstr>
      <vt:lpstr>How did we gather human judgments?</vt:lpstr>
      <vt:lpstr>How did we gather computer judgments?</vt:lpstr>
      <vt:lpstr>What do the results look like?*</vt:lpstr>
      <vt:lpstr>What do the results look like?*</vt:lpstr>
      <vt:lpstr>What do the results look like?</vt:lpstr>
      <vt:lpstr>What’s left to do?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Structure in Gradable Adjectives through Computer and Human Judgment</dc:title>
  <dc:creator>Kevin Leung</dc:creator>
  <cp:lastModifiedBy>Kevin Leung</cp:lastModifiedBy>
  <cp:revision>17</cp:revision>
  <cp:lastPrinted>2012-03-15T22:01:03Z</cp:lastPrinted>
  <dcterms:created xsi:type="dcterms:W3CDTF">2012-03-13T07:10:46Z</dcterms:created>
  <dcterms:modified xsi:type="dcterms:W3CDTF">2012-03-15T22:01:18Z</dcterms:modified>
</cp:coreProperties>
</file>