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9"/>
  </p:notesMasterIdLst>
  <p:handoutMasterIdLst>
    <p:handoutMasterId r:id="rId10"/>
  </p:handoutMasterIdLst>
  <p:sldIdLst>
    <p:sldId id="268" r:id="rId2"/>
    <p:sldId id="383" r:id="rId3"/>
    <p:sldId id="384" r:id="rId4"/>
    <p:sldId id="386" r:id="rId5"/>
    <p:sldId id="387" r:id="rId6"/>
    <p:sldId id="388" r:id="rId7"/>
    <p:sldId id="389" r:id="rId8"/>
  </p:sldIdLst>
  <p:sldSz cx="9144000" cy="6858000" type="screen4x3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7" autoAdjust="0"/>
    <p:restoredTop sz="86867" autoAdjust="0"/>
  </p:normalViewPr>
  <p:slideViewPr>
    <p:cSldViewPr>
      <p:cViewPr varScale="1">
        <p:scale>
          <a:sx n="134" d="100"/>
          <a:sy n="134" d="100"/>
        </p:scale>
        <p:origin x="-73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704850"/>
            <a:ext cx="4699000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3150" y="704850"/>
            <a:ext cx="4699000" cy="3524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20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3150" y="704850"/>
            <a:ext cx="4699000" cy="3524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20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3150" y="704850"/>
            <a:ext cx="4699000" cy="3524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20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3150" y="704850"/>
            <a:ext cx="4699000" cy="3524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Random and 1 Cluster Performance</a:t>
            </a:r>
          </a:p>
          <a:p>
            <a:r>
              <a:rPr lang="en-US" dirty="0" smtClean="0"/>
              <a:t>K-means</a:t>
            </a:r>
            <a:r>
              <a:rPr lang="en-US" baseline="0" dirty="0" smtClean="0"/>
              <a:t> OOE and </a:t>
            </a:r>
            <a:r>
              <a:rPr lang="en-US" baseline="0" dirty="0" err="1" smtClean="0"/>
              <a:t>Coclustering</a:t>
            </a:r>
            <a:r>
              <a:rPr lang="en-US" baseline="0" dirty="0" smtClean="0"/>
              <a:t> RAW both worked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20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3150" y="704850"/>
            <a:ext cx="4699000" cy="3524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20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3150" y="704850"/>
            <a:ext cx="4699000" cy="3524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20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681037"/>
            <a:ext cx="7929564" cy="1452563"/>
          </a:xfrm>
        </p:spPr>
        <p:txBody>
          <a:bodyPr/>
          <a:lstStyle>
            <a:lvl1pPr algn="ctr"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343400"/>
            <a:ext cx="6705600" cy="17272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6248400"/>
            <a:ext cx="12192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19050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33400" y="6248400"/>
            <a:ext cx="765174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1400" y="2438400"/>
            <a:ext cx="1630944" cy="164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381000"/>
            <a:ext cx="21145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1912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52601"/>
            <a:ext cx="7772400" cy="2171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076701"/>
            <a:ext cx="7772400" cy="2171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508000"/>
            <a:ext cx="7467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03400"/>
            <a:ext cx="6858000" cy="444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62738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6273800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03400"/>
            <a:ext cx="8534400" cy="444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62738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273800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52600"/>
            <a:ext cx="3810000" cy="4495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752600"/>
            <a:ext cx="3810000" cy="4495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62738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248400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71637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311400"/>
            <a:ext cx="4040188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7" y="1671637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7" y="2311400"/>
            <a:ext cx="4041775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62738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273800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508000"/>
            <a:ext cx="7467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905000"/>
            <a:ext cx="3008313" cy="116205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3124201"/>
            <a:ext cx="3008313" cy="30019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508000"/>
            <a:ext cx="7467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803400"/>
            <a:ext cx="8534400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0" y="62738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62738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058" y="533400"/>
            <a:ext cx="960755" cy="9672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IDENTIFYING STRUCTURE IN GRADABLE ADJECTIVES THROUGH CORPUS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Kevin Leung, with Dan Lassiter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 – What are the types of gradable adjectives?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Gradable adjectives are adjectives that accept degree modifiers </a:t>
            </a:r>
          </a:p>
          <a:p>
            <a:pPr lvl="1"/>
            <a:r>
              <a:rPr lang="en-US" dirty="0" smtClean="0"/>
              <a:t>“The Klingons are </a:t>
            </a:r>
            <a:r>
              <a:rPr lang="en-US" i="1" dirty="0" smtClean="0"/>
              <a:t>very close</a:t>
            </a:r>
            <a:r>
              <a:rPr lang="en-US" dirty="0" smtClean="0"/>
              <a:t>!”</a:t>
            </a:r>
          </a:p>
          <a:p>
            <a:pPr lvl="1"/>
            <a:r>
              <a:rPr lang="en-US" dirty="0" smtClean="0"/>
              <a:t>?? “He’s </a:t>
            </a:r>
            <a:r>
              <a:rPr lang="en-US" i="1" dirty="0" smtClean="0"/>
              <a:t>very dead</a:t>
            </a:r>
            <a:r>
              <a:rPr lang="en-US" dirty="0" smtClean="0"/>
              <a:t>, Jim!”</a:t>
            </a:r>
          </a:p>
          <a:p>
            <a:r>
              <a:rPr lang="en-US" dirty="0" smtClean="0"/>
              <a:t>Kennedy and McNally (2005) theorize that the gradable adjectives can be grouped depending on its scale structure</a:t>
            </a:r>
          </a:p>
          <a:p>
            <a:r>
              <a:rPr lang="en-US" dirty="0" smtClean="0"/>
              <a:t>For example, proportional modifiers work with closed scales</a:t>
            </a:r>
          </a:p>
          <a:p>
            <a:pPr lvl="1"/>
            <a:r>
              <a:rPr lang="en-US" dirty="0" smtClean="0"/>
              <a:t>“</a:t>
            </a:r>
            <a:r>
              <a:rPr lang="en-US" dirty="0" smtClean="0"/>
              <a:t>The warp engines are </a:t>
            </a:r>
            <a:r>
              <a:rPr lang="en-US" i="1" dirty="0" smtClean="0"/>
              <a:t>half engaged</a:t>
            </a:r>
            <a:r>
              <a:rPr lang="en-US" dirty="0" smtClean="0"/>
              <a:t>.”</a:t>
            </a:r>
          </a:p>
          <a:p>
            <a:pPr lvl="1"/>
            <a:r>
              <a:rPr lang="en-US" dirty="0" smtClean="0"/>
              <a:t>?</a:t>
            </a:r>
            <a:r>
              <a:rPr lang="en-US" dirty="0"/>
              <a:t>? </a:t>
            </a:r>
            <a:r>
              <a:rPr lang="en-US" dirty="0" smtClean="0"/>
              <a:t>“Spock thought the math problem was </a:t>
            </a:r>
            <a:r>
              <a:rPr lang="en-US" i="1" dirty="0" smtClean="0"/>
              <a:t>half interesting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Or </a:t>
            </a:r>
            <a:r>
              <a:rPr lang="en-US" i="1" dirty="0" smtClean="0"/>
              <a:t>slightly</a:t>
            </a:r>
            <a:r>
              <a:rPr lang="en-US" dirty="0" smtClean="0"/>
              <a:t>, which only relates to minimum values</a:t>
            </a:r>
          </a:p>
          <a:p>
            <a:pPr lvl="1"/>
            <a:r>
              <a:rPr lang="en-US" dirty="0" smtClean="0"/>
              <a:t>“The Enterprise was </a:t>
            </a:r>
            <a:r>
              <a:rPr lang="en-US" i="1" dirty="0" smtClean="0"/>
              <a:t>slightly damaged</a:t>
            </a:r>
            <a:r>
              <a:rPr lang="en-US" dirty="0" smtClean="0"/>
              <a:t> by the torpedo.”</a:t>
            </a:r>
          </a:p>
          <a:p>
            <a:pPr lvl="1"/>
            <a:r>
              <a:rPr lang="en-US" dirty="0" smtClean="0"/>
              <a:t>?? “The alien world was </a:t>
            </a:r>
            <a:r>
              <a:rPr lang="en-US" i="1" dirty="0" smtClean="0"/>
              <a:t>slightly safe</a:t>
            </a:r>
            <a:r>
              <a:rPr lang="en-US" dirty="0" smtClean="0"/>
              <a:t>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90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Approach – Corpus Analysis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all instances of degree modification </a:t>
            </a:r>
            <a:r>
              <a:rPr lang="en-US" dirty="0" smtClean="0"/>
              <a:t>and see whether some adjectives tend to be modified by the same adverbs</a:t>
            </a:r>
          </a:p>
          <a:p>
            <a:r>
              <a:rPr lang="en-US" dirty="0" smtClean="0"/>
              <a:t>Compared bigram and dependency counts from </a:t>
            </a:r>
            <a:r>
              <a:rPr lang="en-US" dirty="0" err="1" smtClean="0"/>
              <a:t>Gigaword</a:t>
            </a:r>
            <a:endParaRPr lang="en-US" dirty="0" smtClean="0"/>
          </a:p>
          <a:p>
            <a:pPr lvl="1"/>
            <a:r>
              <a:rPr lang="en-US" dirty="0" smtClean="0"/>
              <a:t>.984 similarity between the 2 datasets, with roughly 90% consistency in both directions</a:t>
            </a:r>
          </a:p>
          <a:p>
            <a:r>
              <a:rPr lang="en-US" dirty="0" smtClean="0"/>
              <a:t>Some differences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Next to a state-of-the-art special edition laserdisc, these early CD-ROM </a:t>
            </a:r>
            <a:r>
              <a:rPr lang="en-US" dirty="0" smtClean="0"/>
              <a:t>‘interactive </a:t>
            </a:r>
            <a:r>
              <a:rPr lang="en-US" dirty="0"/>
              <a:t>companions</a:t>
            </a:r>
            <a:r>
              <a:rPr lang="en-US" dirty="0" smtClean="0"/>
              <a:t>,’ </a:t>
            </a:r>
            <a:r>
              <a:rPr lang="en-US" dirty="0"/>
              <a:t>with their grainy, jerky video clips in 3-in boxes, are still </a:t>
            </a:r>
            <a:r>
              <a:rPr lang="en-US" i="1" dirty="0"/>
              <a:t>primitive, technically </a:t>
            </a:r>
            <a:r>
              <a:rPr lang="en-US" dirty="0"/>
              <a:t>and aesthetically</a:t>
            </a:r>
            <a:r>
              <a:rPr lang="en-US" dirty="0" smtClean="0"/>
              <a:t>.” </a:t>
            </a:r>
            <a:r>
              <a:rPr lang="en-US" dirty="0"/>
              <a:t>(Dependency only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“This </a:t>
            </a:r>
            <a:r>
              <a:rPr lang="en-US" dirty="0"/>
              <a:t>scene plays out millions of times every day as children of all ages act </a:t>
            </a:r>
            <a:r>
              <a:rPr lang="en-US" i="1" dirty="0" smtClean="0"/>
              <a:t>exactly like</a:t>
            </a:r>
            <a:r>
              <a:rPr lang="en-US" dirty="0" smtClean="0"/>
              <a:t> </a:t>
            </a:r>
            <a:r>
              <a:rPr lang="en-US" dirty="0"/>
              <a:t>children and fail to appear where expected</a:t>
            </a:r>
            <a:r>
              <a:rPr lang="en-US" dirty="0" smtClean="0"/>
              <a:t>.” </a:t>
            </a:r>
            <a:r>
              <a:rPr lang="en-US" dirty="0"/>
              <a:t>(Bigram only)</a:t>
            </a:r>
            <a:endParaRPr lang="en-US" dirty="0" smtClean="0"/>
          </a:p>
          <a:p>
            <a:r>
              <a:rPr lang="en-US" dirty="0" smtClean="0"/>
              <a:t>Just use Web 1T for massive, massive counts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22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and Clustering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you do with a giant co-occurrence matrix?</a:t>
            </a:r>
          </a:p>
          <a:p>
            <a:pPr lvl="1"/>
            <a:r>
              <a:rPr lang="en-US" dirty="0" smtClean="0"/>
              <a:t>Metrics</a:t>
            </a:r>
          </a:p>
          <a:p>
            <a:pPr lvl="2"/>
            <a:r>
              <a:rPr lang="en-US" dirty="0" smtClean="0"/>
              <a:t>Observed </a:t>
            </a:r>
            <a:r>
              <a:rPr lang="en-US" dirty="0"/>
              <a:t>O</a:t>
            </a:r>
            <a:r>
              <a:rPr lang="en-US" dirty="0" smtClean="0"/>
              <a:t>ver Expected Counts (OOE) – how weird is the data?</a:t>
            </a:r>
          </a:p>
          <a:p>
            <a:pPr lvl="2"/>
            <a:r>
              <a:rPr lang="en-US" dirty="0" err="1" smtClean="0"/>
              <a:t>Pointwise</a:t>
            </a:r>
            <a:r>
              <a:rPr lang="en-US" dirty="0" smtClean="0"/>
              <a:t> Mutual Information (PMI) – </a:t>
            </a:r>
            <a:r>
              <a:rPr lang="en-US" dirty="0" err="1" smtClean="0"/>
              <a:t>sparsity</a:t>
            </a:r>
            <a:r>
              <a:rPr lang="en-US" dirty="0" smtClean="0"/>
              <a:t> </a:t>
            </a:r>
            <a:r>
              <a:rPr lang="en-US" dirty="0" err="1" smtClean="0"/>
              <a:t>begone</a:t>
            </a:r>
            <a:r>
              <a:rPr lang="en-US" dirty="0" smtClean="0"/>
              <a:t>!</a:t>
            </a:r>
          </a:p>
          <a:p>
            <a:pPr lvl="2"/>
            <a:r>
              <a:rPr lang="en-US" dirty="0" err="1" smtClean="0"/>
              <a:t>Thresholded</a:t>
            </a:r>
            <a:r>
              <a:rPr lang="en-US" dirty="0" smtClean="0"/>
              <a:t> (TH) – grammatical is grammatical is grammatical</a:t>
            </a:r>
          </a:p>
          <a:p>
            <a:pPr lvl="2"/>
            <a:r>
              <a:rPr lang="en-US" dirty="0" smtClean="0"/>
              <a:t>Raw counts (RAW) – keeping it simple</a:t>
            </a:r>
          </a:p>
          <a:p>
            <a:pPr lvl="1"/>
            <a:r>
              <a:rPr lang="en-US" dirty="0" smtClean="0"/>
              <a:t>Clustering (now enhanced with PCA!)</a:t>
            </a:r>
          </a:p>
          <a:p>
            <a:pPr lvl="2"/>
            <a:r>
              <a:rPr lang="en-US" dirty="0" smtClean="0"/>
              <a:t>K-means</a:t>
            </a:r>
          </a:p>
          <a:p>
            <a:pPr lvl="2"/>
            <a:r>
              <a:rPr lang="en-US" dirty="0" smtClean="0"/>
              <a:t>Hierarchical Clustering</a:t>
            </a:r>
          </a:p>
          <a:p>
            <a:pPr lvl="2"/>
            <a:r>
              <a:rPr lang="en-US" dirty="0" smtClean="0"/>
              <a:t>Mixture of Gaussians</a:t>
            </a:r>
          </a:p>
          <a:p>
            <a:pPr lvl="2"/>
            <a:r>
              <a:rPr lang="en-US" dirty="0" err="1" smtClean="0"/>
              <a:t>Coclustering</a:t>
            </a:r>
            <a:r>
              <a:rPr lang="en-US" dirty="0" smtClean="0"/>
              <a:t> (no PCA required!)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22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4800" y="5410200"/>
            <a:ext cx="8534400" cy="762000"/>
          </a:xfrm>
        </p:spPr>
        <p:txBody>
          <a:bodyPr/>
          <a:lstStyle/>
          <a:p>
            <a:r>
              <a:rPr lang="en-US" dirty="0" smtClean="0"/>
              <a:t>…it’s not so clean</a:t>
            </a:r>
          </a:p>
          <a:p>
            <a:r>
              <a:rPr lang="en-US" dirty="0" smtClean="0"/>
              <a:t>by hand, though, it did find the gradable/non-gradable split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" name="Picture 1" descr="F5-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52600"/>
            <a:ext cx="4273082" cy="3680050"/>
          </a:xfrm>
          <a:prstGeom prst="rect">
            <a:avLst/>
          </a:prstGeom>
        </p:spPr>
      </p:pic>
      <p:pic>
        <p:nvPicPr>
          <p:cNvPr id="3" name="Picture 2" descr="RI-al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752599"/>
            <a:ext cx="4267200" cy="366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622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Analysis of Interest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Found classes of semantic relatedness</a:t>
            </a:r>
          </a:p>
          <a:p>
            <a:pPr lvl="1"/>
            <a:r>
              <a:rPr lang="en-US" i="1" dirty="0"/>
              <a:t>economic</a:t>
            </a:r>
            <a:r>
              <a:rPr lang="en-US" dirty="0"/>
              <a:t>, </a:t>
            </a:r>
            <a:r>
              <a:rPr lang="en-US" i="1" dirty="0"/>
              <a:t>military</a:t>
            </a:r>
            <a:r>
              <a:rPr lang="en-US" dirty="0"/>
              <a:t>, </a:t>
            </a:r>
            <a:r>
              <a:rPr lang="en-US" i="1" dirty="0"/>
              <a:t>physical</a:t>
            </a:r>
            <a:r>
              <a:rPr lang="en-US" dirty="0"/>
              <a:t>, and </a:t>
            </a:r>
            <a:r>
              <a:rPr lang="en-US" i="1" dirty="0" smtClean="0"/>
              <a:t>political</a:t>
            </a:r>
          </a:p>
          <a:p>
            <a:r>
              <a:rPr lang="en-US" dirty="0" smtClean="0"/>
              <a:t>Clustered </a:t>
            </a:r>
            <a:r>
              <a:rPr lang="en-US" i="1" dirty="0" smtClean="0"/>
              <a:t>certain </a:t>
            </a:r>
            <a:r>
              <a:rPr lang="en-US" dirty="0" smtClean="0"/>
              <a:t>and </a:t>
            </a:r>
            <a:r>
              <a:rPr lang="en-US" i="1" dirty="0" smtClean="0"/>
              <a:t>possible</a:t>
            </a:r>
            <a:r>
              <a:rPr lang="en-US" dirty="0" smtClean="0"/>
              <a:t>, which might be confidence</a:t>
            </a:r>
          </a:p>
          <a:p>
            <a:pPr lvl="1"/>
            <a:r>
              <a:rPr lang="en-US" dirty="0" smtClean="0"/>
              <a:t>“It’s </a:t>
            </a:r>
            <a:r>
              <a:rPr lang="en-US" i="1" dirty="0"/>
              <a:t>completely certain </a:t>
            </a:r>
            <a:r>
              <a:rPr lang="en-US" dirty="0"/>
              <a:t>that </a:t>
            </a:r>
            <a:r>
              <a:rPr lang="en-US" dirty="0" smtClean="0"/>
              <a:t>the Red Shirt will be eaten by the alien.”</a:t>
            </a:r>
          </a:p>
          <a:p>
            <a:pPr lvl="1"/>
            <a:r>
              <a:rPr lang="en-US" dirty="0" smtClean="0"/>
              <a:t>“It’s </a:t>
            </a:r>
            <a:r>
              <a:rPr lang="en-US" i="1" dirty="0"/>
              <a:t>completely </a:t>
            </a:r>
            <a:r>
              <a:rPr lang="en-US" i="1" dirty="0" smtClean="0"/>
              <a:t>possible </a:t>
            </a:r>
            <a:r>
              <a:rPr lang="en-US" dirty="0" smtClean="0"/>
              <a:t>that </a:t>
            </a:r>
            <a:r>
              <a:rPr lang="en-US" dirty="0"/>
              <a:t>the Red Shirt will be eaten by the alien</a:t>
            </a:r>
            <a:r>
              <a:rPr lang="en-US" dirty="0" smtClean="0"/>
              <a:t>.”</a:t>
            </a:r>
            <a:endParaRPr lang="en-US" dirty="0"/>
          </a:p>
          <a:p>
            <a:r>
              <a:rPr lang="en-US" dirty="0" smtClean="0"/>
              <a:t>Web 1T is a little weird, sometimes</a:t>
            </a:r>
          </a:p>
          <a:p>
            <a:pPr lvl="1"/>
            <a:r>
              <a:rPr lang="en-US" i="1" dirty="0" smtClean="0"/>
              <a:t>fucking young</a:t>
            </a:r>
            <a:r>
              <a:rPr lang="en-US" dirty="0" smtClean="0"/>
              <a:t> is very common</a:t>
            </a:r>
          </a:p>
          <a:p>
            <a:pPr lvl="1"/>
            <a:r>
              <a:rPr lang="en-US" dirty="0" smtClean="0"/>
              <a:t>feel free to speculate why that might be the case with internet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89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word sense disambiguation to narrow down to degree modification</a:t>
            </a:r>
          </a:p>
          <a:p>
            <a:r>
              <a:rPr lang="en-US" dirty="0" smtClean="0"/>
              <a:t>Marking the data for more properties to account for in clustering</a:t>
            </a:r>
            <a:endParaRPr lang="en-US" dirty="0" smtClean="0"/>
          </a:p>
          <a:p>
            <a:r>
              <a:rPr lang="en-US" dirty="0" smtClean="0"/>
              <a:t>Stop breaking the corn cluster and finish parses before running out of memory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68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kkleung-fpreso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kkleung-fpreso.potx</Template>
  <TotalTime>7135</TotalTime>
  <Words>523</Words>
  <Application>Microsoft Macintosh PowerPoint</Application>
  <PresentationFormat>On-screen Show (4:3)</PresentationFormat>
  <Paragraphs>64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kkleung-fpreso</vt:lpstr>
      <vt:lpstr>IDENTIFYING STRUCTURE IN GRADABLE ADJECTIVES THROUGH CORPUS ANALYSIS</vt:lpstr>
      <vt:lpstr>The Problem – What are the types of gradable adjectives?</vt:lpstr>
      <vt:lpstr>The Approach – Corpus Analysis</vt:lpstr>
      <vt:lpstr>Metrics and Clustering</vt:lpstr>
      <vt:lpstr>Results</vt:lpstr>
      <vt:lpstr>Error Analysis of Interest</vt:lpstr>
      <vt:lpstr>Future Work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Kevin Leung</cp:lastModifiedBy>
  <cp:revision>94</cp:revision>
  <cp:lastPrinted>2009-04-20T16:46:08Z</cp:lastPrinted>
  <dcterms:created xsi:type="dcterms:W3CDTF">2010-04-19T15:31:24Z</dcterms:created>
  <dcterms:modified xsi:type="dcterms:W3CDTF">2011-12-12T00:49:05Z</dcterms:modified>
</cp:coreProperties>
</file>