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Montserrat"/>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5ec554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45ec554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45ec554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45ec554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804b358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1804b358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Tried to make it thorough and normalized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45ec554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45ec554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tables are the product, customer, review, cart, payment info, and order history tables. We also have a few subtables for each of them. The ingredient and packaging tables are there to </a:t>
            </a:r>
            <a:r>
              <a:rPr lang="en"/>
              <a:t>separate</a:t>
            </a:r>
            <a:r>
              <a:rPr lang="en"/>
              <a:t> the products by type into ingredient items or packaging items, as well as the specific crafts the ingredients are recommended for. The ingredient table also has two subtables indicating the ingredient’s INCI and common names for labeling purposes. We also have a subtable for customer addresses. There is a subtable for the cart items, similar to an order line item. We also have a payment table that connects the cart to the payment information for completed orders. For the review table, there is a subtable where users can choose quick pros and cons for the product in addition to their review. Finally there are some connecting tables, added to connects the cart with the products, interacts with connects the customer and products, and writes connects the review and the customer.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47be0dc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47be0dc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3962c1e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3962c1e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1804b358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1804b358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45ec554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45ec554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The diagram on the previous page illustrates our conceptual model. The product tables are featured on the left, the customer on the right, the financial transaction on the bottom, and the review on the top. The customer has two main ways of interacting with the product, either by purchasing or reviewing.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The financial transaction works in a flow. A customer will choose a product that is added to their cart and that item is then assigned to the cart item table. That transaction also creates a cart for the customer that is featured in the cart table. If the customer goes through with the purchase information is added to the payment table and the order history table.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The interesting piece here, and what we focus on, is the product tables.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45ec5549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45ec5549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1804b358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1804b358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80700" y="2651100"/>
            <a:ext cx="8982600" cy="24117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3" name="Google Shape;13;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80700" y="2651100"/>
            <a:ext cx="8982600" cy="24117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1" name="Google Shape;51;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2" name="Google Shape;52;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80700" y="2651100"/>
            <a:ext cx="8982600" cy="24117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741B4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636800" y="80700"/>
            <a:ext cx="4426500" cy="4982100"/>
          </a:xfrm>
          <a:prstGeom prst="rect">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638450" y="50225"/>
            <a:ext cx="458475" cy="4584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Bramble Berry</a:t>
            </a:r>
            <a:endParaRPr/>
          </a:p>
          <a:p>
            <a:pPr indent="0" lvl="0" marL="0" rtl="0" algn="l">
              <a:spcBef>
                <a:spcPts val="0"/>
              </a:spcBef>
              <a:spcAft>
                <a:spcPts val="0"/>
              </a:spcAft>
              <a:buNone/>
            </a:pPr>
            <a:r>
              <a:rPr b="0" lang="en" sz="2400"/>
              <a:t>Handcraft Provisions</a:t>
            </a:r>
            <a:endParaRPr b="0" sz="2400"/>
          </a:p>
        </p:txBody>
      </p:sp>
      <p:sp>
        <p:nvSpPr>
          <p:cNvPr id="60" name="Google Shape;60;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Kalbert Mata, Sam Steffensen, Daniel Finley, &amp; Astrid Bailey </a:t>
            </a:r>
            <a:endParaRPr/>
          </a:p>
        </p:txBody>
      </p:sp>
      <p:pic>
        <p:nvPicPr>
          <p:cNvPr id="61" name="Google Shape;61;p13"/>
          <p:cNvPicPr preferRelativeResize="0"/>
          <p:nvPr/>
        </p:nvPicPr>
        <p:blipFill rotWithShape="1">
          <a:blip r:embed="rId3">
            <a:alphaModFix/>
          </a:blip>
          <a:srcRect b="32259" l="0" r="0" t="32255"/>
          <a:stretch/>
        </p:blipFill>
        <p:spPr>
          <a:xfrm>
            <a:off x="152400" y="2716075"/>
            <a:ext cx="8836076" cy="2275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152400" y="152400"/>
            <a:ext cx="8839202" cy="46875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09650" y="318135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Physical</a:t>
            </a:r>
            <a:r>
              <a:rPr lang="en">
                <a:solidFill>
                  <a:srgbClr val="FFFFFF"/>
                </a:solidFill>
              </a:rPr>
              <a:t> Model</a:t>
            </a:r>
            <a:endParaRPr>
              <a:solidFill>
                <a:srgbClr val="FFFFFF"/>
              </a:solidFill>
            </a:endParaRPr>
          </a:p>
        </p:txBody>
      </p:sp>
      <p:pic>
        <p:nvPicPr>
          <p:cNvPr id="124" name="Google Shape;124;p23"/>
          <p:cNvPicPr preferRelativeResize="0"/>
          <p:nvPr/>
        </p:nvPicPr>
        <p:blipFill rotWithShape="1">
          <a:blip r:embed="rId3">
            <a:alphaModFix/>
          </a:blip>
          <a:srcRect b="37271" l="0" r="0" t="37268"/>
          <a:stretch/>
        </p:blipFill>
        <p:spPr>
          <a:xfrm>
            <a:off x="73588" y="662125"/>
            <a:ext cx="8996825" cy="22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Physical</a:t>
            </a:r>
            <a:r>
              <a:rPr lang="en"/>
              <a:t> Model</a:t>
            </a:r>
            <a:endParaRPr/>
          </a:p>
        </p:txBody>
      </p:sp>
      <p:sp>
        <p:nvSpPr>
          <p:cNvPr id="130" name="Google Shape;130;p2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a:p>
            <a:pPr indent="0" lvl="0" marL="0" rtl="0" algn="ctr">
              <a:spcBef>
                <a:spcPts val="0"/>
              </a:spcBef>
              <a:spcAft>
                <a:spcPts val="0"/>
              </a:spcAft>
              <a:buNone/>
            </a:pPr>
            <a:r>
              <a:t/>
            </a:r>
            <a:endParaRPr/>
          </a:p>
        </p:txBody>
      </p:sp>
      <p:sp>
        <p:nvSpPr>
          <p:cNvPr id="131" name="Google Shape;13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Tables include:</a:t>
            </a:r>
            <a:endParaRPr sz="1500"/>
          </a:p>
          <a:p>
            <a:pPr indent="-304800" lvl="1" marL="914400" marR="0" rtl="0" algn="l">
              <a:lnSpc>
                <a:spcPct val="115000"/>
              </a:lnSpc>
              <a:spcBef>
                <a:spcPts val="0"/>
              </a:spcBef>
              <a:spcAft>
                <a:spcPts val="0"/>
              </a:spcAft>
              <a:buSzPts val="1200"/>
              <a:buChar char="○"/>
            </a:pPr>
            <a:r>
              <a:rPr lang="en" sz="1200"/>
              <a:t>product</a:t>
            </a:r>
            <a:endParaRPr sz="1200"/>
          </a:p>
          <a:p>
            <a:pPr indent="-304800" lvl="1" marL="914400" marR="0" rtl="0" algn="l">
              <a:lnSpc>
                <a:spcPct val="115000"/>
              </a:lnSpc>
              <a:spcBef>
                <a:spcPts val="0"/>
              </a:spcBef>
              <a:spcAft>
                <a:spcPts val="0"/>
              </a:spcAft>
              <a:buSzPts val="1200"/>
              <a:buChar char="○"/>
            </a:pPr>
            <a:r>
              <a:rPr lang="en" sz="1200"/>
              <a:t>ingredient</a:t>
            </a:r>
            <a:endParaRPr sz="1200"/>
          </a:p>
          <a:p>
            <a:pPr indent="-304800" lvl="1" marL="914400" marR="0" rtl="0" algn="l">
              <a:lnSpc>
                <a:spcPct val="115000"/>
              </a:lnSpc>
              <a:spcBef>
                <a:spcPts val="0"/>
              </a:spcBef>
              <a:spcAft>
                <a:spcPts val="0"/>
              </a:spcAft>
              <a:buSzPts val="1200"/>
              <a:buChar char="○"/>
            </a:pPr>
            <a:r>
              <a:rPr lang="en" sz="1200"/>
              <a:t>packaging</a:t>
            </a:r>
            <a:endParaRPr sz="1200"/>
          </a:p>
          <a:p>
            <a:pPr indent="-304800" lvl="1" marL="914400" marR="0" rtl="0" algn="l">
              <a:lnSpc>
                <a:spcPct val="115000"/>
              </a:lnSpc>
              <a:spcBef>
                <a:spcPts val="0"/>
              </a:spcBef>
              <a:spcAft>
                <a:spcPts val="0"/>
              </a:spcAft>
              <a:buSzPts val="1200"/>
              <a:buChar char="○"/>
            </a:pPr>
            <a:r>
              <a:rPr lang="en" sz="1200"/>
              <a:t>craftrecommend</a:t>
            </a:r>
            <a:endParaRPr sz="1200"/>
          </a:p>
          <a:p>
            <a:pPr indent="-304800" lvl="1" marL="914400" marR="0" rtl="0" algn="l">
              <a:lnSpc>
                <a:spcPct val="115000"/>
              </a:lnSpc>
              <a:spcBef>
                <a:spcPts val="0"/>
              </a:spcBef>
              <a:spcAft>
                <a:spcPts val="0"/>
              </a:spcAft>
              <a:buSzPts val="1200"/>
              <a:buChar char="○"/>
            </a:pPr>
            <a:r>
              <a:rPr lang="en" sz="1200"/>
              <a:t>ingredient common</a:t>
            </a:r>
            <a:endParaRPr sz="1200"/>
          </a:p>
          <a:p>
            <a:pPr indent="-304800" lvl="1" marL="914400" marR="0" rtl="0" algn="l">
              <a:lnSpc>
                <a:spcPct val="115000"/>
              </a:lnSpc>
              <a:spcBef>
                <a:spcPts val="0"/>
              </a:spcBef>
              <a:spcAft>
                <a:spcPts val="0"/>
              </a:spcAft>
              <a:buSzPts val="1200"/>
              <a:buChar char="○"/>
            </a:pPr>
            <a:r>
              <a:rPr lang="en" sz="1200"/>
              <a:t>interactswith</a:t>
            </a:r>
            <a:endParaRPr sz="1200"/>
          </a:p>
          <a:p>
            <a:pPr indent="-304800" lvl="1" marL="914400" marR="0" rtl="0" algn="l">
              <a:lnSpc>
                <a:spcPct val="115000"/>
              </a:lnSpc>
              <a:spcBef>
                <a:spcPts val="0"/>
              </a:spcBef>
              <a:spcAft>
                <a:spcPts val="0"/>
              </a:spcAft>
              <a:buSzPts val="1200"/>
              <a:buChar char="○"/>
            </a:pPr>
            <a:r>
              <a:rPr lang="en" sz="1200"/>
              <a:t>addedto</a:t>
            </a:r>
            <a:endParaRPr sz="1200"/>
          </a:p>
          <a:p>
            <a:pPr indent="-304800" lvl="1" marL="914400" marR="0" rtl="0" algn="l">
              <a:lnSpc>
                <a:spcPct val="115000"/>
              </a:lnSpc>
              <a:spcBef>
                <a:spcPts val="0"/>
              </a:spcBef>
              <a:spcAft>
                <a:spcPts val="0"/>
              </a:spcAft>
              <a:buSzPts val="1200"/>
              <a:buChar char="○"/>
            </a:pPr>
            <a:r>
              <a:rPr lang="en" sz="1200"/>
              <a:t>writes</a:t>
            </a:r>
            <a:endParaRPr sz="1200"/>
          </a:p>
          <a:p>
            <a:pPr indent="-304800" lvl="1" marL="914400" marR="0" rtl="0" algn="l">
              <a:lnSpc>
                <a:spcPct val="115000"/>
              </a:lnSpc>
              <a:spcBef>
                <a:spcPts val="0"/>
              </a:spcBef>
              <a:spcAft>
                <a:spcPts val="0"/>
              </a:spcAft>
              <a:buSzPts val="1200"/>
              <a:buChar char="○"/>
            </a:pPr>
            <a:r>
              <a:rPr lang="en" sz="1200"/>
              <a:t>payment</a:t>
            </a:r>
            <a:endParaRPr sz="1200"/>
          </a:p>
          <a:p>
            <a:pPr indent="-304800" lvl="1" marL="914400" marR="0" rtl="0" algn="l">
              <a:lnSpc>
                <a:spcPct val="115000"/>
              </a:lnSpc>
              <a:spcBef>
                <a:spcPts val="0"/>
              </a:spcBef>
              <a:spcAft>
                <a:spcPts val="0"/>
              </a:spcAft>
              <a:buSzPts val="1200"/>
              <a:buChar char="○"/>
            </a:pPr>
            <a:r>
              <a:rPr lang="en" sz="1200"/>
              <a:t>cart</a:t>
            </a:r>
            <a:endParaRPr sz="1200"/>
          </a:p>
          <a:p>
            <a:pPr indent="-304800" lvl="1" marL="914400" marR="0" rtl="0" algn="l">
              <a:lnSpc>
                <a:spcPct val="115000"/>
              </a:lnSpc>
              <a:spcBef>
                <a:spcPts val="0"/>
              </a:spcBef>
              <a:spcAft>
                <a:spcPts val="0"/>
              </a:spcAft>
              <a:buSzPts val="1200"/>
              <a:buChar char="○"/>
            </a:pPr>
            <a:r>
              <a:rPr lang="en" sz="1200"/>
              <a:t>cart item</a:t>
            </a:r>
            <a:endParaRPr sz="1200"/>
          </a:p>
          <a:p>
            <a:pPr indent="-304800" lvl="1" marL="914400" marR="0" rtl="0" algn="l">
              <a:lnSpc>
                <a:spcPct val="115000"/>
              </a:lnSpc>
              <a:spcBef>
                <a:spcPts val="0"/>
              </a:spcBef>
              <a:spcAft>
                <a:spcPts val="0"/>
              </a:spcAft>
              <a:buSzPts val="1200"/>
              <a:buChar char="○"/>
            </a:pPr>
            <a:r>
              <a:rPr lang="en" sz="1200"/>
              <a:t>review</a:t>
            </a:r>
            <a:endParaRPr sz="1200"/>
          </a:p>
          <a:p>
            <a:pPr indent="-304800" lvl="1" marL="914400" marR="0" rtl="0" algn="l">
              <a:lnSpc>
                <a:spcPct val="115000"/>
              </a:lnSpc>
              <a:spcBef>
                <a:spcPts val="0"/>
              </a:spcBef>
              <a:spcAft>
                <a:spcPts val="0"/>
              </a:spcAft>
              <a:buSzPts val="1200"/>
              <a:buChar char="○"/>
            </a:pPr>
            <a:r>
              <a:rPr lang="en" sz="1200"/>
              <a:t>sentiment</a:t>
            </a:r>
            <a:endParaRPr sz="1200"/>
          </a:p>
          <a:p>
            <a:pPr indent="-304800" lvl="1" marL="914400" marR="0" rtl="0" algn="l">
              <a:lnSpc>
                <a:spcPct val="115000"/>
              </a:lnSpc>
              <a:spcBef>
                <a:spcPts val="0"/>
              </a:spcBef>
              <a:spcAft>
                <a:spcPts val="0"/>
              </a:spcAft>
              <a:buSzPts val="1200"/>
              <a:buChar char="○"/>
            </a:pPr>
            <a:r>
              <a:rPr lang="en" sz="1200"/>
              <a:t>customer</a:t>
            </a:r>
            <a:endParaRPr sz="1200"/>
          </a:p>
          <a:p>
            <a:pPr indent="-304800" lvl="1" marL="914400" marR="0" rtl="0" algn="l">
              <a:lnSpc>
                <a:spcPct val="115000"/>
              </a:lnSpc>
              <a:spcBef>
                <a:spcPts val="0"/>
              </a:spcBef>
              <a:spcAft>
                <a:spcPts val="0"/>
              </a:spcAft>
              <a:buSzPts val="1200"/>
              <a:buChar char="○"/>
            </a:pPr>
            <a:r>
              <a:rPr lang="en" sz="1200"/>
              <a:t>address</a:t>
            </a:r>
            <a:endParaRPr sz="1200"/>
          </a:p>
          <a:p>
            <a:pPr indent="-304800" lvl="1" marL="914400" marR="0" rtl="0" algn="l">
              <a:lnSpc>
                <a:spcPct val="115000"/>
              </a:lnSpc>
              <a:spcBef>
                <a:spcPts val="0"/>
              </a:spcBef>
              <a:spcAft>
                <a:spcPts val="0"/>
              </a:spcAft>
              <a:buSzPts val="1200"/>
              <a:buChar char="○"/>
            </a:pPr>
            <a:r>
              <a:rPr lang="en" sz="1200"/>
              <a:t>payment info</a:t>
            </a:r>
            <a:endParaRPr sz="1200"/>
          </a:p>
          <a:p>
            <a:pPr indent="-304800" lvl="1" marL="914400" marR="0" rtl="0" algn="l">
              <a:lnSpc>
                <a:spcPct val="115000"/>
              </a:lnSpc>
              <a:spcBef>
                <a:spcPts val="0"/>
              </a:spcBef>
              <a:spcAft>
                <a:spcPts val="0"/>
              </a:spcAft>
              <a:buSzPts val="1200"/>
              <a:buChar char="○"/>
            </a:pPr>
            <a:r>
              <a:rPr lang="en" sz="1200"/>
              <a:t>Orderhistory</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4230575"/>
            <a:ext cx="29832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Physical Model Diagram</a:t>
            </a:r>
            <a:endParaRPr>
              <a:solidFill>
                <a:srgbClr val="000000"/>
              </a:solidFill>
            </a:endParaRPr>
          </a:p>
        </p:txBody>
      </p:sp>
      <p:pic>
        <p:nvPicPr>
          <p:cNvPr id="137" name="Google Shape;137;p25"/>
          <p:cNvPicPr preferRelativeResize="0"/>
          <p:nvPr/>
        </p:nvPicPr>
        <p:blipFill>
          <a:blip r:embed="rId3">
            <a:alphaModFix/>
          </a:blip>
          <a:stretch>
            <a:fillRect/>
          </a:stretch>
        </p:blipFill>
        <p:spPr>
          <a:xfrm>
            <a:off x="152400" y="152400"/>
            <a:ext cx="8839200" cy="38804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32400" y="4339900"/>
            <a:ext cx="19425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p:txBody>
      </p:sp>
      <p:sp>
        <p:nvSpPr>
          <p:cNvPr id="143" name="Google Shape;143;p26"/>
          <p:cNvSpPr txBox="1"/>
          <p:nvPr/>
        </p:nvSpPr>
        <p:spPr>
          <a:xfrm>
            <a:off x="536850" y="492088"/>
            <a:ext cx="3786900" cy="3795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Bramble Berry is a creatively </a:t>
            </a:r>
            <a:r>
              <a:rPr lang="en" sz="1500">
                <a:latin typeface="Source Sans Pro"/>
                <a:ea typeface="Source Sans Pro"/>
                <a:cs typeface="Source Sans Pro"/>
                <a:sym typeface="Source Sans Pro"/>
              </a:rPr>
              <a:t>presented</a:t>
            </a:r>
            <a:r>
              <a:rPr lang="en" sz="1500">
                <a:latin typeface="Source Sans Pro"/>
                <a:ea typeface="Source Sans Pro"/>
                <a:cs typeface="Source Sans Pro"/>
                <a:sym typeface="Source Sans Pro"/>
              </a:rPr>
              <a:t> </a:t>
            </a:r>
            <a:r>
              <a:rPr lang="en" sz="1500">
                <a:latin typeface="Source Sans Pro"/>
                <a:ea typeface="Source Sans Pro"/>
                <a:cs typeface="Source Sans Pro"/>
                <a:sym typeface="Source Sans Pro"/>
              </a:rPr>
              <a:t>company</a:t>
            </a:r>
            <a:r>
              <a:rPr lang="en" sz="1500">
                <a:latin typeface="Source Sans Pro"/>
                <a:ea typeface="Source Sans Pro"/>
                <a:cs typeface="Source Sans Pro"/>
                <a:sym typeface="Source Sans Pro"/>
              </a:rPr>
              <a:t> that brings together the best parts of Pintrest and Etsy</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It makes crafting accessible to to people of all skill levels</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Takes away the warehouse feeling of ordering bulk supplies</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Direct to Consumer seems to be becoming more popular and we expect to see more of these companies in the future</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Bramble Berry gives crafter the power to have the experience on the website that the user wants to have by creating different and </a:t>
            </a:r>
            <a:r>
              <a:rPr lang="en" sz="1500">
                <a:latin typeface="Source Sans Pro"/>
                <a:ea typeface="Source Sans Pro"/>
                <a:cs typeface="Source Sans Pro"/>
                <a:sym typeface="Source Sans Pro"/>
              </a:rPr>
              <a:t>inspiring</a:t>
            </a:r>
            <a:r>
              <a:rPr lang="en" sz="1500">
                <a:latin typeface="Source Sans Pro"/>
                <a:ea typeface="Source Sans Pro"/>
                <a:cs typeface="Source Sans Pro"/>
                <a:sym typeface="Source Sans Pro"/>
              </a:rPr>
              <a:t> ways to view all the products</a:t>
            </a:r>
            <a:endParaRPr sz="1500">
              <a:latin typeface="Source Sans Pro"/>
              <a:ea typeface="Source Sans Pro"/>
              <a:cs typeface="Source Sans Pro"/>
              <a:sym typeface="Source Sans Pro"/>
            </a:endParaRPr>
          </a:p>
        </p:txBody>
      </p:sp>
      <p:pic>
        <p:nvPicPr>
          <p:cNvPr id="144" name="Google Shape;144;p26"/>
          <p:cNvPicPr preferRelativeResize="0"/>
          <p:nvPr/>
        </p:nvPicPr>
        <p:blipFill>
          <a:blip r:embed="rId3">
            <a:alphaModFix/>
          </a:blip>
          <a:stretch>
            <a:fillRect/>
          </a:stretch>
        </p:blipFill>
        <p:spPr>
          <a:xfrm>
            <a:off x="4663325" y="662650"/>
            <a:ext cx="4145016" cy="345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1712250" y="1582864"/>
            <a:ext cx="5719500" cy="1977771"/>
          </a:xfrm>
          <a:prstGeom prst="rect">
            <a:avLst/>
          </a:prstGeom>
          <a:noFill/>
          <a:ln>
            <a:noFill/>
          </a:ln>
        </p:spPr>
      </p:pic>
      <p:sp>
        <p:nvSpPr>
          <p:cNvPr id="151" name="Google Shape;151;p27"/>
          <p:cNvSpPr txBox="1"/>
          <p:nvPr>
            <p:ph type="title"/>
          </p:nvPr>
        </p:nvSpPr>
        <p:spPr>
          <a:xfrm>
            <a:off x="1796800" y="21939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Thank You!</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Bramble Berry</a:t>
            </a:r>
            <a:endParaRPr/>
          </a:p>
        </p:txBody>
      </p:sp>
      <p:sp>
        <p:nvSpPr>
          <p:cNvPr id="67" name="Google Shape;67;p14"/>
          <p:cNvSpPr txBox="1"/>
          <p:nvPr>
            <p:ph idx="1" type="body"/>
          </p:nvPr>
        </p:nvSpPr>
        <p:spPr>
          <a:xfrm>
            <a:off x="4055800" y="1220825"/>
            <a:ext cx="4153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Bramble Berry brings together creative inspiration, expert guidance and handcraft supplies to its customers.</a:t>
            </a:r>
            <a:endParaRPr/>
          </a:p>
          <a:p>
            <a:pPr indent="-342900" lvl="0" marL="457200" rtl="0" algn="l">
              <a:spcBef>
                <a:spcPts val="0"/>
              </a:spcBef>
              <a:spcAft>
                <a:spcPts val="0"/>
              </a:spcAft>
              <a:buSzPts val="1800"/>
              <a:buChar char="-"/>
            </a:pPr>
            <a:r>
              <a:rPr lang="en"/>
              <a:t>Bramble Berry sells a myriad of products including soap base, </a:t>
            </a:r>
            <a:r>
              <a:rPr lang="en"/>
              <a:t>fragrances</a:t>
            </a:r>
            <a:r>
              <a:rPr lang="en"/>
              <a:t>, molds, packaging, and more.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68" name="Google Shape;68;p14"/>
          <p:cNvPicPr preferRelativeResize="0"/>
          <p:nvPr/>
        </p:nvPicPr>
        <p:blipFill rotWithShape="1">
          <a:blip r:embed="rId3">
            <a:alphaModFix/>
          </a:blip>
          <a:srcRect b="0" l="0" r="0" t="0"/>
          <a:stretch/>
        </p:blipFill>
        <p:spPr>
          <a:xfrm>
            <a:off x="152400" y="1220825"/>
            <a:ext cx="3770274" cy="3770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Based in Bellingham, WA, Bramble Berry was started in 1999 by Anne-Marie Failola </a:t>
            </a:r>
            <a:endParaRPr/>
          </a:p>
          <a:p>
            <a:pPr indent="-342900" lvl="0" marL="457200" rtl="0" algn="l">
              <a:spcBef>
                <a:spcPts val="0"/>
              </a:spcBef>
              <a:spcAft>
                <a:spcPts val="0"/>
              </a:spcAft>
              <a:buSzPts val="1800"/>
              <a:buChar char="-"/>
            </a:pPr>
            <a:r>
              <a:rPr lang="en"/>
              <a:t>Anne-Marie started the company with $15,000 worth of soap making supplies on her credit card</a:t>
            </a:r>
            <a:endParaRPr/>
          </a:p>
          <a:p>
            <a:pPr indent="-342900" lvl="0" marL="457200" rtl="0" algn="l">
              <a:spcBef>
                <a:spcPts val="0"/>
              </a:spcBef>
              <a:spcAft>
                <a:spcPts val="0"/>
              </a:spcAft>
              <a:buSzPts val="1800"/>
              <a:buChar char="-"/>
            </a:pPr>
            <a:r>
              <a:rPr lang="en"/>
              <a:t>Today, Bramble Berry boasts over 60,000 customers and 90 employees</a:t>
            </a:r>
            <a:endParaRPr/>
          </a:p>
          <a:p>
            <a:pPr indent="-342900" lvl="0" marL="457200" rtl="0" algn="l">
              <a:spcBef>
                <a:spcPts val="0"/>
              </a:spcBef>
              <a:spcAft>
                <a:spcPts val="0"/>
              </a:spcAft>
              <a:buSzPts val="1800"/>
              <a:buChar char="-"/>
            </a:pPr>
            <a:r>
              <a:rPr lang="en"/>
              <a:t>Founder Anne-Marie has published several books about soapmaking and has over 350k subscribers on her YouTube channel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Products</a:t>
            </a:r>
            <a:endParaRPr/>
          </a:p>
        </p:txBody>
      </p:sp>
      <p:sp>
        <p:nvSpPr>
          <p:cNvPr id="80" name="Google Shape;80;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Via their website, Bramble Berry customers are able to order everything necessary to create their own unique soaps, lotions, scrubs, balms, and more!</a:t>
            </a:r>
            <a:endParaRPr sz="1800"/>
          </a:p>
          <a:p>
            <a:pPr indent="-342900" lvl="0" marL="457200" rtl="0" algn="l">
              <a:spcBef>
                <a:spcPts val="0"/>
              </a:spcBef>
              <a:spcAft>
                <a:spcPts val="0"/>
              </a:spcAft>
              <a:buSzPts val="1800"/>
              <a:buChar char="-"/>
            </a:pPr>
            <a:r>
              <a:rPr lang="en" sz="1800"/>
              <a:t>As such, Bramble Berry’s website offers two main shopping experiences: </a:t>
            </a:r>
            <a:endParaRPr sz="1800"/>
          </a:p>
          <a:p>
            <a:pPr indent="-317500" lvl="1" marL="914400" rtl="0" algn="l">
              <a:spcBef>
                <a:spcPts val="0"/>
              </a:spcBef>
              <a:spcAft>
                <a:spcPts val="0"/>
              </a:spcAft>
              <a:buSzPts val="1400"/>
              <a:buChar char="-"/>
            </a:pPr>
            <a:r>
              <a:rPr lang="en" sz="1400"/>
              <a:t>“Shop by Product”</a:t>
            </a:r>
            <a:endParaRPr sz="1400"/>
          </a:p>
          <a:p>
            <a:pPr indent="-317500" lvl="1" marL="914400" rtl="0" algn="l">
              <a:spcBef>
                <a:spcPts val="0"/>
              </a:spcBef>
              <a:spcAft>
                <a:spcPts val="0"/>
              </a:spcAft>
              <a:buSzPts val="1400"/>
              <a:buChar char="-"/>
            </a:pPr>
            <a:r>
              <a:rPr lang="en" sz="1400"/>
              <a:t>“Shop by Craft” </a:t>
            </a:r>
            <a:endParaRPr sz="1400"/>
          </a:p>
          <a:p>
            <a:pPr indent="0" lvl="0" marL="0" rtl="0" algn="l">
              <a:spcBef>
                <a:spcPts val="1600"/>
              </a:spcBef>
              <a:spcAft>
                <a:spcPts val="0"/>
              </a:spcAft>
              <a:buClr>
                <a:schemeClr val="dk2"/>
              </a:buClr>
              <a:buSzPts val="1100"/>
              <a:buFont typeface="Arial"/>
              <a:buNone/>
            </a:pPr>
            <a:r>
              <a:t/>
            </a:r>
            <a:endParaRPr sz="1800"/>
          </a:p>
          <a:p>
            <a:pPr indent="0" lvl="0" marL="0" rtl="0" algn="l">
              <a:spcBef>
                <a:spcPts val="1600"/>
              </a:spcBef>
              <a:spcAft>
                <a:spcPts val="1600"/>
              </a:spcAft>
              <a:buNone/>
            </a:pPr>
            <a:r>
              <a:t/>
            </a:r>
            <a:endParaRPr/>
          </a:p>
        </p:txBody>
      </p:sp>
      <p:sp>
        <p:nvSpPr>
          <p:cNvPr id="81" name="Google Shape;81;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6"/>
          <p:cNvPicPr preferRelativeResize="0"/>
          <p:nvPr/>
        </p:nvPicPr>
        <p:blipFill rotWithShape="1">
          <a:blip r:embed="rId3">
            <a:alphaModFix/>
          </a:blip>
          <a:srcRect b="8182" l="0" r="0" t="6405"/>
          <a:stretch/>
        </p:blipFill>
        <p:spPr>
          <a:xfrm>
            <a:off x="4832400" y="1152475"/>
            <a:ext cx="39999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09650" y="318135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Conceptual Model</a:t>
            </a:r>
            <a:endParaRPr>
              <a:solidFill>
                <a:srgbClr val="FFFFFF"/>
              </a:solidFill>
            </a:endParaRPr>
          </a:p>
        </p:txBody>
      </p:sp>
      <p:pic>
        <p:nvPicPr>
          <p:cNvPr id="88" name="Google Shape;88;p17"/>
          <p:cNvPicPr preferRelativeResize="0"/>
          <p:nvPr/>
        </p:nvPicPr>
        <p:blipFill rotWithShape="1">
          <a:blip r:embed="rId3">
            <a:alphaModFix/>
          </a:blip>
          <a:srcRect b="29932" l="210" r="-209" t="31594"/>
          <a:stretch/>
        </p:blipFill>
        <p:spPr>
          <a:xfrm>
            <a:off x="84800" y="662125"/>
            <a:ext cx="8996825" cy="229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Conceptual Model</a:t>
            </a:r>
            <a:endParaRPr/>
          </a:p>
        </p:txBody>
      </p:sp>
      <p:sp>
        <p:nvSpPr>
          <p:cNvPr id="94" name="Google Shape;94;p18"/>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a:p>
            <a:pPr indent="0" lvl="0" marL="0" rtl="0" algn="ctr">
              <a:spcBef>
                <a:spcPts val="0"/>
              </a:spcBef>
              <a:spcAft>
                <a:spcPts val="0"/>
              </a:spcAft>
              <a:buNone/>
            </a:pPr>
            <a:r>
              <a:t/>
            </a:r>
            <a:endParaRPr/>
          </a:p>
        </p:txBody>
      </p:sp>
      <p:sp>
        <p:nvSpPr>
          <p:cNvPr id="95" name="Google Shape;95;p18"/>
          <p:cNvSpPr txBox="1"/>
          <p:nvPr>
            <p:ph idx="2" type="body"/>
          </p:nvPr>
        </p:nvSpPr>
        <p:spPr>
          <a:xfrm>
            <a:off x="4939500" y="609900"/>
            <a:ext cx="3837000" cy="36951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500"/>
              <a:t>This project supports the following features:</a:t>
            </a:r>
            <a:endParaRPr sz="1500"/>
          </a:p>
          <a:p>
            <a:pPr indent="-323850" lvl="0" marL="457200" marR="0" rtl="0" algn="l">
              <a:lnSpc>
                <a:spcPct val="115000"/>
              </a:lnSpc>
              <a:spcBef>
                <a:spcPts val="1600"/>
              </a:spcBef>
              <a:spcAft>
                <a:spcPts val="0"/>
              </a:spcAft>
              <a:buSzPts val="1500"/>
              <a:buChar char="●"/>
            </a:pPr>
            <a:r>
              <a:rPr lang="en" sz="1500"/>
              <a:t>Customers must be able to search for products by ingredient or by packaging.</a:t>
            </a:r>
            <a:endParaRPr sz="1500"/>
          </a:p>
          <a:p>
            <a:pPr indent="-323850" lvl="0" marL="457200" marR="0" rtl="0" algn="l">
              <a:lnSpc>
                <a:spcPct val="115000"/>
              </a:lnSpc>
              <a:spcBef>
                <a:spcPts val="0"/>
              </a:spcBef>
              <a:spcAft>
                <a:spcPts val="0"/>
              </a:spcAft>
              <a:buSzPts val="1500"/>
              <a:buChar char="●"/>
            </a:pPr>
            <a:r>
              <a:rPr lang="en" sz="1500"/>
              <a:t>Customers must be able write reviews.</a:t>
            </a:r>
            <a:endParaRPr sz="1500"/>
          </a:p>
          <a:p>
            <a:pPr indent="-323850" lvl="0" marL="457200" marR="0" rtl="0" algn="l">
              <a:lnSpc>
                <a:spcPct val="115000"/>
              </a:lnSpc>
              <a:spcBef>
                <a:spcPts val="0"/>
              </a:spcBef>
              <a:spcAft>
                <a:spcPts val="0"/>
              </a:spcAft>
              <a:buSzPts val="1500"/>
              <a:buChar char="●"/>
            </a:pPr>
            <a:r>
              <a:rPr lang="en" sz="1500"/>
              <a:t>Customer must be able to make purchases of product</a:t>
            </a:r>
            <a:endParaRPr sz="1500"/>
          </a:p>
          <a:p>
            <a:pPr indent="-323850" lvl="0" marL="457200" marR="0" rtl="0" algn="l">
              <a:lnSpc>
                <a:spcPct val="115000"/>
              </a:lnSpc>
              <a:spcBef>
                <a:spcPts val="0"/>
              </a:spcBef>
              <a:spcAft>
                <a:spcPts val="0"/>
              </a:spcAft>
              <a:buSzPts val="1500"/>
              <a:buChar char="●"/>
            </a:pPr>
            <a:r>
              <a:rPr lang="en" sz="1500"/>
              <a:t>Customer must be able to see their order history</a:t>
            </a:r>
            <a:endParaRPr sz="1500"/>
          </a:p>
          <a:p>
            <a:pPr indent="0" lvl="0" marL="0" marR="0" rtl="0" algn="l">
              <a:lnSpc>
                <a:spcPct val="115000"/>
              </a:lnSpc>
              <a:spcBef>
                <a:spcPts val="1600"/>
              </a:spcBef>
              <a:spcAft>
                <a:spcPts val="0"/>
              </a:spcAft>
              <a:buNone/>
            </a:pPr>
            <a:r>
              <a:rPr lang="en" sz="1500"/>
              <a:t>Future State:</a:t>
            </a:r>
            <a:endParaRPr sz="1500"/>
          </a:p>
          <a:p>
            <a:pPr indent="-323850" lvl="0" marL="457200" marR="0" rtl="0" algn="l">
              <a:lnSpc>
                <a:spcPct val="115000"/>
              </a:lnSpc>
              <a:spcBef>
                <a:spcPts val="1600"/>
              </a:spcBef>
              <a:spcAft>
                <a:spcPts val="0"/>
              </a:spcAft>
              <a:buSzPts val="1500"/>
              <a:buChar char="●"/>
            </a:pPr>
            <a:r>
              <a:rPr lang="en" sz="1500"/>
              <a:t>Shop by craft</a:t>
            </a:r>
            <a:endParaRPr sz="1500"/>
          </a:p>
          <a:p>
            <a:pPr indent="-323850" lvl="0" marL="457200" marR="0" rtl="0" algn="l">
              <a:lnSpc>
                <a:spcPct val="115000"/>
              </a:lnSpc>
              <a:spcBef>
                <a:spcPts val="0"/>
              </a:spcBef>
              <a:spcAft>
                <a:spcPts val="0"/>
              </a:spcAft>
              <a:buSzPts val="1500"/>
              <a:buChar char="●"/>
            </a:pPr>
            <a:r>
              <a:rPr lang="en" sz="1500"/>
              <a:t>In the Studio</a:t>
            </a:r>
            <a:endParaRPr sz="1500"/>
          </a:p>
          <a:p>
            <a:pPr indent="-323850" lvl="0" marL="457200" marR="0" rtl="0" algn="l">
              <a:lnSpc>
                <a:spcPct val="115000"/>
              </a:lnSpc>
              <a:spcBef>
                <a:spcPts val="0"/>
              </a:spcBef>
              <a:spcAft>
                <a:spcPts val="0"/>
              </a:spcAft>
              <a:buSzPts val="1500"/>
              <a:buChar char="●"/>
            </a:pPr>
            <a:r>
              <a:rPr lang="en" sz="1500"/>
              <a:t>New Products</a:t>
            </a:r>
            <a:endParaRPr sz="1500"/>
          </a:p>
          <a:p>
            <a:pPr indent="-323850" lvl="0" marL="457200" marR="0" rtl="0" algn="l">
              <a:lnSpc>
                <a:spcPct val="115000"/>
              </a:lnSpc>
              <a:spcBef>
                <a:spcPts val="0"/>
              </a:spcBef>
              <a:spcAft>
                <a:spcPts val="0"/>
              </a:spcAft>
              <a:buSzPts val="1500"/>
              <a:buChar char="●"/>
            </a:pPr>
            <a:r>
              <a:rPr lang="en" sz="1500"/>
              <a:t>On Sale</a:t>
            </a:r>
            <a:r>
              <a:rPr lang="en" sz="1500">
                <a:solidFill>
                  <a:schemeClr val="dk2"/>
                </a:solidFill>
                <a:highlight>
                  <a:srgbClr val="FFFF00"/>
                </a:highlight>
                <a:latin typeface="Montserrat"/>
                <a:ea typeface="Montserrat"/>
                <a:cs typeface="Montserrat"/>
                <a:sym typeface="Montserrat"/>
              </a:rPr>
              <a:t>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3808" l="4408" r="3366" t="2620"/>
          <a:stretch/>
        </p:blipFill>
        <p:spPr>
          <a:xfrm>
            <a:off x="1743538" y="217587"/>
            <a:ext cx="5656924" cy="470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209650" y="3181350"/>
            <a:ext cx="8183700" cy="7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Logical</a:t>
            </a:r>
            <a:r>
              <a:rPr lang="en">
                <a:solidFill>
                  <a:srgbClr val="FFFFFF"/>
                </a:solidFill>
              </a:rPr>
              <a:t> Model</a:t>
            </a:r>
            <a:endParaRPr>
              <a:solidFill>
                <a:srgbClr val="FFFFFF"/>
              </a:solidFill>
            </a:endParaRPr>
          </a:p>
        </p:txBody>
      </p:sp>
      <p:pic>
        <p:nvPicPr>
          <p:cNvPr id="106" name="Google Shape;106;p20"/>
          <p:cNvPicPr preferRelativeResize="0"/>
          <p:nvPr/>
        </p:nvPicPr>
        <p:blipFill rotWithShape="1">
          <a:blip r:embed="rId3">
            <a:alphaModFix/>
          </a:blip>
          <a:srcRect b="37271" l="0" r="0" t="37268"/>
          <a:stretch/>
        </p:blipFill>
        <p:spPr>
          <a:xfrm>
            <a:off x="73588" y="662125"/>
            <a:ext cx="8996825" cy="22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Logical</a:t>
            </a:r>
            <a:r>
              <a:rPr lang="en"/>
              <a:t> Model</a:t>
            </a:r>
            <a:endParaRPr/>
          </a:p>
        </p:txBody>
      </p:sp>
      <p:sp>
        <p:nvSpPr>
          <p:cNvPr id="112" name="Google Shape;112;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a:t>
            </a:r>
            <a:endParaRPr/>
          </a:p>
          <a:p>
            <a:pPr indent="0" lvl="0" marL="0" rtl="0" algn="ctr">
              <a:spcBef>
                <a:spcPts val="0"/>
              </a:spcBef>
              <a:spcAft>
                <a:spcPts val="0"/>
              </a:spcAft>
              <a:buNone/>
            </a:pPr>
            <a:r>
              <a:t/>
            </a:r>
            <a:endParaRPr/>
          </a:p>
        </p:txBody>
      </p:sp>
      <p:sp>
        <p:nvSpPr>
          <p:cNvPr id="113" name="Google Shape;11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SzPts val="1500"/>
              <a:buChar char="●"/>
            </a:pPr>
            <a:r>
              <a:rPr lang="en" sz="1500"/>
              <a:t>Fo</a:t>
            </a:r>
            <a:r>
              <a:rPr lang="en" sz="1500"/>
              <a:t>r our logical model, we focused on the interaction between the product tables. </a:t>
            </a:r>
            <a:endParaRPr sz="1500"/>
          </a:p>
          <a:p>
            <a:pPr indent="-323850" lvl="0" marL="457200" marR="0" rtl="0" algn="l">
              <a:lnSpc>
                <a:spcPct val="115000"/>
              </a:lnSpc>
              <a:spcBef>
                <a:spcPts val="0"/>
              </a:spcBef>
              <a:spcAft>
                <a:spcPts val="0"/>
              </a:spcAft>
              <a:buSzPts val="1500"/>
              <a:buChar char="●"/>
            </a:pPr>
            <a:r>
              <a:rPr lang="en" sz="1500"/>
              <a:t>At a glance, the products are organized to relate back to the craft hobby. </a:t>
            </a:r>
            <a:endParaRPr sz="1500"/>
          </a:p>
          <a:p>
            <a:pPr indent="-323850" lvl="0" marL="457200" marR="0" rtl="0" algn="l">
              <a:lnSpc>
                <a:spcPct val="115000"/>
              </a:lnSpc>
              <a:spcBef>
                <a:spcPts val="0"/>
              </a:spcBef>
              <a:spcAft>
                <a:spcPts val="0"/>
              </a:spcAft>
              <a:buSzPts val="1500"/>
              <a:buChar char="●"/>
            </a:pPr>
            <a:r>
              <a:rPr lang="en" sz="1500"/>
              <a:t>The rest of the model illustrates the 2 different flows</a:t>
            </a:r>
            <a:endParaRPr sz="1500"/>
          </a:p>
          <a:p>
            <a:pPr indent="-304800" lvl="1" marL="914400" marR="0" rtl="0" algn="l">
              <a:lnSpc>
                <a:spcPct val="115000"/>
              </a:lnSpc>
              <a:spcBef>
                <a:spcPts val="0"/>
              </a:spcBef>
              <a:spcAft>
                <a:spcPts val="0"/>
              </a:spcAft>
              <a:buSzPts val="1200"/>
              <a:buChar char="○"/>
            </a:pPr>
            <a:r>
              <a:rPr lang="en" sz="1200"/>
              <a:t>How a customer purchases the product</a:t>
            </a:r>
            <a:endParaRPr sz="1200"/>
          </a:p>
          <a:p>
            <a:pPr indent="-304800" lvl="1" marL="914400" marR="0" rtl="0" algn="l">
              <a:lnSpc>
                <a:spcPct val="115000"/>
              </a:lnSpc>
              <a:spcBef>
                <a:spcPts val="0"/>
              </a:spcBef>
              <a:spcAft>
                <a:spcPts val="0"/>
              </a:spcAft>
              <a:buSzPts val="1200"/>
              <a:buChar char="○"/>
            </a:pPr>
            <a:r>
              <a:rPr lang="en" sz="1200"/>
              <a:t>How the customer reviews the product.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