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 Bold" charset="1" panose="00000800000000000000"/>
      <p:regular r:id="rId15"/>
    </p:embeddedFont>
    <p:embeddedFont>
      <p:font typeface="Canva Sans" charset="1" panose="020B0503030501040103"/>
      <p:regular r:id="rId16"/>
    </p:embeddedFont>
    <p:embeddedFont>
      <p:font typeface="Poppins Bold" charset="1" panose="00000800000000000000"/>
      <p:regular r:id="rId17"/>
    </p:embeddedFont>
    <p:embeddedFont>
      <p:font typeface="Open Sans" charset="1" panose="00000000000000000000"/>
      <p:regular r:id="rId18"/>
    </p:embeddedFont>
    <p:embeddedFont>
      <p:font typeface="Open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3429" y="486649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79586" y="1991926"/>
            <a:ext cx="14204455" cy="6082120"/>
            <a:chOff x="0" y="0"/>
            <a:chExt cx="3741091" cy="16018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41091" cy="1601875"/>
            </a:xfrm>
            <a:custGeom>
              <a:avLst/>
              <a:gdLst/>
              <a:ahLst/>
              <a:cxnLst/>
              <a:rect r="r" b="b" t="t" l="l"/>
              <a:pathLst>
                <a:path h="1601875" w="3741091">
                  <a:moveTo>
                    <a:pt x="0" y="0"/>
                  </a:moveTo>
                  <a:lnTo>
                    <a:pt x="3741091" y="0"/>
                  </a:lnTo>
                  <a:lnTo>
                    <a:pt x="3741091" y="1601875"/>
                  </a:lnTo>
                  <a:lnTo>
                    <a:pt x="0" y="16018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73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741091" cy="1639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16207" y="3242802"/>
            <a:ext cx="9655586" cy="2988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  <a:spcBef>
                <a:spcPct val="0"/>
              </a:spcBef>
            </a:pPr>
            <a:r>
              <a:rPr lang="en-US" b="true" sz="56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CUSTOMER ATTRITION ANALYSIS FOR RETAIL SHOPPERS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17636" y="7001207"/>
            <a:ext cx="8254207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Analysis of Fiscal Year 2018-2019 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926895" y="1375526"/>
            <a:ext cx="1042538" cy="47625"/>
            <a:chOff x="0" y="0"/>
            <a:chExt cx="274578" cy="12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448163" y="643774"/>
            <a:ext cx="8267087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 of the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7387" y="2799135"/>
            <a:ext cx="13107864" cy="565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5266" indent="-382633" lvl="1">
              <a:lnSpc>
                <a:spcPts val="4962"/>
              </a:lnSpc>
              <a:buFont typeface="Arial"/>
              <a:buChar char="•"/>
            </a:pPr>
            <a:r>
              <a:rPr lang="en-US" sz="35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Analyze factors leading to customer attrition using retail shopper data.</a:t>
            </a:r>
          </a:p>
          <a:p>
            <a:pPr algn="l" marL="765266" indent="-382633" lvl="1">
              <a:lnSpc>
                <a:spcPts val="4962"/>
              </a:lnSpc>
              <a:buFont typeface="Arial"/>
              <a:buChar char="•"/>
            </a:pPr>
            <a:r>
              <a:rPr lang="en-US" sz="35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Develop actionable insights to identify and reduce attrition risk.</a:t>
            </a:r>
          </a:p>
          <a:p>
            <a:pPr algn="l">
              <a:lnSpc>
                <a:spcPts val="5102"/>
              </a:lnSpc>
            </a:pPr>
            <a:r>
              <a:rPr lang="en-US" sz="3644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Dataset Overview:</a:t>
            </a:r>
          </a:p>
          <a:p>
            <a:pPr algn="l" marL="765266" indent="-382633" lvl="1">
              <a:lnSpc>
                <a:spcPts val="4962"/>
              </a:lnSpc>
              <a:buFont typeface="Arial"/>
              <a:buChar char="•"/>
            </a:pPr>
            <a:r>
              <a:rPr lang="en-US" sz="35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Total Customers: 99,702</a:t>
            </a:r>
          </a:p>
          <a:p>
            <a:pPr algn="l" marL="765266" indent="-382633" lvl="1">
              <a:lnSpc>
                <a:spcPts val="4962"/>
              </a:lnSpc>
              <a:buFont typeface="Arial"/>
              <a:buChar char="•"/>
            </a:pPr>
            <a:r>
              <a:rPr lang="en-US" sz="35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Attrited Customers: 30,622</a:t>
            </a:r>
          </a:p>
          <a:p>
            <a:pPr algn="l" marL="765266" indent="-382633" lvl="1">
              <a:lnSpc>
                <a:spcPts val="4962"/>
              </a:lnSpc>
              <a:buFont typeface="Arial"/>
              <a:buChar char="•"/>
            </a:pPr>
            <a:r>
              <a:rPr lang="en-US" sz="35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Attrition Rate: 30.71%</a:t>
            </a:r>
          </a:p>
          <a:p>
            <a:pPr algn="l">
              <a:lnSpc>
                <a:spcPts val="4962"/>
              </a:lnSpc>
              <a:spcBef>
                <a:spcPct val="0"/>
              </a:spcBef>
            </a:pP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640424" y="4639424"/>
            <a:ext cx="5038774" cy="5038774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2455500" y="9582909"/>
            <a:ext cx="5722431" cy="744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0"/>
              </a:lnSpc>
              <a:spcBef>
                <a:spcPct val="0"/>
              </a:spcBef>
            </a:pPr>
            <a:r>
              <a:rPr lang="en-US" b="true" sz="2193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CUSTOMER POPULATION ATTRITION RATE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926895" y="1375526"/>
            <a:ext cx="1042538" cy="47625"/>
            <a:chOff x="0" y="0"/>
            <a:chExt cx="274578" cy="12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448163" y="643774"/>
            <a:ext cx="8267087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Analyzed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7387" y="2789610"/>
            <a:ext cx="14597446" cy="4111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2231" indent="-426115" lvl="1">
              <a:lnSpc>
                <a:spcPts val="5526"/>
              </a:lnSpc>
              <a:buFont typeface="Arial"/>
              <a:buChar char="•"/>
            </a:pPr>
            <a:r>
              <a:rPr lang="en-US" sz="394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Variables investigated for their role in predicting attrition:</a:t>
            </a:r>
          </a:p>
          <a:p>
            <a:pPr algn="l" marL="852231" indent="-426115" lvl="1">
              <a:lnSpc>
                <a:spcPts val="5526"/>
              </a:lnSpc>
              <a:buFont typeface="Arial"/>
              <a:buChar char="•"/>
            </a:pPr>
            <a:r>
              <a:rPr lang="en-US" sz="394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Baskets: Frequency of transactions.</a:t>
            </a:r>
          </a:p>
          <a:p>
            <a:pPr algn="l" marL="852231" indent="-426115" lvl="1">
              <a:lnSpc>
                <a:spcPts val="5526"/>
              </a:lnSpc>
              <a:buFont typeface="Arial"/>
              <a:buChar char="•"/>
            </a:pPr>
            <a:r>
              <a:rPr lang="en-US" sz="394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Units: Number of items purchased.</a:t>
            </a:r>
          </a:p>
          <a:p>
            <a:pPr algn="l" marL="852231" indent="-426115" lvl="1">
              <a:lnSpc>
                <a:spcPts val="5526"/>
              </a:lnSpc>
              <a:buFont typeface="Arial"/>
              <a:buChar char="•"/>
            </a:pPr>
            <a:r>
              <a:rPr lang="en-US" sz="394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Sales: Spending amount.</a:t>
            </a:r>
          </a:p>
          <a:p>
            <a:pPr algn="l" marL="852231" indent="-426115" lvl="1">
              <a:lnSpc>
                <a:spcPts val="5526"/>
              </a:lnSpc>
              <a:buFont typeface="Arial"/>
              <a:buChar char="•"/>
            </a:pPr>
            <a:r>
              <a:rPr lang="en-US" sz="394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Days Since Last Purchase: Recency of customer activity.</a:t>
            </a:r>
          </a:p>
          <a:p>
            <a:pPr algn="l">
              <a:lnSpc>
                <a:spcPts val="552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1587" y="1691569"/>
            <a:ext cx="1042538" cy="47625"/>
            <a:chOff x="0" y="0"/>
            <a:chExt cx="274578" cy="12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144000" y="681874"/>
            <a:ext cx="9156517" cy="9538039"/>
          </a:xfrm>
          <a:custGeom>
            <a:avLst/>
            <a:gdLst/>
            <a:ahLst/>
            <a:cxnLst/>
            <a:rect r="r" b="b" t="t" l="l"/>
            <a:pathLst>
              <a:path h="9538039" w="9156517">
                <a:moveTo>
                  <a:pt x="0" y="0"/>
                </a:moveTo>
                <a:lnTo>
                  <a:pt x="9156517" y="0"/>
                </a:lnTo>
                <a:lnTo>
                  <a:pt x="9156517" y="9538039"/>
                </a:lnTo>
                <a:lnTo>
                  <a:pt x="0" y="9538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71587" y="223606"/>
            <a:ext cx="8341902" cy="878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6"/>
              </a:lnSpc>
            </a:pPr>
            <a:r>
              <a:rPr lang="en-US" sz="5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Key Data Insights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3522" y="2691738"/>
            <a:ext cx="8640478" cy="6719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3213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Correlation Analysis</a:t>
            </a:r>
            <a:r>
              <a:rPr lang="en-US" sz="321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l" marL="693887" indent="-346944" lvl="1">
              <a:lnSpc>
                <a:spcPts val="4499"/>
              </a:lnSpc>
              <a:buFont typeface="Arial"/>
              <a:buChar char="•"/>
            </a:pPr>
            <a:r>
              <a:rPr lang="en-US" sz="321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Strong positive correlation among Baskets, Units, and Sales.</a:t>
            </a:r>
          </a:p>
          <a:p>
            <a:pPr algn="l" marL="693887" indent="-346944" lvl="1">
              <a:lnSpc>
                <a:spcPts val="4499"/>
              </a:lnSpc>
              <a:buFont typeface="Arial"/>
              <a:buChar char="•"/>
            </a:pPr>
            <a:r>
              <a:rPr lang="en-US" sz="321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Weak negative correlation between Days Since Last Purchase and other variables.</a:t>
            </a:r>
          </a:p>
          <a:p>
            <a:pPr algn="l">
              <a:lnSpc>
                <a:spcPts val="4499"/>
              </a:lnSpc>
            </a:pPr>
            <a:r>
              <a:rPr lang="en-US" sz="3213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Skewness</a:t>
            </a:r>
            <a:r>
              <a:rPr lang="en-US" sz="321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l" marL="693887" indent="-346944" lvl="1">
              <a:lnSpc>
                <a:spcPts val="4499"/>
              </a:lnSpc>
              <a:buFont typeface="Arial"/>
              <a:buChar char="•"/>
            </a:pPr>
            <a:r>
              <a:rPr lang="en-US" sz="321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Metrics were right-skewed, indicating clustering around smaller values with some extreme outliers.</a:t>
            </a:r>
          </a:p>
          <a:p>
            <a:pPr algn="l" marL="693887" indent="-346944" lvl="1">
              <a:lnSpc>
                <a:spcPts val="4499"/>
              </a:lnSpc>
              <a:buFont typeface="Arial"/>
              <a:buChar char="•"/>
            </a:pPr>
            <a:r>
              <a:rPr lang="en-US" sz="321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Applied log transformation to normalize the data distribution.</a:t>
            </a:r>
          </a:p>
          <a:p>
            <a:pPr algn="l">
              <a:lnSpc>
                <a:spcPts val="449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992856" y="7661333"/>
            <a:ext cx="2003612" cy="24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49121" y="1467148"/>
            <a:ext cx="11812379" cy="937463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471587" y="1242336"/>
            <a:ext cx="1042538" cy="47625"/>
            <a:chOff x="0" y="0"/>
            <a:chExt cx="274578" cy="125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92856" y="510584"/>
            <a:ext cx="9613758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One-Way ANOVA Results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7936" y="3451483"/>
            <a:ext cx="6521799" cy="3936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9"/>
              </a:lnSpc>
            </a:pPr>
            <a:r>
              <a:rPr lang="en-US" sz="2835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ANOVA test results for the impact of features on attrition:</a:t>
            </a:r>
          </a:p>
          <a:p>
            <a:pPr algn="l" marL="612198" indent="-306099" lvl="1">
              <a:lnSpc>
                <a:spcPts val="3969"/>
              </a:lnSpc>
              <a:buFont typeface="Arial"/>
              <a:buChar char="•"/>
            </a:pPr>
            <a:r>
              <a:rPr lang="en-US" sz="2835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All features showed significant variance between retained and attrited customers.</a:t>
            </a:r>
          </a:p>
          <a:p>
            <a:pPr algn="l" marL="612198" indent="-306099" lvl="1">
              <a:lnSpc>
                <a:spcPts val="3969"/>
              </a:lnSpc>
              <a:buFont typeface="Arial"/>
              <a:buChar char="•"/>
            </a:pPr>
            <a:r>
              <a:rPr lang="en-US" sz="2835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P-value: 0 (indicating strong statistical significance).</a:t>
            </a:r>
          </a:p>
          <a:p>
            <a:pPr algn="l">
              <a:lnSpc>
                <a:spcPts val="396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789932" y="1603085"/>
            <a:ext cx="9613758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F statistic For variables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075005" y="1478592"/>
            <a:ext cx="11675050" cy="9351751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471587" y="1242336"/>
            <a:ext cx="1042538" cy="47625"/>
            <a:chOff x="0" y="0"/>
            <a:chExt cx="274578" cy="125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92856" y="510584"/>
            <a:ext cx="14925628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Predictive Power (Logistic Regression)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7936" y="3441958"/>
            <a:ext cx="6521799" cy="439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6966" indent="-338483" lvl="1">
              <a:lnSpc>
                <a:spcPts val="4389"/>
              </a:lnSpc>
              <a:buFont typeface="Arial"/>
              <a:buChar char="•"/>
            </a:pPr>
            <a:r>
              <a:rPr lang="en-US" sz="3135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 was used to measure the predictive power of each variable.</a:t>
            </a:r>
          </a:p>
          <a:p>
            <a:pPr algn="l" marL="676966" indent="-338483" lvl="1">
              <a:lnSpc>
                <a:spcPts val="4389"/>
              </a:lnSpc>
              <a:buFont typeface="Arial"/>
              <a:buChar char="•"/>
            </a:pPr>
            <a:r>
              <a:rPr lang="en-US" sz="3135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Log_Baskets is the strongest positive predictor.</a:t>
            </a:r>
          </a:p>
          <a:p>
            <a:pPr algn="l" marL="676966" indent="-338483" lvl="1">
              <a:lnSpc>
                <a:spcPts val="4389"/>
              </a:lnSpc>
              <a:buFont typeface="Arial"/>
              <a:buChar char="•"/>
            </a:pPr>
            <a:r>
              <a:rPr lang="en-US" sz="3135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Days Since Last Purchase negatively impacts retention</a:t>
            </a:r>
          </a:p>
          <a:p>
            <a:pPr algn="l">
              <a:lnSpc>
                <a:spcPts val="438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789932" y="1603085"/>
            <a:ext cx="9613758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Coefficients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30039" y="1375563"/>
            <a:ext cx="1042538" cy="47625"/>
            <a:chOff x="0" y="0"/>
            <a:chExt cx="274578" cy="12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91892" y="643811"/>
            <a:ext cx="12344508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Key Insights and Recommendations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592688"/>
            <a:ext cx="16702926" cy="550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Insights:</a:t>
            </a:r>
          </a:p>
          <a:p>
            <a:pPr algn="l" marL="675745" indent="-337873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Most Predictive Features:</a:t>
            </a:r>
          </a:p>
          <a:p>
            <a:pPr algn="l" marL="1351491" indent="-450497" lvl="2">
              <a:lnSpc>
                <a:spcPts val="4381"/>
              </a:lnSpc>
              <a:buFont typeface="Arial"/>
              <a:buChar char="⚬"/>
            </a:pPr>
            <a:r>
              <a:rPr lang="en-US" sz="312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Number of baskets and days since the last purchase.</a:t>
            </a:r>
          </a:p>
          <a:p>
            <a:pPr algn="l" marL="1351491" indent="-450497" lvl="2">
              <a:lnSpc>
                <a:spcPts val="4381"/>
              </a:lnSpc>
              <a:buFont typeface="Arial"/>
              <a:buChar char="⚬"/>
            </a:pPr>
            <a:r>
              <a:rPr lang="en-US" sz="312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Customers with more baskets and fewer days since last purchase are less likely to churn.</a:t>
            </a:r>
          </a:p>
          <a:p>
            <a:pPr algn="l" marL="675745" indent="-337873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Weaker Predictors: Sales and units, though still relevant.</a:t>
            </a:r>
          </a:p>
          <a:p>
            <a:pPr algn="l">
              <a:lnSpc>
                <a:spcPts val="4381"/>
              </a:lnSpc>
            </a:pPr>
            <a:r>
              <a:rPr lang="en-US" sz="3129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Actionable Steps</a:t>
            </a:r>
            <a:r>
              <a:rPr lang="en-US" sz="312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l" marL="675745" indent="-337873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Engage customers with low basket counts using personalized promotions.</a:t>
            </a:r>
          </a:p>
          <a:p>
            <a:pPr algn="l" marL="675745" indent="-337873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Target customers with high "days since last purchase" through reactivation campaign</a:t>
            </a:r>
          </a:p>
          <a:p>
            <a:pPr algn="l">
              <a:lnSpc>
                <a:spcPts val="43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30039" y="1375563"/>
            <a:ext cx="1042538" cy="47625"/>
            <a:chOff x="0" y="0"/>
            <a:chExt cx="274578" cy="12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91892" y="643811"/>
            <a:ext cx="12344508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Techniques to Address Attrition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573638"/>
            <a:ext cx="15869892" cy="7339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0"/>
              </a:lnSpc>
            </a:pPr>
            <a:r>
              <a:rPr lang="en-US" sz="3786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Techniques:</a:t>
            </a:r>
          </a:p>
          <a:p>
            <a:pPr algn="l" marL="817443" indent="-408722" lvl="1">
              <a:lnSpc>
                <a:spcPts val="5300"/>
              </a:lnSpc>
              <a:buFont typeface="Arial"/>
              <a:buChar char="•"/>
            </a:pPr>
            <a:r>
              <a:rPr lang="en-US" sz="3786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Regression:</a:t>
            </a:r>
            <a:r>
              <a:rPr lang="en-US" sz="3786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To predict probability of attrition.</a:t>
            </a:r>
          </a:p>
          <a:p>
            <a:pPr algn="l" marL="817443" indent="-408722" lvl="1">
              <a:lnSpc>
                <a:spcPts val="5300"/>
              </a:lnSpc>
              <a:buFont typeface="Arial"/>
              <a:buChar char="•"/>
            </a:pPr>
            <a:r>
              <a:rPr lang="en-US" sz="3786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US" sz="3786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ecision Trees/Random Forests: For capturing complex feature interactions.</a:t>
            </a:r>
          </a:p>
          <a:p>
            <a:pPr algn="l" marL="817443" indent="-408722" lvl="1">
              <a:lnSpc>
                <a:spcPts val="5300"/>
              </a:lnSpc>
              <a:buFont typeface="Arial"/>
              <a:buChar char="•"/>
            </a:pPr>
            <a:r>
              <a:rPr lang="en-US" sz="3786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Clust</a:t>
            </a:r>
            <a:r>
              <a:rPr lang="en-US" sz="3786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ering : To segment customers by behavior.</a:t>
            </a:r>
          </a:p>
          <a:p>
            <a:pPr algn="l">
              <a:lnSpc>
                <a:spcPts val="5300"/>
              </a:lnSpc>
            </a:pPr>
            <a:r>
              <a:rPr lang="en-US" sz="3786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 Selection:</a:t>
            </a:r>
          </a:p>
          <a:p>
            <a:pPr algn="l" marL="817443" indent="-408722" lvl="1">
              <a:lnSpc>
                <a:spcPts val="5300"/>
              </a:lnSpc>
              <a:buFont typeface="Arial"/>
              <a:buChar char="•"/>
            </a:pPr>
            <a:r>
              <a:rPr lang="en-US" sz="3786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ANOVA - to check statistical signficance of variability, Logistic Regression - to check predictive power of variables</a:t>
            </a:r>
          </a:p>
          <a:p>
            <a:pPr algn="l" marL="817443" indent="-408722" lvl="1">
              <a:lnSpc>
                <a:spcPts val="5300"/>
              </a:lnSpc>
              <a:buFont typeface="Arial"/>
              <a:buChar char="•"/>
            </a:pPr>
            <a:r>
              <a:rPr lang="en-US" sz="3786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3786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orrelation analysis - check strength of relationship between variables</a:t>
            </a:r>
          </a:p>
          <a:p>
            <a:pPr algn="l">
              <a:lnSpc>
                <a:spcPts val="53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842458" y="3600450"/>
            <a:ext cx="12603085" cy="3086100"/>
            <a:chOff x="0" y="0"/>
            <a:chExt cx="3319331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19331" cy="812800"/>
            </a:xfrm>
            <a:custGeom>
              <a:avLst/>
              <a:gdLst/>
              <a:ahLst/>
              <a:cxnLst/>
              <a:rect r="r" b="b" t="t" l="l"/>
              <a:pathLst>
                <a:path h="812800" w="3319331">
                  <a:moveTo>
                    <a:pt x="0" y="0"/>
                  </a:moveTo>
                  <a:lnTo>
                    <a:pt x="3319331" y="0"/>
                  </a:lnTo>
                  <a:lnTo>
                    <a:pt x="331933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73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31933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51520" y="3854101"/>
            <a:ext cx="12384959" cy="232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2"/>
              </a:lnSpc>
              <a:spcBef>
                <a:spcPct val="0"/>
              </a:spcBef>
            </a:pPr>
            <a:r>
              <a:rPr lang="en-US" b="true" sz="1359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DAGbXOOQfvs</dc:identifier>
  <dcterms:modified xsi:type="dcterms:W3CDTF">2011-08-01T06:04:30Z</dcterms:modified>
  <cp:revision>1</cp:revision>
  <dc:title>Grey minimalist business project presentation </dc:title>
</cp:coreProperties>
</file>