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Montserrat Ultra-Bold" charset="1" panose="00000900000000000000"/>
      <p:regular r:id="rId21"/>
    </p:embeddedFont>
    <p:embeddedFont>
      <p:font typeface="Montserrat" charset="1" panose="00000500000000000000"/>
      <p:regular r:id="rId22"/>
    </p:embeddedFont>
    <p:embeddedFont>
      <p:font typeface="Montserrat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598D"/>
        </a:solidFill>
      </p:bgPr>
    </p:bg>
    <p:spTree>
      <p:nvGrpSpPr>
        <p:cNvPr id="1" name=""/>
        <p:cNvGrpSpPr/>
        <p:nvPr/>
      </p:nvGrpSpPr>
      <p:grpSpPr>
        <a:xfrm>
          <a:off x="0" y="0"/>
          <a:ext cx="0" cy="0"/>
          <a:chOff x="0" y="0"/>
          <a:chExt cx="0" cy="0"/>
        </a:xfrm>
      </p:grpSpPr>
      <p:grpSp>
        <p:nvGrpSpPr>
          <p:cNvPr name="Group 2" id="2"/>
          <p:cNvGrpSpPr/>
          <p:nvPr/>
        </p:nvGrpSpPr>
        <p:grpSpPr>
          <a:xfrm rot="0">
            <a:off x="7158324" y="0"/>
            <a:ext cx="11129676" cy="10287000"/>
            <a:chOff x="0" y="0"/>
            <a:chExt cx="14839567" cy="13716000"/>
          </a:xfrm>
        </p:grpSpPr>
        <p:pic>
          <p:nvPicPr>
            <p:cNvPr name="Picture 3" id="3"/>
            <p:cNvPicPr>
              <a:picLocks noChangeAspect="true"/>
            </p:cNvPicPr>
            <p:nvPr/>
          </p:nvPicPr>
          <p:blipFill>
            <a:blip r:embed="rId2"/>
            <a:srcRect l="0" t="0" r="18856" b="0"/>
            <a:stretch>
              <a:fillRect/>
            </a:stretch>
          </p:blipFill>
          <p:spPr>
            <a:xfrm flipH="false" flipV="false">
              <a:off x="0" y="0"/>
              <a:ext cx="14839567" cy="13716000"/>
            </a:xfrm>
            <a:prstGeom prst="rect">
              <a:avLst/>
            </a:prstGeom>
          </p:spPr>
        </p:pic>
      </p:grpSp>
      <p:sp>
        <p:nvSpPr>
          <p:cNvPr name="Freeform 4" id="4"/>
          <p:cNvSpPr/>
          <p:nvPr/>
        </p:nvSpPr>
        <p:spPr>
          <a:xfrm flipH="false" flipV="false" rot="-5400000">
            <a:off x="16799708" y="1055075"/>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2362200"/>
            <a:ext cx="10198751" cy="1305969"/>
          </a:xfrm>
          <a:prstGeom prst="rect">
            <a:avLst/>
          </a:prstGeom>
        </p:spPr>
        <p:txBody>
          <a:bodyPr anchor="t" rtlCol="false" tIns="0" lIns="0" bIns="0" rIns="0">
            <a:spAutoFit/>
          </a:bodyPr>
          <a:lstStyle/>
          <a:p>
            <a:pPr algn="l">
              <a:lnSpc>
                <a:spcPts val="9637"/>
              </a:lnSpc>
            </a:pPr>
            <a:r>
              <a:rPr lang="en-US" sz="10475" b="true">
                <a:solidFill>
                  <a:srgbClr val="FFFFFF"/>
                </a:solidFill>
                <a:latin typeface="Montserrat Ultra-Bold"/>
                <a:ea typeface="Montserrat Ultra-Bold"/>
                <a:cs typeface="Montserrat Ultra-Bold"/>
                <a:sym typeface="Montserrat Ultra-Bold"/>
              </a:rPr>
              <a:t>The Brand</a:t>
            </a:r>
          </a:p>
        </p:txBody>
      </p:sp>
      <p:sp>
        <p:nvSpPr>
          <p:cNvPr name="TextBox 6" id="6"/>
          <p:cNvSpPr txBox="true"/>
          <p:nvPr/>
        </p:nvSpPr>
        <p:spPr>
          <a:xfrm rot="0">
            <a:off x="1028700" y="5451635"/>
            <a:ext cx="5099376" cy="1889761"/>
          </a:xfrm>
          <a:prstGeom prst="rect">
            <a:avLst/>
          </a:prstGeom>
        </p:spPr>
        <p:txBody>
          <a:bodyPr anchor="t" rtlCol="false" tIns="0" lIns="0" bIns="0" rIns="0">
            <a:spAutoFit/>
          </a:bodyPr>
          <a:lstStyle/>
          <a:p>
            <a:pPr algn="l">
              <a:lnSpc>
                <a:spcPts val="5039"/>
              </a:lnSpc>
            </a:pPr>
            <a:r>
              <a:rPr lang="en-US" sz="3599">
                <a:solidFill>
                  <a:srgbClr val="FFFFFF"/>
                </a:solidFill>
                <a:latin typeface="Montserrat"/>
                <a:ea typeface="Montserrat"/>
                <a:cs typeface="Montserrat"/>
                <a:sym typeface="Montserrat"/>
              </a:rPr>
              <a:t>Campaign Performance Analysis</a:t>
            </a:r>
          </a:p>
          <a:p>
            <a:pPr algn="l">
              <a:lnSpc>
                <a:spcPts val="5039"/>
              </a:lnSpc>
            </a:pPr>
          </a:p>
        </p:txBody>
      </p:sp>
      <p:sp>
        <p:nvSpPr>
          <p:cNvPr name="AutoShape 7" id="7"/>
          <p:cNvSpPr/>
          <p:nvPr/>
        </p:nvSpPr>
        <p:spPr>
          <a:xfrm rot="-5400000">
            <a:off x="16007685" y="3237459"/>
            <a:ext cx="2456682" cy="0"/>
          </a:xfrm>
          <a:prstGeom prst="line">
            <a:avLst/>
          </a:prstGeom>
          <a:ln cap="rnd" w="28575">
            <a:solidFill>
              <a:srgbClr val="FFFFFF"/>
            </a:solidFill>
            <a:prstDash val="solid"/>
            <a:headEnd type="none" len="sm" w="sm"/>
            <a:tailEnd type="none" len="sm" w="sm"/>
          </a:ln>
        </p:spPr>
      </p:sp>
      <p:sp>
        <p:nvSpPr>
          <p:cNvPr name="AutoShape 8" id="8"/>
          <p:cNvSpPr/>
          <p:nvPr/>
        </p:nvSpPr>
        <p:spPr>
          <a:xfrm rot="0">
            <a:off x="-282420" y="9096375"/>
            <a:ext cx="18852841" cy="0"/>
          </a:xfrm>
          <a:prstGeom prst="line">
            <a:avLst/>
          </a:prstGeom>
          <a:ln cap="rnd" w="28575">
            <a:solidFill>
              <a:srgbClr val="FFFFFF"/>
            </a:solidFill>
            <a:prstDash val="solid"/>
            <a:headEnd type="none" len="sm" w="sm"/>
            <a:tailEnd type="none" len="sm" w="sm"/>
          </a:ln>
        </p:spPr>
      </p:sp>
      <p:sp>
        <p:nvSpPr>
          <p:cNvPr name="AutoShape 9" id="9"/>
          <p:cNvSpPr/>
          <p:nvPr/>
        </p:nvSpPr>
        <p:spPr>
          <a:xfrm rot="0">
            <a:off x="1028700" y="4896894"/>
            <a:ext cx="2261045" cy="0"/>
          </a:xfrm>
          <a:prstGeom prst="line">
            <a:avLst/>
          </a:prstGeom>
          <a:ln cap="rnd" w="104775">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82420" y="9895038"/>
            <a:ext cx="18852841" cy="0"/>
          </a:xfrm>
          <a:prstGeom prst="line">
            <a:avLst/>
          </a:prstGeom>
          <a:ln cap="rnd" w="28575">
            <a:solidFill>
              <a:srgbClr val="D9D9D9"/>
            </a:solidFill>
            <a:prstDash val="solid"/>
            <a:headEnd type="none" len="sm" w="sm"/>
            <a:tailEnd type="none" len="sm" w="sm"/>
          </a:ln>
        </p:spPr>
      </p:sp>
      <p:sp>
        <p:nvSpPr>
          <p:cNvPr name="Freeform 3" id="3"/>
          <p:cNvSpPr/>
          <p:nvPr/>
        </p:nvSpPr>
        <p:spPr>
          <a:xfrm flipH="false" flipV="false" rot="-5400000">
            <a:off x="16942777" y="134522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01162" y="2534729"/>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376337">
            <a:off x="16326925" y="3337125"/>
            <a:ext cx="2075766" cy="0"/>
          </a:xfrm>
          <a:prstGeom prst="line">
            <a:avLst/>
          </a:prstGeom>
          <a:ln cap="rnd" w="28575">
            <a:solidFill>
              <a:srgbClr val="D9D9D9">
                <a:alpha val="74902"/>
              </a:srgbClr>
            </a:solidFill>
            <a:prstDash val="solid"/>
            <a:headEnd type="none" len="sm" w="sm"/>
            <a:tailEnd type="none" len="sm" w="sm"/>
          </a:ln>
        </p:spPr>
      </p:sp>
      <p:sp>
        <p:nvSpPr>
          <p:cNvPr name="AutoShape 6" id="6"/>
          <p:cNvSpPr/>
          <p:nvPr/>
        </p:nvSpPr>
        <p:spPr>
          <a:xfrm rot="-5376337">
            <a:off x="-114691" y="4526630"/>
            <a:ext cx="2075766" cy="0"/>
          </a:xfrm>
          <a:prstGeom prst="line">
            <a:avLst/>
          </a:prstGeom>
          <a:ln cap="rnd" w="28575">
            <a:solidFill>
              <a:srgbClr val="D9D9D9">
                <a:alpha val="74902"/>
              </a:srgbClr>
            </a:solidFill>
            <a:prstDash val="solid"/>
            <a:headEnd type="none" len="sm" w="sm"/>
            <a:tailEnd type="none" len="sm" w="sm"/>
          </a:ln>
        </p:spPr>
      </p:sp>
      <p:sp>
        <p:nvSpPr>
          <p:cNvPr name="TextBox 7" id="7"/>
          <p:cNvSpPr txBox="true"/>
          <p:nvPr/>
        </p:nvSpPr>
        <p:spPr>
          <a:xfrm rot="0">
            <a:off x="2724915" y="1123950"/>
            <a:ext cx="12838170" cy="660400"/>
          </a:xfrm>
          <a:prstGeom prst="rect">
            <a:avLst/>
          </a:prstGeom>
        </p:spPr>
        <p:txBody>
          <a:bodyPr anchor="t" rtlCol="false" tIns="0" lIns="0" bIns="0" rIns="0">
            <a:spAutoFit/>
          </a:bodyPr>
          <a:lstStyle/>
          <a:p>
            <a:pPr algn="ctr">
              <a:lnSpc>
                <a:spcPts val="5000"/>
              </a:lnSpc>
              <a:spcBef>
                <a:spcPct val="0"/>
              </a:spcBef>
            </a:pPr>
            <a:r>
              <a:rPr lang="en-US" b="true" sz="5000">
                <a:solidFill>
                  <a:srgbClr val="19598D"/>
                </a:solidFill>
                <a:latin typeface="Montserrat Ultra-Bold"/>
                <a:ea typeface="Montserrat Ultra-Bold"/>
                <a:cs typeface="Montserrat Ultra-Bold"/>
                <a:sym typeface="Montserrat Ultra-Bold"/>
              </a:rPr>
              <a:t>Campaign Tactics</a:t>
            </a:r>
          </a:p>
        </p:txBody>
      </p:sp>
      <p:sp>
        <p:nvSpPr>
          <p:cNvPr name="TextBox 8" id="8"/>
          <p:cNvSpPr txBox="true"/>
          <p:nvPr/>
        </p:nvSpPr>
        <p:spPr>
          <a:xfrm rot="0">
            <a:off x="9641401" y="7782804"/>
            <a:ext cx="6852475" cy="763270"/>
          </a:xfrm>
          <a:prstGeom prst="rect">
            <a:avLst/>
          </a:prstGeom>
        </p:spPr>
        <p:txBody>
          <a:bodyPr anchor="t" rtlCol="false" tIns="0" lIns="0" bIns="0" rIns="0">
            <a:spAutoFit/>
          </a:bodyPr>
          <a:lstStyle/>
          <a:p>
            <a:pPr algn="ctr">
              <a:lnSpc>
                <a:spcPts val="3080"/>
              </a:lnSpc>
            </a:pPr>
            <a:r>
              <a:rPr lang="en-US" sz="2200">
                <a:solidFill>
                  <a:srgbClr val="FFFFFF"/>
                </a:solidFill>
                <a:latin typeface="Montserrat"/>
                <a:ea typeface="Montserrat"/>
                <a:cs typeface="Montserrat"/>
                <a:sym typeface="Montserrat"/>
              </a:rPr>
              <a:t>A magazine is a periodical publication, which can either be printed or published electronically. </a:t>
            </a:r>
          </a:p>
        </p:txBody>
      </p:sp>
      <p:sp>
        <p:nvSpPr>
          <p:cNvPr name="TextBox 9" id="9"/>
          <p:cNvSpPr txBox="true"/>
          <p:nvPr/>
        </p:nvSpPr>
        <p:spPr>
          <a:xfrm rot="0">
            <a:off x="1820583" y="7782804"/>
            <a:ext cx="6799557" cy="763270"/>
          </a:xfrm>
          <a:prstGeom prst="rect">
            <a:avLst/>
          </a:prstGeom>
        </p:spPr>
        <p:txBody>
          <a:bodyPr anchor="t" rtlCol="false" tIns="0" lIns="0" bIns="0" rIns="0">
            <a:spAutoFit/>
          </a:bodyPr>
          <a:lstStyle/>
          <a:p>
            <a:pPr algn="ctr" marL="0" indent="0" lvl="0">
              <a:lnSpc>
                <a:spcPts val="3080"/>
              </a:lnSpc>
              <a:spcBef>
                <a:spcPct val="0"/>
              </a:spcBef>
            </a:pPr>
            <a:r>
              <a:rPr lang="en-US" sz="2200" u="none">
                <a:solidFill>
                  <a:srgbClr val="FFFFFF"/>
                </a:solidFill>
                <a:latin typeface="Montserrat"/>
                <a:ea typeface="Montserrat"/>
                <a:cs typeface="Montserrat"/>
                <a:sym typeface="Montserrat"/>
              </a:rPr>
              <a:t>A magazine is a periodical publication, which can either be printed or published electronically. </a:t>
            </a:r>
          </a:p>
        </p:txBody>
      </p:sp>
      <p:sp>
        <p:nvSpPr>
          <p:cNvPr name="TextBox 10" id="10"/>
          <p:cNvSpPr txBox="true"/>
          <p:nvPr/>
        </p:nvSpPr>
        <p:spPr>
          <a:xfrm rot="0">
            <a:off x="1203466" y="2391803"/>
            <a:ext cx="15290410" cy="6719571"/>
          </a:xfrm>
          <a:prstGeom prst="rect">
            <a:avLst/>
          </a:prstGeom>
        </p:spPr>
        <p:txBody>
          <a:bodyPr anchor="t" rtlCol="false" tIns="0" lIns="0" bIns="0" rIns="0">
            <a:spAutoFit/>
          </a:bodyPr>
          <a:lstStyle/>
          <a:p>
            <a:pPr algn="ctr">
              <a:lnSpc>
                <a:spcPts val="4479"/>
              </a:lnSpc>
            </a:pPr>
            <a:r>
              <a:rPr lang="en-US" b="true" sz="3199" u="sng">
                <a:solidFill>
                  <a:srgbClr val="19598D"/>
                </a:solidFill>
                <a:latin typeface="Montserrat Bold"/>
                <a:ea typeface="Montserrat Bold"/>
                <a:cs typeface="Montserrat Bold"/>
                <a:sym typeface="Montserrat Bold"/>
              </a:rPr>
              <a:t>Attributes Of Top Performing Medium Spend Campaigns </a:t>
            </a:r>
          </a:p>
          <a:p>
            <a:pPr algn="l">
              <a:lnSpc>
                <a:spcPts val="4479"/>
              </a:lnSpc>
            </a:pP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Dimensions : 60% 1:1 AR </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Carrier :   None</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Audience Targeting Segment : Broad Audience</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Copy : Various creative copy but mostly  None(40%)</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CTA : 80% Upgrade Now, 20% None</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Placement Type :  60% In-Feed, 40% Other(User Stories, Banner etc)</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Top markets : Worldwide(mainly India and UK)</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Publisher :  60 % Twitter ,30% Snapchat</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Use of diverse creative combinations</a:t>
            </a:r>
          </a:p>
          <a:p>
            <a:pPr algn="l">
              <a:lnSpc>
                <a:spcPts val="44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graphicFrame>
        <p:nvGraphicFramePr>
          <p:cNvPr name="Table 4" id="4"/>
          <p:cNvGraphicFramePr>
            <a:graphicFrameLocks noGrp="true"/>
          </p:cNvGraphicFramePr>
          <p:nvPr/>
        </p:nvGraphicFramePr>
        <p:xfrm>
          <a:off x="1597954" y="2804726"/>
          <a:ext cx="14795044" cy="6518355"/>
        </p:xfrm>
        <a:graphic>
          <a:graphicData uri="http://schemas.openxmlformats.org/drawingml/2006/table">
            <a:tbl>
              <a:tblPr/>
              <a:tblGrid>
                <a:gridCol w="2387807"/>
                <a:gridCol w="2387807"/>
                <a:gridCol w="2387807"/>
                <a:gridCol w="2387807"/>
                <a:gridCol w="2387807"/>
                <a:gridCol w="2856008"/>
              </a:tblGrid>
              <a:tr h="759374">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Platform</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Spend Category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CTR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CPC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CPCV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Key Insight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3027">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App</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Low Spend</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0.32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0.71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0.0035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Cost-effective with steady CTR.</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26633">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App</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Medium Spend</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0.48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1.4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0.0039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Best CTR performance.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3027">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App</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High Spend</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0.36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1.1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0.0032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CPC increases; CTR slightly drops.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26633">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Web</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Low Spend</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0.17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0.71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0.0035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Efficient for low budgets.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26633">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Web</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Medium Spend</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0.49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1.4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0.0039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Strong CTR, similar to App.</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3027">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Web</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High Spend</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0.17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1.1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0.0032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19598D"/>
                          </a:solidFill>
                          <a:latin typeface="Montserrat Bold"/>
                          <a:ea typeface="Montserrat Bold"/>
                          <a:cs typeface="Montserrat Bold"/>
                          <a:sym typeface="Montserrat Bold"/>
                        </a:rPr>
                        <a:t>CTR and cost-efficiency decline.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3230829" y="971481"/>
            <a:ext cx="12190713" cy="660400"/>
          </a:xfrm>
          <a:prstGeom prst="rect">
            <a:avLst/>
          </a:prstGeom>
        </p:spPr>
        <p:txBody>
          <a:bodyPr anchor="t" rtlCol="false" tIns="0" lIns="0" bIns="0" rIns="0">
            <a:spAutoFit/>
          </a:bodyPr>
          <a:lstStyle/>
          <a:p>
            <a:pPr algn="ctr">
              <a:lnSpc>
                <a:spcPts val="5000"/>
              </a:lnSpc>
              <a:spcBef>
                <a:spcPct val="0"/>
              </a:spcBef>
            </a:pPr>
            <a:r>
              <a:rPr lang="en-US" b="true" sz="5000">
                <a:solidFill>
                  <a:srgbClr val="19598D"/>
                </a:solidFill>
                <a:latin typeface="Montserrat Ultra-Bold"/>
                <a:ea typeface="Montserrat Ultra-Bold"/>
                <a:cs typeface="Montserrat Ultra-Bold"/>
                <a:sym typeface="Montserrat Ultra-Bold"/>
              </a:rPr>
              <a:t>Platform Comparison</a:t>
            </a:r>
          </a:p>
        </p:txBody>
      </p:sp>
      <p:sp>
        <p:nvSpPr>
          <p:cNvPr name="TextBox 6" id="6"/>
          <p:cNvSpPr txBox="true"/>
          <p:nvPr/>
        </p:nvSpPr>
        <p:spPr>
          <a:xfrm rot="0">
            <a:off x="1408618" y="2012881"/>
            <a:ext cx="15470764" cy="372745"/>
          </a:xfrm>
          <a:prstGeom prst="rect">
            <a:avLst/>
          </a:prstGeom>
        </p:spPr>
        <p:txBody>
          <a:bodyPr anchor="t" rtlCol="false" tIns="0" lIns="0" bIns="0" rIns="0">
            <a:spAutoFit/>
          </a:bodyPr>
          <a:lstStyle/>
          <a:p>
            <a:pPr algn="ctr">
              <a:lnSpc>
                <a:spcPts val="3080"/>
              </a:lnSpc>
              <a:spcBef>
                <a:spcPct val="0"/>
              </a:spcBef>
            </a:pPr>
            <a:r>
              <a:rPr lang="en-US" sz="2200">
                <a:solidFill>
                  <a:srgbClr val="19598D"/>
                </a:solidFill>
                <a:latin typeface="Montserrat"/>
                <a:ea typeface="Montserrat"/>
                <a:cs typeface="Montserrat"/>
                <a:sym typeface="Montserrat"/>
              </a:rPr>
              <a:t>App had a higher average CTR for all spend categories(0.37%) and a lower cost per click(CPC) than the website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graphicFrame>
        <p:nvGraphicFramePr>
          <p:cNvPr name="Table 4" id="4"/>
          <p:cNvGraphicFramePr>
            <a:graphicFrameLocks noGrp="true"/>
          </p:cNvGraphicFramePr>
          <p:nvPr/>
        </p:nvGraphicFramePr>
        <p:xfrm>
          <a:off x="1647175" y="1820936"/>
          <a:ext cx="15054109" cy="7901030"/>
        </p:xfrm>
        <a:graphic>
          <a:graphicData uri="http://schemas.openxmlformats.org/drawingml/2006/table">
            <a:tbl>
              <a:tblPr/>
              <a:tblGrid>
                <a:gridCol w="2061027"/>
                <a:gridCol w="2061027"/>
                <a:gridCol w="2061027"/>
                <a:gridCol w="2061027"/>
                <a:gridCol w="1901901"/>
                <a:gridCol w="2246275"/>
                <a:gridCol w="2661823"/>
              </a:tblGrid>
              <a:tr h="548391">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Region</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Platform</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Spend Category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CTR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CPC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CPCV </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Key Insight</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01066">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US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App</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High Spend</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0.21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0.0022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Lower CTR but efficient CPCV.</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15770">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US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Web</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High Spend</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0.0022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Stable cost-efficiency with limited CTR.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01066">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Worldwide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App</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Low Spend</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0.32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0.71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Strong CTR and cost-efficiency.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01066">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Worldwide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App</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Medium Spend</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0.48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1.4</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0.0039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Best overall CTR performance.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15770">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Worldwide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App</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High Spend</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0.36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0.0032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CPC increases slightly, CTR declines.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01066">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Worldwide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Web</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Low Spend</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0.17</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0.71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Efficient for low-budget campaigns.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01066">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Worldwide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Web</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Medium Spend</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0.49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1.4</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0.0039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Strong CTR similar to App.</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15770">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Worldwide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Web</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High Spend</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0.17</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0.0032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Significant drop in CTR; cost-efficiency OK.</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3268248" y="660400"/>
            <a:ext cx="16645198" cy="650875"/>
          </a:xfrm>
          <a:prstGeom prst="rect">
            <a:avLst/>
          </a:prstGeom>
        </p:spPr>
        <p:txBody>
          <a:bodyPr anchor="t" rtlCol="false" tIns="0" lIns="0" bIns="0" rIns="0">
            <a:spAutoFit/>
          </a:bodyPr>
          <a:lstStyle/>
          <a:p>
            <a:pPr algn="l">
              <a:lnSpc>
                <a:spcPts val="4999"/>
              </a:lnSpc>
              <a:spcBef>
                <a:spcPct val="0"/>
              </a:spcBef>
            </a:pPr>
            <a:r>
              <a:rPr lang="en-US" b="true" sz="4999">
                <a:solidFill>
                  <a:srgbClr val="19598D"/>
                </a:solidFill>
                <a:latin typeface="Montserrat Ultra-Bold"/>
                <a:ea typeface="Montserrat Ultra-Bold"/>
                <a:cs typeface="Montserrat Ultra-Bold"/>
                <a:sym typeface="Montserrat Ultra-Bold"/>
              </a:rPr>
              <a:t>Platform Comparison(Region)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2420" y="9286875"/>
            <a:ext cx="18852841" cy="0"/>
          </a:xfrm>
          <a:prstGeom prst="line">
            <a:avLst/>
          </a:prstGeom>
          <a:ln cap="rnd" w="28575">
            <a:solidFill>
              <a:srgbClr val="D9D9D9"/>
            </a:solidFill>
            <a:prstDash val="solid"/>
            <a:headEnd type="none" len="sm" w="sm"/>
            <a:tailEnd type="none" len="sm" w="sm"/>
          </a:ln>
        </p:spPr>
      </p:sp>
      <p:sp>
        <p:nvSpPr>
          <p:cNvPr name="Freeform 3" id="3"/>
          <p:cNvSpPr/>
          <p:nvPr/>
        </p:nvSpPr>
        <p:spPr>
          <a:xfrm flipH="false" flipV="false" rot="-5400000">
            <a:off x="16942777" y="134522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01162" y="2534729"/>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376337">
            <a:off x="16326925" y="3337125"/>
            <a:ext cx="2075766" cy="0"/>
          </a:xfrm>
          <a:prstGeom prst="line">
            <a:avLst/>
          </a:prstGeom>
          <a:ln cap="rnd" w="28575">
            <a:solidFill>
              <a:srgbClr val="D9D9D9">
                <a:alpha val="74902"/>
              </a:srgbClr>
            </a:solidFill>
            <a:prstDash val="solid"/>
            <a:headEnd type="none" len="sm" w="sm"/>
            <a:tailEnd type="none" len="sm" w="sm"/>
          </a:ln>
        </p:spPr>
      </p:sp>
      <p:sp>
        <p:nvSpPr>
          <p:cNvPr name="AutoShape 6" id="6"/>
          <p:cNvSpPr/>
          <p:nvPr/>
        </p:nvSpPr>
        <p:spPr>
          <a:xfrm rot="-5376337">
            <a:off x="-114691" y="4526630"/>
            <a:ext cx="2075766" cy="0"/>
          </a:xfrm>
          <a:prstGeom prst="line">
            <a:avLst/>
          </a:prstGeom>
          <a:ln cap="rnd" w="28575">
            <a:solidFill>
              <a:srgbClr val="D9D9D9">
                <a:alpha val="74902"/>
              </a:srgbClr>
            </a:solidFill>
            <a:prstDash val="solid"/>
            <a:headEnd type="none" len="sm" w="sm"/>
            <a:tailEnd type="none" len="sm" w="sm"/>
          </a:ln>
        </p:spPr>
      </p:sp>
      <p:sp>
        <p:nvSpPr>
          <p:cNvPr name="AutoShape 7" id="7"/>
          <p:cNvSpPr/>
          <p:nvPr/>
        </p:nvSpPr>
        <p:spPr>
          <a:xfrm rot="0">
            <a:off x="1525518" y="2434701"/>
            <a:ext cx="7604618" cy="2649358"/>
          </a:xfrm>
          <a:prstGeom prst="rect">
            <a:avLst/>
          </a:prstGeom>
          <a:solidFill>
            <a:srgbClr val="000000">
              <a:alpha val="11765"/>
            </a:srgbClr>
          </a:solidFill>
        </p:spPr>
      </p:sp>
      <p:sp>
        <p:nvSpPr>
          <p:cNvPr name="AutoShape 8" id="8"/>
          <p:cNvSpPr/>
          <p:nvPr/>
        </p:nvSpPr>
        <p:spPr>
          <a:xfrm rot="0">
            <a:off x="9372795" y="2434701"/>
            <a:ext cx="7604618" cy="2649358"/>
          </a:xfrm>
          <a:prstGeom prst="rect">
            <a:avLst/>
          </a:prstGeom>
          <a:solidFill>
            <a:srgbClr val="000000">
              <a:alpha val="11765"/>
            </a:srgbClr>
          </a:solidFill>
        </p:spPr>
      </p:sp>
      <p:sp>
        <p:nvSpPr>
          <p:cNvPr name="AutoShape 9" id="9"/>
          <p:cNvSpPr/>
          <p:nvPr/>
        </p:nvSpPr>
        <p:spPr>
          <a:xfrm rot="0">
            <a:off x="1394664" y="2313554"/>
            <a:ext cx="7604618" cy="6685466"/>
          </a:xfrm>
          <a:prstGeom prst="rect">
            <a:avLst/>
          </a:prstGeom>
          <a:solidFill>
            <a:srgbClr val="19598D"/>
          </a:solidFill>
        </p:spPr>
      </p:sp>
      <p:sp>
        <p:nvSpPr>
          <p:cNvPr name="AutoShape 10" id="10"/>
          <p:cNvSpPr/>
          <p:nvPr/>
        </p:nvSpPr>
        <p:spPr>
          <a:xfrm rot="0">
            <a:off x="9241941" y="2313554"/>
            <a:ext cx="7604618" cy="6685466"/>
          </a:xfrm>
          <a:prstGeom prst="rect">
            <a:avLst/>
          </a:prstGeom>
          <a:solidFill>
            <a:srgbClr val="19598D"/>
          </a:solidFill>
        </p:spPr>
      </p:sp>
      <p:sp>
        <p:nvSpPr>
          <p:cNvPr name="TextBox 11" id="11"/>
          <p:cNvSpPr txBox="true"/>
          <p:nvPr/>
        </p:nvSpPr>
        <p:spPr>
          <a:xfrm rot="0">
            <a:off x="817685" y="1123950"/>
            <a:ext cx="17071161" cy="660400"/>
          </a:xfrm>
          <a:prstGeom prst="rect">
            <a:avLst/>
          </a:prstGeom>
        </p:spPr>
        <p:txBody>
          <a:bodyPr anchor="t" rtlCol="false" tIns="0" lIns="0" bIns="0" rIns="0">
            <a:spAutoFit/>
          </a:bodyPr>
          <a:lstStyle/>
          <a:p>
            <a:pPr algn="ctr">
              <a:lnSpc>
                <a:spcPts val="5000"/>
              </a:lnSpc>
              <a:spcBef>
                <a:spcPct val="0"/>
              </a:spcBef>
            </a:pPr>
            <a:r>
              <a:rPr lang="en-US" b="true" sz="5000">
                <a:solidFill>
                  <a:srgbClr val="19598D"/>
                </a:solidFill>
                <a:latin typeface="Montserrat Ultra-Bold"/>
                <a:ea typeface="Montserrat Ultra-Bold"/>
                <a:cs typeface="Montserrat Ultra-Bold"/>
                <a:sym typeface="Montserrat Ultra-Bold"/>
              </a:rPr>
              <a:t>Challenges and Opportunities</a:t>
            </a:r>
          </a:p>
        </p:txBody>
      </p:sp>
      <p:sp>
        <p:nvSpPr>
          <p:cNvPr name="TextBox 12" id="12"/>
          <p:cNvSpPr txBox="true"/>
          <p:nvPr/>
        </p:nvSpPr>
        <p:spPr>
          <a:xfrm rot="0">
            <a:off x="9618012" y="3706508"/>
            <a:ext cx="6852475" cy="2715895"/>
          </a:xfrm>
          <a:prstGeom prst="rect">
            <a:avLst/>
          </a:prstGeom>
        </p:spPr>
        <p:txBody>
          <a:bodyPr anchor="t" rtlCol="false" tIns="0" lIns="0" bIns="0" rIns="0">
            <a:spAutoFit/>
          </a:bodyPr>
          <a:lstStyle/>
          <a:p>
            <a:pPr algn="just" marL="474981" indent="-237491" lvl="1">
              <a:lnSpc>
                <a:spcPts val="3080"/>
              </a:lnSpc>
              <a:spcBef>
                <a:spcPct val="0"/>
              </a:spcBef>
              <a:buFont typeface="Arial"/>
              <a:buChar char="•"/>
            </a:pPr>
            <a:r>
              <a:rPr lang="en-US" sz="2200">
                <a:solidFill>
                  <a:srgbClr val="FFFFFF"/>
                </a:solidFill>
                <a:latin typeface="Montserrat"/>
                <a:ea typeface="Montserrat"/>
                <a:cs typeface="Montserrat"/>
                <a:sym typeface="Montserrat"/>
              </a:rPr>
              <a:t>L</a:t>
            </a:r>
            <a:r>
              <a:rPr lang="en-US" sz="2200" u="none">
                <a:solidFill>
                  <a:srgbClr val="FFFFFF"/>
                </a:solidFill>
                <a:latin typeface="Montserrat"/>
                <a:ea typeface="Montserrat"/>
                <a:cs typeface="Montserrat"/>
                <a:sym typeface="Montserrat"/>
              </a:rPr>
              <a:t>everage low-cost, high-CTR strategies for scaling.</a:t>
            </a:r>
          </a:p>
          <a:p>
            <a:pPr algn="just" marL="474981" indent="-237491" lvl="1">
              <a:lnSpc>
                <a:spcPts val="3080"/>
              </a:lnSpc>
              <a:spcBef>
                <a:spcPct val="0"/>
              </a:spcBef>
              <a:buFont typeface="Arial"/>
              <a:buChar char="•"/>
            </a:pPr>
            <a:r>
              <a:rPr lang="en-US" sz="2200" u="none">
                <a:solidFill>
                  <a:srgbClr val="FFFFFF"/>
                </a:solidFill>
                <a:latin typeface="Montserrat"/>
                <a:ea typeface="Montserrat"/>
                <a:cs typeface="Montserrat"/>
                <a:sym typeface="Montserrat"/>
              </a:rPr>
              <a:t>Campaigns were segmented based on spend ,giving a more robust audience segmenation by varying spend for the different campaigns</a:t>
            </a:r>
          </a:p>
          <a:p>
            <a:pPr algn="just" marL="0" indent="0" lvl="0">
              <a:lnSpc>
                <a:spcPts val="3080"/>
              </a:lnSpc>
              <a:spcBef>
                <a:spcPct val="0"/>
              </a:spcBef>
            </a:pPr>
          </a:p>
        </p:txBody>
      </p:sp>
      <p:sp>
        <p:nvSpPr>
          <p:cNvPr name="TextBox 13" id="13"/>
          <p:cNvSpPr txBox="true"/>
          <p:nvPr/>
        </p:nvSpPr>
        <p:spPr>
          <a:xfrm rot="0">
            <a:off x="9935518" y="2740605"/>
            <a:ext cx="6217463" cy="762000"/>
          </a:xfrm>
          <a:prstGeom prst="rect">
            <a:avLst/>
          </a:prstGeom>
        </p:spPr>
        <p:txBody>
          <a:bodyPr anchor="t" rtlCol="false" tIns="0" lIns="0" bIns="0" rIns="0">
            <a:spAutoFit/>
          </a:bodyPr>
          <a:lstStyle/>
          <a:p>
            <a:pPr algn="ctr" marL="0" indent="0" lvl="0">
              <a:lnSpc>
                <a:spcPts val="6299"/>
              </a:lnSpc>
              <a:spcBef>
                <a:spcPct val="0"/>
              </a:spcBef>
            </a:pPr>
            <a:r>
              <a:rPr lang="en-US" b="true" sz="4500">
                <a:solidFill>
                  <a:srgbClr val="FFFFFF"/>
                </a:solidFill>
                <a:latin typeface="Montserrat Bold"/>
                <a:ea typeface="Montserrat Bold"/>
                <a:cs typeface="Montserrat Bold"/>
                <a:sym typeface="Montserrat Bold"/>
              </a:rPr>
              <a:t>Opportunities</a:t>
            </a:r>
          </a:p>
        </p:txBody>
      </p:sp>
      <p:sp>
        <p:nvSpPr>
          <p:cNvPr name="TextBox 14" id="14"/>
          <p:cNvSpPr txBox="true"/>
          <p:nvPr/>
        </p:nvSpPr>
        <p:spPr>
          <a:xfrm rot="0">
            <a:off x="1797194" y="3696984"/>
            <a:ext cx="6799557" cy="3496945"/>
          </a:xfrm>
          <a:prstGeom prst="rect">
            <a:avLst/>
          </a:prstGeom>
        </p:spPr>
        <p:txBody>
          <a:bodyPr anchor="t" rtlCol="false" tIns="0" lIns="0" bIns="0" rIns="0">
            <a:spAutoFit/>
          </a:bodyPr>
          <a:lstStyle/>
          <a:p>
            <a:pPr algn="l" marL="474981" indent="-237491" lvl="1">
              <a:lnSpc>
                <a:spcPts val="3080"/>
              </a:lnSpc>
              <a:buFont typeface="Arial"/>
              <a:buChar char="•"/>
            </a:pPr>
            <a:r>
              <a:rPr lang="en-US" sz="2200">
                <a:solidFill>
                  <a:srgbClr val="FFFFFF"/>
                </a:solidFill>
                <a:latin typeface="Montserrat"/>
                <a:ea typeface="Montserrat"/>
                <a:cs typeface="Montserrat"/>
                <a:sym typeface="Montserrat"/>
              </a:rPr>
              <a:t>Data gaps: Missing values in views, engagements</a:t>
            </a:r>
          </a:p>
          <a:p>
            <a:pPr algn="l" marL="474981" indent="-237491" lvl="1">
              <a:lnSpc>
                <a:spcPts val="3080"/>
              </a:lnSpc>
              <a:buFont typeface="Arial"/>
              <a:buChar char="•"/>
            </a:pPr>
            <a:r>
              <a:rPr lang="en-US" sz="2200">
                <a:solidFill>
                  <a:srgbClr val="FFFFFF"/>
                </a:solidFill>
                <a:latin typeface="Montserrat"/>
                <a:ea typeface="Montserrat"/>
                <a:cs typeface="Montserrat"/>
                <a:sym typeface="Montserrat"/>
              </a:rPr>
              <a:t>Key touchpoints in the user journey are zeros. Data might not have been collected properly</a:t>
            </a:r>
          </a:p>
          <a:p>
            <a:pPr algn="l" marL="474981" indent="-237491" lvl="1">
              <a:lnSpc>
                <a:spcPts val="3080"/>
              </a:lnSpc>
              <a:buFont typeface="Arial"/>
              <a:buChar char="•"/>
            </a:pPr>
            <a:r>
              <a:rPr lang="en-US" sz="2200">
                <a:solidFill>
                  <a:srgbClr val="FFFFFF"/>
                </a:solidFill>
                <a:latin typeface="Montserrat"/>
                <a:ea typeface="Montserrat"/>
                <a:cs typeface="Montserrat"/>
                <a:sym typeface="Montserrat"/>
              </a:rPr>
              <a:t>Many efficiency metrics could not be calculated because of zero data points</a:t>
            </a:r>
          </a:p>
          <a:p>
            <a:pPr algn="l" marL="474981" indent="-237491" lvl="1">
              <a:lnSpc>
                <a:spcPts val="3080"/>
              </a:lnSpc>
              <a:buFont typeface="Arial"/>
              <a:buChar char="•"/>
            </a:pPr>
            <a:r>
              <a:rPr lang="en-US" sz="2200">
                <a:solidFill>
                  <a:srgbClr val="FFFFFF"/>
                </a:solidFill>
                <a:latin typeface="Montserrat"/>
                <a:ea typeface="Montserrat"/>
                <a:cs typeface="Montserrat"/>
                <a:sym typeface="Montserrat"/>
              </a:rPr>
              <a:t>Skewed distributions: Potential anomalies in clicks ,impressions and spend</a:t>
            </a:r>
          </a:p>
        </p:txBody>
      </p:sp>
      <p:sp>
        <p:nvSpPr>
          <p:cNvPr name="TextBox 15" id="15"/>
          <p:cNvSpPr txBox="true"/>
          <p:nvPr/>
        </p:nvSpPr>
        <p:spPr>
          <a:xfrm rot="0">
            <a:off x="2088241" y="2740605"/>
            <a:ext cx="6217463" cy="762000"/>
          </a:xfrm>
          <a:prstGeom prst="rect">
            <a:avLst/>
          </a:prstGeom>
        </p:spPr>
        <p:txBody>
          <a:bodyPr anchor="t" rtlCol="false" tIns="0" lIns="0" bIns="0" rIns="0">
            <a:spAutoFit/>
          </a:bodyPr>
          <a:lstStyle/>
          <a:p>
            <a:pPr algn="ctr" marL="0" indent="0" lvl="0">
              <a:lnSpc>
                <a:spcPts val="6299"/>
              </a:lnSpc>
              <a:spcBef>
                <a:spcPct val="0"/>
              </a:spcBef>
            </a:pPr>
            <a:r>
              <a:rPr lang="en-US" b="true" sz="4500">
                <a:solidFill>
                  <a:srgbClr val="FFFFFF"/>
                </a:solidFill>
                <a:latin typeface="Montserrat Bold"/>
                <a:ea typeface="Montserrat Bold"/>
                <a:cs typeface="Montserrat Bold"/>
                <a:sym typeface="Montserrat Bold"/>
              </a:rPr>
              <a:t>Challenges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2420" y="9096375"/>
            <a:ext cx="18852841" cy="0"/>
          </a:xfrm>
          <a:prstGeom prst="line">
            <a:avLst/>
          </a:prstGeom>
          <a:ln cap="rnd" w="28575">
            <a:solidFill>
              <a:srgbClr val="D9D9D9"/>
            </a:solidFill>
            <a:prstDash val="solid"/>
            <a:headEnd type="none" len="sm" w="sm"/>
            <a:tailEnd type="none" len="sm" w="sm"/>
          </a:ln>
        </p:spPr>
      </p:sp>
      <p:grpSp>
        <p:nvGrpSpPr>
          <p:cNvPr name="Group 3" id="3"/>
          <p:cNvGrpSpPr/>
          <p:nvPr/>
        </p:nvGrpSpPr>
        <p:grpSpPr>
          <a:xfrm rot="0">
            <a:off x="9601285" y="0"/>
            <a:ext cx="8686715" cy="10287000"/>
            <a:chOff x="0" y="0"/>
            <a:chExt cx="11582287" cy="13716000"/>
          </a:xfrm>
        </p:grpSpPr>
        <p:pic>
          <p:nvPicPr>
            <p:cNvPr name="Picture 4" id="4"/>
            <p:cNvPicPr>
              <a:picLocks noChangeAspect="true"/>
            </p:cNvPicPr>
            <p:nvPr/>
          </p:nvPicPr>
          <p:blipFill>
            <a:blip r:embed="rId2"/>
            <a:srcRect l="21843" t="0" r="21843" b="0"/>
            <a:stretch>
              <a:fillRect/>
            </a:stretch>
          </p:blipFill>
          <p:spPr>
            <a:xfrm flipH="false" flipV="false">
              <a:off x="0" y="0"/>
              <a:ext cx="11582287" cy="13716000"/>
            </a:xfrm>
            <a:prstGeom prst="rect">
              <a:avLst/>
            </a:prstGeom>
          </p:spPr>
        </p:pic>
      </p:grpSp>
      <p:sp>
        <p:nvSpPr>
          <p:cNvPr name="Freeform 5" id="5"/>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TextBox 7" id="7"/>
          <p:cNvSpPr txBox="true"/>
          <p:nvPr/>
        </p:nvSpPr>
        <p:spPr>
          <a:xfrm rot="0">
            <a:off x="1550938" y="1114425"/>
            <a:ext cx="6308824" cy="600075"/>
          </a:xfrm>
          <a:prstGeom prst="rect">
            <a:avLst/>
          </a:prstGeom>
        </p:spPr>
        <p:txBody>
          <a:bodyPr anchor="t" rtlCol="false" tIns="0" lIns="0" bIns="0" rIns="0">
            <a:spAutoFit/>
          </a:bodyPr>
          <a:lstStyle/>
          <a:p>
            <a:pPr algn="l">
              <a:lnSpc>
                <a:spcPts val="4500"/>
              </a:lnSpc>
              <a:spcBef>
                <a:spcPct val="0"/>
              </a:spcBef>
            </a:pPr>
            <a:r>
              <a:rPr lang="en-US" b="true" sz="4500">
                <a:solidFill>
                  <a:srgbClr val="19598D"/>
                </a:solidFill>
                <a:latin typeface="Montserrat Ultra-Bold"/>
                <a:ea typeface="Montserrat Ultra-Bold"/>
                <a:cs typeface="Montserrat Ultra-Bold"/>
                <a:sym typeface="Montserrat Ultra-Bold"/>
              </a:rPr>
              <a:t>Recommendations</a:t>
            </a:r>
          </a:p>
        </p:txBody>
      </p:sp>
      <p:sp>
        <p:nvSpPr>
          <p:cNvPr name="TextBox 8" id="8"/>
          <p:cNvSpPr txBox="true"/>
          <p:nvPr/>
        </p:nvSpPr>
        <p:spPr>
          <a:xfrm rot="0">
            <a:off x="1028700" y="2327498"/>
            <a:ext cx="7656645" cy="6644016"/>
          </a:xfrm>
          <a:prstGeom prst="rect">
            <a:avLst/>
          </a:prstGeom>
        </p:spPr>
        <p:txBody>
          <a:bodyPr anchor="t" rtlCol="false" tIns="0" lIns="0" bIns="0" rIns="0">
            <a:spAutoFit/>
          </a:bodyPr>
          <a:lstStyle/>
          <a:p>
            <a:pPr algn="l" marL="683464" indent="-341732" lvl="1">
              <a:lnSpc>
                <a:spcPts val="4431"/>
              </a:lnSpc>
              <a:buFont typeface="Arial"/>
              <a:buChar char="•"/>
            </a:pPr>
            <a:r>
              <a:rPr lang="en-US" sz="3165">
                <a:solidFill>
                  <a:srgbClr val="19598D"/>
                </a:solidFill>
                <a:latin typeface="Montserrat"/>
                <a:ea typeface="Montserrat"/>
                <a:cs typeface="Montserrat"/>
                <a:sym typeface="Montserrat"/>
              </a:rPr>
              <a:t>Focus on</a:t>
            </a:r>
            <a:r>
              <a:rPr lang="en-US" sz="3165">
                <a:solidFill>
                  <a:srgbClr val="19598D"/>
                </a:solidFill>
                <a:latin typeface="Montserrat"/>
                <a:ea typeface="Montserrat"/>
                <a:cs typeface="Montserrat"/>
                <a:sym typeface="Montserrat"/>
              </a:rPr>
              <a:t> platforms (Twitter, Snapchat) and creative dimensions (1:1 AR, 9:16 AR) with proven high performance.</a:t>
            </a:r>
          </a:p>
          <a:p>
            <a:pPr algn="l" marL="683464" indent="-341732" lvl="1">
              <a:lnSpc>
                <a:spcPts val="4431"/>
              </a:lnSpc>
              <a:buFont typeface="Arial"/>
              <a:buChar char="•"/>
            </a:pPr>
            <a:r>
              <a:rPr lang="en-US" sz="3165">
                <a:solidFill>
                  <a:srgbClr val="19598D"/>
                </a:solidFill>
                <a:latin typeface="Montserrat"/>
                <a:ea typeface="Montserrat"/>
                <a:cs typeface="Montserrat"/>
                <a:sym typeface="Montserrat"/>
              </a:rPr>
              <a:t>Focus more on advertising on the app than on the websites</a:t>
            </a:r>
          </a:p>
          <a:p>
            <a:pPr algn="l" marL="683464" indent="-341732" lvl="1">
              <a:lnSpc>
                <a:spcPts val="4431"/>
              </a:lnSpc>
              <a:buFont typeface="Arial"/>
              <a:buChar char="•"/>
            </a:pPr>
            <a:r>
              <a:rPr lang="en-US" sz="3165">
                <a:solidFill>
                  <a:srgbClr val="19598D"/>
                </a:solidFill>
                <a:latin typeface="Montserrat"/>
                <a:ea typeface="Montserrat"/>
                <a:cs typeface="Montserrat"/>
                <a:sym typeface="Montserrat"/>
              </a:rPr>
              <a:t>Enhance data collection to address gaps in user journey metrics.</a:t>
            </a:r>
          </a:p>
          <a:p>
            <a:pPr algn="l" marL="683464" indent="-341732" lvl="1">
              <a:lnSpc>
                <a:spcPts val="4431"/>
              </a:lnSpc>
              <a:buFont typeface="Arial"/>
              <a:buChar char="•"/>
            </a:pPr>
            <a:r>
              <a:rPr lang="en-US" sz="3165">
                <a:solidFill>
                  <a:srgbClr val="19598D"/>
                </a:solidFill>
                <a:latin typeface="Montserrat"/>
                <a:ea typeface="Montserrat"/>
                <a:cs typeface="Montserrat"/>
                <a:sym typeface="Montserrat"/>
              </a:rPr>
              <a:t>Optimize medium-spend campaigns for better ROI.</a:t>
            </a:r>
          </a:p>
          <a:p>
            <a:pPr algn="l">
              <a:lnSpc>
                <a:spcPts val="4431"/>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graphicFrame>
        <p:nvGraphicFramePr>
          <p:cNvPr name="Table 4" id="4"/>
          <p:cNvGraphicFramePr>
            <a:graphicFrameLocks noGrp="true"/>
          </p:cNvGraphicFramePr>
          <p:nvPr/>
        </p:nvGraphicFramePr>
        <p:xfrm>
          <a:off x="1852364" y="2900387"/>
          <a:ext cx="15046085" cy="6616672"/>
        </p:xfrm>
        <a:graphic>
          <a:graphicData uri="http://schemas.openxmlformats.org/drawingml/2006/table">
            <a:tbl>
              <a:tblPr/>
              <a:tblGrid>
                <a:gridCol w="1880761"/>
                <a:gridCol w="1880761"/>
                <a:gridCol w="1880761"/>
                <a:gridCol w="1880761"/>
                <a:gridCol w="1930044"/>
                <a:gridCol w="1831477"/>
                <a:gridCol w="1880761"/>
                <a:gridCol w="1880761"/>
              </a:tblGrid>
              <a:tr h="1217468">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Platform</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Spend Category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Avg CTR</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Avg CPCV</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Avg CPC</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Avg Clicks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Avg Impressions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Total Spend (USD)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867">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Website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Low Spend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0.17</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0.0026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0.31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1.67</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966.33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4.73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867">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Website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Medium Spend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0.49</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0.016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5.62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2102.2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78.94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867">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Website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High Spend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0.17</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0.024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9.94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6.5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3075.25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298.13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867">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App</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Low Spend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0.32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0.0035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0.71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11.63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3255.74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163.51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867">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App</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Medium Spend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0.48</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0.0039</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1.44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34.6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7251.56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419.23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867">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App</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High Spend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0.31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0.0029</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1.06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234.54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102350.96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19"/>
                        </a:lnSpc>
                        <a:defRPr/>
                      </a:pPr>
                      <a:r>
                        <a:rPr lang="en-US" sz="1799" b="true">
                          <a:solidFill>
                            <a:srgbClr val="19598D"/>
                          </a:solidFill>
                          <a:latin typeface="Montserrat Bold"/>
                          <a:ea typeface="Montserrat Bold"/>
                          <a:cs typeface="Montserrat Bold"/>
                          <a:sym typeface="Montserrat Bold"/>
                        </a:rPr>
                        <a:t>5849.7</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3280050" y="574675"/>
            <a:ext cx="12190713" cy="1060451"/>
          </a:xfrm>
          <a:prstGeom prst="rect">
            <a:avLst/>
          </a:prstGeom>
        </p:spPr>
        <p:txBody>
          <a:bodyPr anchor="t" rtlCol="false" tIns="0" lIns="0" bIns="0" rIns="0">
            <a:spAutoFit/>
          </a:bodyPr>
          <a:lstStyle/>
          <a:p>
            <a:pPr algn="l">
              <a:lnSpc>
                <a:spcPts val="8000"/>
              </a:lnSpc>
              <a:spcBef>
                <a:spcPct val="0"/>
              </a:spcBef>
            </a:pPr>
            <a:r>
              <a:rPr lang="en-US" b="true" sz="8000">
                <a:solidFill>
                  <a:srgbClr val="19598D"/>
                </a:solidFill>
                <a:latin typeface="Montserrat Ultra-Bold"/>
                <a:ea typeface="Montserrat Ultra-Bold"/>
                <a:cs typeface="Montserrat Ultra-Bold"/>
                <a:sym typeface="Montserrat Ultra-Bold"/>
              </a:rPr>
              <a:t>Platform Comparison</a:t>
            </a:r>
          </a:p>
        </p:txBody>
      </p:sp>
      <p:sp>
        <p:nvSpPr>
          <p:cNvPr name="TextBox 6" id="6"/>
          <p:cNvSpPr txBox="true"/>
          <p:nvPr/>
        </p:nvSpPr>
        <p:spPr>
          <a:xfrm rot="0">
            <a:off x="1408618" y="2012881"/>
            <a:ext cx="15470764" cy="372745"/>
          </a:xfrm>
          <a:prstGeom prst="rect">
            <a:avLst/>
          </a:prstGeom>
        </p:spPr>
        <p:txBody>
          <a:bodyPr anchor="t" rtlCol="false" tIns="0" lIns="0" bIns="0" rIns="0">
            <a:spAutoFit/>
          </a:bodyPr>
          <a:lstStyle/>
          <a:p>
            <a:pPr algn="ctr">
              <a:lnSpc>
                <a:spcPts val="3080"/>
              </a:lnSpc>
              <a:spcBef>
                <a:spcPct val="0"/>
              </a:spcBef>
            </a:pPr>
            <a:r>
              <a:rPr lang="en-US" sz="2200">
                <a:solidFill>
                  <a:srgbClr val="19598D"/>
                </a:solidFill>
                <a:latin typeface="Montserrat"/>
                <a:ea typeface="Montserrat"/>
                <a:cs typeface="Montserrat"/>
                <a:sym typeface="Montserrat"/>
              </a:rPr>
              <a:t>App had a higher average CTR for all spend categories(0.37%) and a lower cost per click(CPC) than the website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230719" y="-570436"/>
            <a:ext cx="21033998" cy="10857436"/>
          </a:xfrm>
          <a:prstGeom prst="rect">
            <a:avLst/>
          </a:prstGeom>
          <a:solidFill>
            <a:srgbClr val="19598D"/>
          </a:solidFill>
        </p:spPr>
      </p:sp>
      <p:sp>
        <p:nvSpPr>
          <p:cNvPr name="TextBox 3" id="3"/>
          <p:cNvSpPr txBox="true"/>
          <p:nvPr/>
        </p:nvSpPr>
        <p:spPr>
          <a:xfrm rot="0">
            <a:off x="2493177" y="1116806"/>
            <a:ext cx="12095247" cy="660400"/>
          </a:xfrm>
          <a:prstGeom prst="rect">
            <a:avLst/>
          </a:prstGeom>
        </p:spPr>
        <p:txBody>
          <a:bodyPr anchor="t" rtlCol="false" tIns="0" lIns="0" bIns="0" rIns="0">
            <a:spAutoFit/>
          </a:bodyPr>
          <a:lstStyle/>
          <a:p>
            <a:pPr algn="ctr">
              <a:lnSpc>
                <a:spcPts val="5000"/>
              </a:lnSpc>
              <a:spcBef>
                <a:spcPct val="0"/>
              </a:spcBef>
            </a:pPr>
            <a:r>
              <a:rPr lang="en-US" b="true" sz="5000">
                <a:solidFill>
                  <a:srgbClr val="FFFFFF"/>
                </a:solidFill>
                <a:latin typeface="Montserrat Ultra-Bold"/>
                <a:ea typeface="Montserrat Ultra-Bold"/>
                <a:cs typeface="Montserrat Ultra-Bold"/>
                <a:sym typeface="Montserrat Ultra-Bold"/>
              </a:rPr>
              <a:t>Executive Summary</a:t>
            </a:r>
          </a:p>
        </p:txBody>
      </p:sp>
      <p:sp>
        <p:nvSpPr>
          <p:cNvPr name="TextBox 4" id="4"/>
          <p:cNvSpPr txBox="true"/>
          <p:nvPr/>
        </p:nvSpPr>
        <p:spPr>
          <a:xfrm rot="0">
            <a:off x="505159" y="2422934"/>
            <a:ext cx="16754141" cy="1289050"/>
          </a:xfrm>
          <a:prstGeom prst="rect">
            <a:avLst/>
          </a:prstGeom>
        </p:spPr>
        <p:txBody>
          <a:bodyPr anchor="t" rtlCol="false" tIns="0" lIns="0" bIns="0" rIns="0">
            <a:spAutoFit/>
          </a:bodyPr>
          <a:lstStyle/>
          <a:p>
            <a:pPr algn="l">
              <a:lnSpc>
                <a:spcPts val="3499"/>
              </a:lnSpc>
            </a:pPr>
            <a:r>
              <a:rPr lang="en-US" sz="2499">
                <a:solidFill>
                  <a:srgbClr val="FFFFFF"/>
                </a:solidFill>
                <a:latin typeface="Montserrat"/>
                <a:ea typeface="Montserrat"/>
                <a:cs typeface="Montserrat"/>
                <a:sym typeface="Montserrat"/>
              </a:rPr>
              <a:t>The latest campaign aims to highlight the superior display quality of the new phone model compared to existing devices. By leveraging digital platforms, the campaign is designed to guide users through the awareness, consideration, and performance stages of the customer journey.</a:t>
            </a:r>
          </a:p>
        </p:txBody>
      </p:sp>
      <p:sp>
        <p:nvSpPr>
          <p:cNvPr name="Freeform 5" id="5"/>
          <p:cNvSpPr/>
          <p:nvPr/>
        </p:nvSpPr>
        <p:spPr>
          <a:xfrm flipH="false" flipV="false" rot="0">
            <a:off x="16377677" y="923192"/>
            <a:ext cx="844062" cy="211015"/>
          </a:xfrm>
          <a:custGeom>
            <a:avLst/>
            <a:gdLst/>
            <a:ahLst/>
            <a:cxnLst/>
            <a:rect r="r" b="b" t="t" l="l"/>
            <a:pathLst>
              <a:path h="211015" w="844062">
                <a:moveTo>
                  <a:pt x="0" y="0"/>
                </a:moveTo>
                <a:lnTo>
                  <a:pt x="844062" y="0"/>
                </a:lnTo>
                <a:lnTo>
                  <a:pt x="844062" y="211016"/>
                </a:lnTo>
                <a:lnTo>
                  <a:pt x="0" y="211016"/>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028700" y="923192"/>
            <a:ext cx="844062" cy="211015"/>
          </a:xfrm>
          <a:custGeom>
            <a:avLst/>
            <a:gdLst/>
            <a:ahLst/>
            <a:cxnLst/>
            <a:rect r="r" b="b" t="t" l="l"/>
            <a:pathLst>
              <a:path h="211015" w="844062">
                <a:moveTo>
                  <a:pt x="0" y="0"/>
                </a:moveTo>
                <a:lnTo>
                  <a:pt x="844062" y="0"/>
                </a:lnTo>
                <a:lnTo>
                  <a:pt x="844062" y="211016"/>
                </a:lnTo>
                <a:lnTo>
                  <a:pt x="0" y="211016"/>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rot="23662">
            <a:off x="13861144" y="1014412"/>
            <a:ext cx="2075766" cy="0"/>
          </a:xfrm>
          <a:prstGeom prst="line">
            <a:avLst/>
          </a:prstGeom>
          <a:ln cap="rnd" w="28575">
            <a:solidFill>
              <a:srgbClr val="FFFFFF">
                <a:alpha val="74902"/>
              </a:srgbClr>
            </a:solidFill>
            <a:prstDash val="solid"/>
            <a:headEnd type="none" len="sm" w="sm"/>
            <a:tailEnd type="none" len="sm" w="sm"/>
          </a:ln>
        </p:spPr>
      </p:sp>
      <p:sp>
        <p:nvSpPr>
          <p:cNvPr name="AutoShape 8" id="8"/>
          <p:cNvSpPr/>
          <p:nvPr/>
        </p:nvSpPr>
        <p:spPr>
          <a:xfrm rot="-10776337">
            <a:off x="2313529" y="1014413"/>
            <a:ext cx="2075766" cy="0"/>
          </a:xfrm>
          <a:prstGeom prst="line">
            <a:avLst/>
          </a:prstGeom>
          <a:ln cap="rnd" w="28575">
            <a:solidFill>
              <a:srgbClr val="FFFFFF">
                <a:alpha val="74902"/>
              </a:srgbClr>
            </a:solidFill>
            <a:prstDash val="solid"/>
            <a:headEnd type="none" len="sm" w="sm"/>
            <a:tailEnd type="none" len="sm" w="sm"/>
          </a:ln>
        </p:spPr>
      </p:sp>
      <p:sp>
        <p:nvSpPr>
          <p:cNvPr name="TextBox 9" id="9"/>
          <p:cNvSpPr txBox="true"/>
          <p:nvPr/>
        </p:nvSpPr>
        <p:spPr>
          <a:xfrm rot="0">
            <a:off x="467598" y="3852552"/>
            <a:ext cx="16754141" cy="6546850"/>
          </a:xfrm>
          <a:prstGeom prst="rect">
            <a:avLst/>
          </a:prstGeom>
        </p:spPr>
        <p:txBody>
          <a:bodyPr anchor="t" rtlCol="false" tIns="0" lIns="0" bIns="0" rIns="0">
            <a:spAutoFit/>
          </a:bodyPr>
          <a:lstStyle/>
          <a:p>
            <a:pPr algn="l">
              <a:lnSpc>
                <a:spcPts val="3499"/>
              </a:lnSpc>
            </a:pPr>
            <a:r>
              <a:rPr lang="en-US" sz="2499">
                <a:solidFill>
                  <a:srgbClr val="FFFFFF"/>
                </a:solidFill>
                <a:latin typeface="Montserrat"/>
                <a:ea typeface="Montserrat"/>
                <a:cs typeface="Montserrat"/>
                <a:sym typeface="Montserrat"/>
              </a:rPr>
              <a:t>Our analysis, based on the provided campaign data extract, reveals critical insights into campaign performance and user engagement trends. </a:t>
            </a:r>
          </a:p>
          <a:p>
            <a:pPr algn="l">
              <a:lnSpc>
                <a:spcPts val="3499"/>
              </a:lnSpc>
            </a:pPr>
          </a:p>
          <a:p>
            <a:pPr algn="ctr">
              <a:lnSpc>
                <a:spcPts val="3499"/>
              </a:lnSpc>
            </a:pPr>
            <a:r>
              <a:rPr lang="en-US" b="true" sz="2499" u="sng">
                <a:solidFill>
                  <a:srgbClr val="FFFFFF"/>
                </a:solidFill>
                <a:latin typeface="Montserrat Bold"/>
                <a:ea typeface="Montserrat Bold"/>
                <a:cs typeface="Montserrat Bold"/>
                <a:sym typeface="Montserrat Bold"/>
              </a:rPr>
              <a:t>Media Tactics Overview</a:t>
            </a:r>
          </a:p>
          <a:p>
            <a:pPr algn="ctr">
              <a:lnSpc>
                <a:spcPts val="3499"/>
              </a:lnSpc>
            </a:pPr>
          </a:p>
          <a:p>
            <a:pPr algn="l">
              <a:lnSpc>
                <a:spcPts val="3499"/>
              </a:lnSpc>
            </a:pPr>
            <a:r>
              <a:rPr lang="en-US" sz="2499">
                <a:solidFill>
                  <a:srgbClr val="FFFFFF"/>
                </a:solidFill>
                <a:latin typeface="Montserrat"/>
                <a:ea typeface="Montserrat"/>
                <a:cs typeface="Montserrat"/>
                <a:sym typeface="Montserrat"/>
              </a:rPr>
              <a:t> Campaign Run Time: January 3–21, 2023</a:t>
            </a:r>
          </a:p>
          <a:p>
            <a:pPr algn="l">
              <a:lnSpc>
                <a:spcPts val="3499"/>
              </a:lnSpc>
            </a:pPr>
            <a:r>
              <a:rPr lang="en-US" sz="2499">
                <a:solidFill>
                  <a:srgbClr val="FFFFFF"/>
                </a:solidFill>
                <a:latin typeface="Montserrat"/>
                <a:ea typeface="Montserrat"/>
                <a:cs typeface="Montserrat"/>
                <a:sym typeface="Montserrat"/>
              </a:rPr>
              <a:t>Markets Targeted: US, Worldwide (Japan,India,Canada,UAE,UK,)</a:t>
            </a:r>
          </a:p>
          <a:p>
            <a:pPr algn="l">
              <a:lnSpc>
                <a:spcPts val="3499"/>
              </a:lnSpc>
            </a:pPr>
            <a:r>
              <a:rPr lang="en-US" sz="2499">
                <a:solidFill>
                  <a:srgbClr val="FFFFFF"/>
                </a:solidFill>
                <a:latin typeface="Montserrat"/>
                <a:ea typeface="Montserrat"/>
                <a:cs typeface="Montserrat"/>
                <a:sym typeface="Montserrat"/>
              </a:rPr>
              <a:t>Channels: Twitter, Snapchat, DV360 DSP</a:t>
            </a:r>
          </a:p>
          <a:p>
            <a:pPr algn="l">
              <a:lnSpc>
                <a:spcPts val="3499"/>
              </a:lnSpc>
            </a:pPr>
            <a:r>
              <a:rPr lang="en-US" sz="2499">
                <a:solidFill>
                  <a:srgbClr val="FFFFFF"/>
                </a:solidFill>
                <a:latin typeface="Montserrat"/>
                <a:ea typeface="Montserrat"/>
                <a:cs typeface="Montserrat"/>
                <a:sym typeface="Montserrat"/>
              </a:rPr>
              <a:t>Creative Products: Phone Modelabc Plus  &amp; Phone Modelabc </a:t>
            </a:r>
          </a:p>
          <a:p>
            <a:pPr algn="l">
              <a:lnSpc>
                <a:spcPts val="3499"/>
              </a:lnSpc>
            </a:pPr>
            <a:r>
              <a:rPr lang="en-US" sz="2499">
                <a:solidFill>
                  <a:srgbClr val="FFFFFF"/>
                </a:solidFill>
                <a:latin typeface="Montserrat"/>
                <a:ea typeface="Montserrat"/>
                <a:cs typeface="Montserrat"/>
                <a:sym typeface="Montserrat"/>
              </a:rPr>
              <a:t>Creative Dimensions:  1:1 AR, 9:16 AR, 320x480, 414x736, 300x250</a:t>
            </a:r>
          </a:p>
          <a:p>
            <a:pPr algn="l">
              <a:lnSpc>
                <a:spcPts val="3499"/>
              </a:lnSpc>
            </a:pPr>
            <a:r>
              <a:rPr lang="en-US" sz="2499">
                <a:solidFill>
                  <a:srgbClr val="FFFFFF"/>
                </a:solidFill>
                <a:latin typeface="Montserrat"/>
                <a:ea typeface="Montserrat"/>
                <a:cs typeface="Montserrat"/>
                <a:sym typeface="Montserrat"/>
              </a:rPr>
              <a:t>CTA: "Upgrade Now" , "None" </a:t>
            </a:r>
          </a:p>
          <a:p>
            <a:pPr algn="l">
              <a:lnSpc>
                <a:spcPts val="3499"/>
              </a:lnSpc>
            </a:pPr>
            <a:r>
              <a:rPr lang="en-US" sz="2499">
                <a:solidFill>
                  <a:srgbClr val="FFFFFF"/>
                </a:solidFill>
                <a:latin typeface="Montserrat"/>
                <a:ea typeface="Montserrat"/>
                <a:cs typeface="Montserrat"/>
                <a:sym typeface="Montserrat"/>
              </a:rPr>
              <a:t>Channels : Website(Programmatic Display) &amp; App(Social)</a:t>
            </a:r>
          </a:p>
          <a:p>
            <a:pPr algn="l">
              <a:lnSpc>
                <a:spcPts val="3499"/>
              </a:lnSpc>
            </a:pPr>
            <a:r>
              <a:rPr lang="en-US" sz="2499">
                <a:solidFill>
                  <a:srgbClr val="FFFFFF"/>
                </a:solidFill>
                <a:latin typeface="Montserrat"/>
                <a:ea typeface="Montserrat"/>
                <a:cs typeface="Montserrat"/>
                <a:sym typeface="Montserrat"/>
              </a:rPr>
              <a:t>Spend Categories : High ,Medium and Low</a:t>
            </a:r>
          </a:p>
          <a:p>
            <a:pPr algn="l">
              <a:lnSpc>
                <a:spcPts val="3499"/>
              </a:lnSpc>
            </a:pPr>
          </a:p>
          <a:p>
            <a:pPr algn="l">
              <a:lnSpc>
                <a:spcPts val="349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230719" y="-570436"/>
            <a:ext cx="21033998" cy="10857436"/>
          </a:xfrm>
          <a:prstGeom prst="rect">
            <a:avLst/>
          </a:prstGeom>
          <a:solidFill>
            <a:srgbClr val="19598D"/>
          </a:solidFill>
        </p:spPr>
      </p:sp>
      <p:sp>
        <p:nvSpPr>
          <p:cNvPr name="Freeform 3" id="3"/>
          <p:cNvSpPr/>
          <p:nvPr/>
        </p:nvSpPr>
        <p:spPr>
          <a:xfrm flipH="false" flipV="false" rot="0">
            <a:off x="16377677" y="923192"/>
            <a:ext cx="844062" cy="211015"/>
          </a:xfrm>
          <a:custGeom>
            <a:avLst/>
            <a:gdLst/>
            <a:ahLst/>
            <a:cxnLst/>
            <a:rect r="r" b="b" t="t" l="l"/>
            <a:pathLst>
              <a:path h="211015" w="844062">
                <a:moveTo>
                  <a:pt x="0" y="0"/>
                </a:moveTo>
                <a:lnTo>
                  <a:pt x="844062" y="0"/>
                </a:lnTo>
                <a:lnTo>
                  <a:pt x="844062" y="211016"/>
                </a:lnTo>
                <a:lnTo>
                  <a:pt x="0" y="211016"/>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028700" y="923192"/>
            <a:ext cx="844062" cy="211015"/>
          </a:xfrm>
          <a:custGeom>
            <a:avLst/>
            <a:gdLst/>
            <a:ahLst/>
            <a:cxnLst/>
            <a:rect r="r" b="b" t="t" l="l"/>
            <a:pathLst>
              <a:path h="211015" w="844062">
                <a:moveTo>
                  <a:pt x="0" y="0"/>
                </a:moveTo>
                <a:lnTo>
                  <a:pt x="844062" y="0"/>
                </a:lnTo>
                <a:lnTo>
                  <a:pt x="844062" y="211016"/>
                </a:lnTo>
                <a:lnTo>
                  <a:pt x="0" y="211016"/>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3662">
            <a:off x="13861144" y="1014412"/>
            <a:ext cx="2075766" cy="0"/>
          </a:xfrm>
          <a:prstGeom prst="line">
            <a:avLst/>
          </a:prstGeom>
          <a:ln cap="rnd" w="28575">
            <a:solidFill>
              <a:srgbClr val="FFFFFF">
                <a:alpha val="74902"/>
              </a:srgbClr>
            </a:solidFill>
            <a:prstDash val="solid"/>
            <a:headEnd type="none" len="sm" w="sm"/>
            <a:tailEnd type="none" len="sm" w="sm"/>
          </a:ln>
        </p:spPr>
      </p:sp>
      <p:sp>
        <p:nvSpPr>
          <p:cNvPr name="AutoShape 6" id="6"/>
          <p:cNvSpPr/>
          <p:nvPr/>
        </p:nvSpPr>
        <p:spPr>
          <a:xfrm rot="-10776337">
            <a:off x="2313529" y="1014413"/>
            <a:ext cx="2075766" cy="0"/>
          </a:xfrm>
          <a:prstGeom prst="line">
            <a:avLst/>
          </a:prstGeom>
          <a:ln cap="rnd" w="28575">
            <a:solidFill>
              <a:srgbClr val="FFFFFF">
                <a:alpha val="74902"/>
              </a:srgbClr>
            </a:solidFill>
            <a:prstDash val="solid"/>
            <a:headEnd type="none" len="sm" w="sm"/>
            <a:tailEnd type="none" len="sm" w="sm"/>
          </a:ln>
        </p:spPr>
      </p:sp>
      <p:sp>
        <p:nvSpPr>
          <p:cNvPr name="TextBox 7" id="7"/>
          <p:cNvSpPr txBox="true"/>
          <p:nvPr/>
        </p:nvSpPr>
        <p:spPr>
          <a:xfrm rot="0">
            <a:off x="505159" y="1096108"/>
            <a:ext cx="16754141" cy="11366500"/>
          </a:xfrm>
          <a:prstGeom prst="rect">
            <a:avLst/>
          </a:prstGeom>
        </p:spPr>
        <p:txBody>
          <a:bodyPr anchor="t" rtlCol="false" tIns="0" lIns="0" bIns="0" rIns="0">
            <a:spAutoFit/>
          </a:bodyPr>
          <a:lstStyle/>
          <a:p>
            <a:pPr algn="l">
              <a:lnSpc>
                <a:spcPts val="3499"/>
              </a:lnSpc>
            </a:pPr>
          </a:p>
          <a:p>
            <a:pPr algn="l" marL="539749" indent="-269875" lvl="1">
              <a:lnSpc>
                <a:spcPts val="3499"/>
              </a:lnSpc>
              <a:buAutoNum type="arabicPeriod" startAt="1"/>
            </a:pPr>
            <a:r>
              <a:rPr lang="en-US" sz="2499">
                <a:solidFill>
                  <a:srgbClr val="FFFFFF"/>
                </a:solidFill>
                <a:latin typeface="Montserrat"/>
                <a:ea typeface="Montserrat"/>
                <a:cs typeface="Montserrat"/>
                <a:sym typeface="Montserrat"/>
              </a:rPr>
              <a:t>Data Anomalies and Patterns:</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A few anomalies, such as spikes in cost-per-click and missing values in certain touchpoint data, were identified.</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 Zeros/missing values in key metrics, skewed distributions.</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Data was segmented into three segments based on spend. This was to enhance analysis of outliers without removing them</a:t>
            </a:r>
          </a:p>
          <a:p>
            <a:pPr algn="l" marL="539749" indent="-269875" lvl="1">
              <a:lnSpc>
                <a:spcPts val="3499"/>
              </a:lnSpc>
              <a:buAutoNum type="arabicPeriod" startAt="1"/>
            </a:pPr>
            <a:r>
              <a:rPr lang="en-US" sz="2499">
                <a:solidFill>
                  <a:srgbClr val="FFFFFF"/>
                </a:solidFill>
                <a:latin typeface="Montserrat"/>
                <a:ea typeface="Montserrat"/>
                <a:cs typeface="Montserrat"/>
                <a:sym typeface="Montserrat"/>
              </a:rPr>
              <a:t>Insights by Market:</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CTR was higher worldwide than in the US.</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Clicks increased with spending, but CTR had a weak negative correlation (-0.16) with spend.</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High-spend campaigns had fewer creative variations, while low-spend campaigns used diverse combinations.</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Medium spend campaigns had the highest CTR at a low cost</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Campaigns on the app produced a higher CTR at a lower CPC</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App Campaigns Are More Cost-Efficient Than Web Campaigns</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Attributes of high performing campaigns : Creative Dimensions: 1:1 AR,No Creative carrier,No creative copy, Call to Action : Upgrade Now, Placement :In-Feed, Publisher : Twitter</a:t>
            </a:r>
          </a:p>
          <a:p>
            <a:pPr algn="l">
              <a:lnSpc>
                <a:spcPts val="3499"/>
              </a:lnSpc>
            </a:pPr>
            <a:r>
              <a:rPr lang="en-US" sz="2499">
                <a:solidFill>
                  <a:srgbClr val="FFFFFF"/>
                </a:solidFill>
                <a:latin typeface="Montserrat"/>
                <a:ea typeface="Montserrat"/>
                <a:cs typeface="Montserrat"/>
                <a:sym typeface="Montserrat"/>
              </a:rPr>
              <a:t>    3.Recommendations:</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Refine data collection processes.</a:t>
            </a:r>
          </a:p>
          <a:p>
            <a:pPr algn="l" marL="1079499" indent="-359833" lvl="2">
              <a:lnSpc>
                <a:spcPts val="3499"/>
              </a:lnSpc>
              <a:buFont typeface="Arial"/>
              <a:buChar char="⚬"/>
            </a:pPr>
            <a:r>
              <a:rPr lang="en-US" sz="2499">
                <a:solidFill>
                  <a:srgbClr val="FFFFFF"/>
                </a:solidFill>
                <a:latin typeface="Montserrat"/>
                <a:ea typeface="Montserrat"/>
                <a:cs typeface="Montserrat"/>
                <a:sym typeface="Montserrat"/>
              </a:rPr>
              <a:t>Leverage high-performing attributes for future campaigns</a:t>
            </a:r>
          </a:p>
          <a:p>
            <a:pPr algn="l">
              <a:lnSpc>
                <a:spcPts val="3499"/>
              </a:lnSpc>
            </a:pPr>
          </a:p>
          <a:p>
            <a:pPr algn="l">
              <a:lnSpc>
                <a:spcPts val="3499"/>
              </a:lnSpc>
            </a:pPr>
          </a:p>
          <a:p>
            <a:pPr algn="l">
              <a:lnSpc>
                <a:spcPts val="3499"/>
              </a:lnSpc>
            </a:pPr>
          </a:p>
          <a:p>
            <a:pPr algn="l">
              <a:lnSpc>
                <a:spcPts val="3499"/>
              </a:lnSpc>
            </a:pPr>
          </a:p>
          <a:p>
            <a:pPr algn="l">
              <a:lnSpc>
                <a:spcPts val="3499"/>
              </a:lnSpc>
            </a:pPr>
          </a:p>
          <a:p>
            <a:pPr algn="l">
              <a:lnSpc>
                <a:spcPts val="34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2420" y="9286875"/>
            <a:ext cx="18852841" cy="0"/>
          </a:xfrm>
          <a:prstGeom prst="line">
            <a:avLst/>
          </a:prstGeom>
          <a:ln cap="rnd" w="28575">
            <a:solidFill>
              <a:srgbClr val="D9D9D9"/>
            </a:solidFill>
            <a:prstDash val="solid"/>
            <a:headEnd type="none" len="sm" w="sm"/>
            <a:tailEnd type="none" len="sm" w="sm"/>
          </a:ln>
        </p:spPr>
      </p:sp>
      <p:sp>
        <p:nvSpPr>
          <p:cNvPr name="Freeform 3" id="3"/>
          <p:cNvSpPr/>
          <p:nvPr/>
        </p:nvSpPr>
        <p:spPr>
          <a:xfrm flipH="false" flipV="false" rot="-5400000">
            <a:off x="16942777" y="134522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01162" y="2534729"/>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376337">
            <a:off x="16326925" y="3337125"/>
            <a:ext cx="2075766" cy="0"/>
          </a:xfrm>
          <a:prstGeom prst="line">
            <a:avLst/>
          </a:prstGeom>
          <a:ln cap="rnd" w="28575">
            <a:solidFill>
              <a:srgbClr val="D9D9D9">
                <a:alpha val="74902"/>
              </a:srgbClr>
            </a:solidFill>
            <a:prstDash val="solid"/>
            <a:headEnd type="none" len="sm" w="sm"/>
            <a:tailEnd type="none" len="sm" w="sm"/>
          </a:ln>
        </p:spPr>
      </p:sp>
      <p:sp>
        <p:nvSpPr>
          <p:cNvPr name="AutoShape 6" id="6"/>
          <p:cNvSpPr/>
          <p:nvPr/>
        </p:nvSpPr>
        <p:spPr>
          <a:xfrm rot="-5376337">
            <a:off x="-114691" y="4526630"/>
            <a:ext cx="2075766" cy="0"/>
          </a:xfrm>
          <a:prstGeom prst="line">
            <a:avLst/>
          </a:prstGeom>
          <a:ln cap="rnd" w="28575">
            <a:solidFill>
              <a:srgbClr val="D9D9D9">
                <a:alpha val="74902"/>
              </a:srgbClr>
            </a:solidFill>
            <a:prstDash val="solid"/>
            <a:headEnd type="none" len="sm" w="sm"/>
            <a:tailEnd type="none" len="sm" w="sm"/>
          </a:ln>
        </p:spPr>
      </p:sp>
      <p:sp>
        <p:nvSpPr>
          <p:cNvPr name="AutoShape 7" id="7"/>
          <p:cNvSpPr/>
          <p:nvPr/>
        </p:nvSpPr>
        <p:spPr>
          <a:xfrm rot="0">
            <a:off x="1317007" y="2761383"/>
            <a:ext cx="7604618" cy="2649358"/>
          </a:xfrm>
          <a:prstGeom prst="rect">
            <a:avLst/>
          </a:prstGeom>
          <a:solidFill>
            <a:srgbClr val="000000">
              <a:alpha val="11765"/>
            </a:srgbClr>
          </a:solidFill>
        </p:spPr>
      </p:sp>
      <p:sp>
        <p:nvSpPr>
          <p:cNvPr name="AutoShape 8" id="8"/>
          <p:cNvSpPr/>
          <p:nvPr/>
        </p:nvSpPr>
        <p:spPr>
          <a:xfrm rot="0">
            <a:off x="5170455" y="6084702"/>
            <a:ext cx="7604618" cy="2649358"/>
          </a:xfrm>
          <a:prstGeom prst="rect">
            <a:avLst/>
          </a:prstGeom>
          <a:solidFill>
            <a:srgbClr val="000000">
              <a:alpha val="11765"/>
            </a:srgbClr>
          </a:solidFill>
        </p:spPr>
      </p:sp>
      <p:sp>
        <p:nvSpPr>
          <p:cNvPr name="AutoShape 9" id="9"/>
          <p:cNvSpPr/>
          <p:nvPr/>
        </p:nvSpPr>
        <p:spPr>
          <a:xfrm rot="0">
            <a:off x="9164283" y="2761383"/>
            <a:ext cx="7604618" cy="2649358"/>
          </a:xfrm>
          <a:prstGeom prst="rect">
            <a:avLst/>
          </a:prstGeom>
          <a:solidFill>
            <a:srgbClr val="000000">
              <a:alpha val="11765"/>
            </a:srgbClr>
          </a:solidFill>
        </p:spPr>
      </p:sp>
      <p:sp>
        <p:nvSpPr>
          <p:cNvPr name="AutoShape 10" id="10"/>
          <p:cNvSpPr/>
          <p:nvPr/>
        </p:nvSpPr>
        <p:spPr>
          <a:xfrm rot="0">
            <a:off x="1186152" y="2640236"/>
            <a:ext cx="7604618" cy="2649358"/>
          </a:xfrm>
          <a:prstGeom prst="rect">
            <a:avLst/>
          </a:prstGeom>
          <a:solidFill>
            <a:srgbClr val="19598D"/>
          </a:solidFill>
        </p:spPr>
      </p:sp>
      <p:sp>
        <p:nvSpPr>
          <p:cNvPr name="AutoShape 11" id="11"/>
          <p:cNvSpPr/>
          <p:nvPr/>
        </p:nvSpPr>
        <p:spPr>
          <a:xfrm rot="0">
            <a:off x="5039601" y="5963556"/>
            <a:ext cx="7604618" cy="2649358"/>
          </a:xfrm>
          <a:prstGeom prst="rect">
            <a:avLst/>
          </a:prstGeom>
          <a:solidFill>
            <a:srgbClr val="19598D"/>
          </a:solidFill>
        </p:spPr>
      </p:sp>
      <p:sp>
        <p:nvSpPr>
          <p:cNvPr name="AutoShape 12" id="12"/>
          <p:cNvSpPr/>
          <p:nvPr/>
        </p:nvSpPr>
        <p:spPr>
          <a:xfrm rot="0">
            <a:off x="9033429" y="2640236"/>
            <a:ext cx="7604618" cy="2649358"/>
          </a:xfrm>
          <a:prstGeom prst="rect">
            <a:avLst/>
          </a:prstGeom>
          <a:solidFill>
            <a:srgbClr val="19598D"/>
          </a:solidFill>
        </p:spPr>
      </p:sp>
      <p:sp>
        <p:nvSpPr>
          <p:cNvPr name="TextBox 13" id="13"/>
          <p:cNvSpPr txBox="true"/>
          <p:nvPr/>
        </p:nvSpPr>
        <p:spPr>
          <a:xfrm rot="0">
            <a:off x="2724915" y="1123950"/>
            <a:ext cx="14745400" cy="660400"/>
          </a:xfrm>
          <a:prstGeom prst="rect">
            <a:avLst/>
          </a:prstGeom>
        </p:spPr>
        <p:txBody>
          <a:bodyPr anchor="t" rtlCol="false" tIns="0" lIns="0" bIns="0" rIns="0">
            <a:spAutoFit/>
          </a:bodyPr>
          <a:lstStyle/>
          <a:p>
            <a:pPr algn="ctr">
              <a:lnSpc>
                <a:spcPts val="5000"/>
              </a:lnSpc>
              <a:spcBef>
                <a:spcPct val="0"/>
              </a:spcBef>
            </a:pPr>
            <a:r>
              <a:rPr lang="en-US" b="true" sz="5000">
                <a:solidFill>
                  <a:srgbClr val="19598D"/>
                </a:solidFill>
                <a:latin typeface="Montserrat Ultra-Bold"/>
                <a:ea typeface="Montserrat Ultra-Bold"/>
                <a:cs typeface="Montserrat Ultra-Bold"/>
                <a:sym typeface="Montserrat Ultra-Bold"/>
              </a:rPr>
              <a:t>KPIs By Spend Segmentation</a:t>
            </a:r>
          </a:p>
        </p:txBody>
      </p:sp>
      <p:sp>
        <p:nvSpPr>
          <p:cNvPr name="TextBox 14" id="14"/>
          <p:cNvSpPr txBox="true"/>
          <p:nvPr/>
        </p:nvSpPr>
        <p:spPr>
          <a:xfrm rot="0">
            <a:off x="8912100" y="4033190"/>
            <a:ext cx="7725947" cy="1153795"/>
          </a:xfrm>
          <a:prstGeom prst="rect">
            <a:avLst/>
          </a:prstGeom>
        </p:spPr>
        <p:txBody>
          <a:bodyPr anchor="t" rtlCol="false" tIns="0" lIns="0" bIns="0" rIns="0">
            <a:spAutoFit/>
          </a:bodyPr>
          <a:lstStyle/>
          <a:p>
            <a:pPr algn="ctr">
              <a:lnSpc>
                <a:spcPts val="3080"/>
              </a:lnSpc>
              <a:spcBef>
                <a:spcPct val="0"/>
              </a:spcBef>
            </a:pPr>
            <a:r>
              <a:rPr lang="en-US" sz="2200" u="none">
                <a:solidFill>
                  <a:srgbClr val="FFFFFF"/>
                </a:solidFill>
                <a:latin typeface="Montserrat"/>
                <a:ea typeface="Montserrat"/>
                <a:cs typeface="Montserrat"/>
                <a:sym typeface="Montserrat"/>
              </a:rPr>
              <a:t>Avg CTR: 0.76% | Avg Spend: $20.05 | Avg Clicks: 70</a:t>
            </a:r>
          </a:p>
          <a:p>
            <a:pPr algn="ctr">
              <a:lnSpc>
                <a:spcPts val="3080"/>
              </a:lnSpc>
              <a:spcBef>
                <a:spcPct val="0"/>
              </a:spcBef>
            </a:pPr>
            <a:r>
              <a:rPr lang="en-US" sz="2200" u="none">
                <a:solidFill>
                  <a:srgbClr val="FFFFFF"/>
                </a:solidFill>
                <a:latin typeface="Montserrat"/>
                <a:ea typeface="Montserrat"/>
                <a:cs typeface="Montserrat"/>
                <a:sym typeface="Montserrat"/>
              </a:rPr>
              <a:t>Avg CPC :0.37 | Avg CPCV : 0.0024</a:t>
            </a:r>
          </a:p>
          <a:p>
            <a:pPr algn="ctr" marL="0" indent="0" lvl="0">
              <a:lnSpc>
                <a:spcPts val="3080"/>
              </a:lnSpc>
              <a:spcBef>
                <a:spcPct val="0"/>
              </a:spcBef>
            </a:pPr>
          </a:p>
        </p:txBody>
      </p:sp>
      <p:sp>
        <p:nvSpPr>
          <p:cNvPr name="TextBox 15" id="15"/>
          <p:cNvSpPr txBox="true"/>
          <p:nvPr/>
        </p:nvSpPr>
        <p:spPr>
          <a:xfrm rot="0">
            <a:off x="8201161" y="3063547"/>
            <a:ext cx="9269155" cy="662940"/>
          </a:xfrm>
          <a:prstGeom prst="rect">
            <a:avLst/>
          </a:prstGeom>
        </p:spPr>
        <p:txBody>
          <a:bodyPr anchor="t" rtlCol="false" tIns="0" lIns="0" bIns="0" rIns="0">
            <a:spAutoFit/>
          </a:bodyPr>
          <a:lstStyle/>
          <a:p>
            <a:pPr algn="ctr" marL="0" indent="0" lvl="0">
              <a:lnSpc>
                <a:spcPts val="5460"/>
              </a:lnSpc>
              <a:spcBef>
                <a:spcPct val="0"/>
              </a:spcBef>
            </a:pPr>
            <a:r>
              <a:rPr lang="en-US" b="true" sz="3900">
                <a:solidFill>
                  <a:srgbClr val="FFFFFF"/>
                </a:solidFill>
                <a:latin typeface="Montserrat Bold"/>
                <a:ea typeface="Montserrat Bold"/>
                <a:cs typeface="Montserrat Bold"/>
                <a:sym typeface="Montserrat Bold"/>
              </a:rPr>
              <a:t>Medium Spend Campaigns</a:t>
            </a:r>
          </a:p>
        </p:txBody>
      </p:sp>
      <p:sp>
        <p:nvSpPr>
          <p:cNvPr name="TextBox 16" id="16"/>
          <p:cNvSpPr txBox="true"/>
          <p:nvPr/>
        </p:nvSpPr>
        <p:spPr>
          <a:xfrm rot="0">
            <a:off x="1186152" y="3981991"/>
            <a:ext cx="7403353" cy="1153795"/>
          </a:xfrm>
          <a:prstGeom prst="rect">
            <a:avLst/>
          </a:prstGeom>
        </p:spPr>
        <p:txBody>
          <a:bodyPr anchor="t" rtlCol="false" tIns="0" lIns="0" bIns="0" rIns="0">
            <a:spAutoFit/>
          </a:bodyPr>
          <a:lstStyle/>
          <a:p>
            <a:pPr algn="ctr">
              <a:lnSpc>
                <a:spcPts val="3080"/>
              </a:lnSpc>
              <a:spcBef>
                <a:spcPct val="0"/>
              </a:spcBef>
            </a:pPr>
            <a:r>
              <a:rPr lang="en-US" sz="2200" u="none">
                <a:solidFill>
                  <a:srgbClr val="FFFFFF"/>
                </a:solidFill>
                <a:latin typeface="Montserrat"/>
                <a:ea typeface="Montserrat"/>
                <a:cs typeface="Montserrat"/>
                <a:sym typeface="Montserrat"/>
              </a:rPr>
              <a:t>Avg CTR: 0.41% | Avg Spend: $7.85 | Avg Clicks: 24</a:t>
            </a:r>
          </a:p>
          <a:p>
            <a:pPr algn="ctr">
              <a:lnSpc>
                <a:spcPts val="3080"/>
              </a:lnSpc>
              <a:spcBef>
                <a:spcPct val="0"/>
              </a:spcBef>
            </a:pPr>
            <a:r>
              <a:rPr lang="en-US" sz="2200" u="none">
                <a:solidFill>
                  <a:srgbClr val="FFFFFF"/>
                </a:solidFill>
                <a:latin typeface="Montserrat"/>
                <a:ea typeface="Montserrat"/>
                <a:cs typeface="Montserrat"/>
                <a:sym typeface="Montserrat"/>
              </a:rPr>
              <a:t>Avg CPC :  0.44  | Avg CPCV : 0.0016</a:t>
            </a:r>
          </a:p>
          <a:p>
            <a:pPr algn="ctr" marL="0" indent="0" lvl="0">
              <a:lnSpc>
                <a:spcPts val="3080"/>
              </a:lnSpc>
              <a:spcBef>
                <a:spcPct val="0"/>
              </a:spcBef>
            </a:pPr>
          </a:p>
        </p:txBody>
      </p:sp>
      <p:sp>
        <p:nvSpPr>
          <p:cNvPr name="TextBox 17" id="17"/>
          <p:cNvSpPr txBox="true"/>
          <p:nvPr/>
        </p:nvSpPr>
        <p:spPr>
          <a:xfrm rot="0">
            <a:off x="1536830" y="3014017"/>
            <a:ext cx="7153699" cy="662940"/>
          </a:xfrm>
          <a:prstGeom prst="rect">
            <a:avLst/>
          </a:prstGeom>
        </p:spPr>
        <p:txBody>
          <a:bodyPr anchor="t" rtlCol="false" tIns="0" lIns="0" bIns="0" rIns="0">
            <a:spAutoFit/>
          </a:bodyPr>
          <a:lstStyle/>
          <a:p>
            <a:pPr algn="ctr" marL="0" indent="0" lvl="0">
              <a:lnSpc>
                <a:spcPts val="5460"/>
              </a:lnSpc>
              <a:spcBef>
                <a:spcPct val="0"/>
              </a:spcBef>
            </a:pPr>
            <a:r>
              <a:rPr lang="en-US" b="true" sz="3900">
                <a:solidFill>
                  <a:srgbClr val="FFFFFF"/>
                </a:solidFill>
                <a:latin typeface="Montserrat Bold"/>
                <a:ea typeface="Montserrat Bold"/>
                <a:cs typeface="Montserrat Bold"/>
                <a:sym typeface="Montserrat Bold"/>
              </a:rPr>
              <a:t>Low Spend Campaigns</a:t>
            </a:r>
          </a:p>
        </p:txBody>
      </p:sp>
      <p:sp>
        <p:nvSpPr>
          <p:cNvPr name="TextBox 18" id="18"/>
          <p:cNvSpPr txBox="true"/>
          <p:nvPr/>
        </p:nvSpPr>
        <p:spPr>
          <a:xfrm rot="0">
            <a:off x="4684275" y="7243313"/>
            <a:ext cx="7959944" cy="1153795"/>
          </a:xfrm>
          <a:prstGeom prst="rect">
            <a:avLst/>
          </a:prstGeom>
        </p:spPr>
        <p:txBody>
          <a:bodyPr anchor="t" rtlCol="false" tIns="0" lIns="0" bIns="0" rIns="0">
            <a:spAutoFit/>
          </a:bodyPr>
          <a:lstStyle/>
          <a:p>
            <a:pPr algn="ctr" marL="474981" indent="-237491" lvl="1">
              <a:lnSpc>
                <a:spcPts val="3080"/>
              </a:lnSpc>
              <a:buFont typeface="Arial"/>
              <a:buChar char="•"/>
            </a:pPr>
            <a:r>
              <a:rPr lang="en-US" sz="2200">
                <a:solidFill>
                  <a:srgbClr val="FFFFFF"/>
                </a:solidFill>
                <a:latin typeface="Montserrat"/>
                <a:ea typeface="Montserrat"/>
                <a:cs typeface="Montserrat"/>
                <a:sym typeface="Montserrat"/>
              </a:rPr>
              <a:t>Avg CTR: 0.24% | Avg Spend: $515.38 | Avg Clicks: 515</a:t>
            </a:r>
          </a:p>
          <a:p>
            <a:pPr algn="ctr" marL="474981" indent="-237491" lvl="1">
              <a:lnSpc>
                <a:spcPts val="3080"/>
              </a:lnSpc>
              <a:buFont typeface="Arial"/>
              <a:buChar char="•"/>
            </a:pPr>
            <a:r>
              <a:rPr lang="en-US" sz="2200">
                <a:solidFill>
                  <a:srgbClr val="FFFFFF"/>
                </a:solidFill>
                <a:latin typeface="Montserrat"/>
                <a:ea typeface="Montserrat"/>
                <a:cs typeface="Montserrat"/>
                <a:sym typeface="Montserrat"/>
              </a:rPr>
              <a:t>Avg CPC : 0.96  | Avg CPCV : 0.0022</a:t>
            </a:r>
          </a:p>
          <a:p>
            <a:pPr algn="ctr">
              <a:lnSpc>
                <a:spcPts val="3080"/>
              </a:lnSpc>
            </a:pPr>
          </a:p>
        </p:txBody>
      </p:sp>
      <p:sp>
        <p:nvSpPr>
          <p:cNvPr name="TextBox 19" id="19"/>
          <p:cNvSpPr txBox="true"/>
          <p:nvPr/>
        </p:nvSpPr>
        <p:spPr>
          <a:xfrm rot="0">
            <a:off x="5228647" y="6237474"/>
            <a:ext cx="7546426" cy="662940"/>
          </a:xfrm>
          <a:prstGeom prst="rect">
            <a:avLst/>
          </a:prstGeom>
        </p:spPr>
        <p:txBody>
          <a:bodyPr anchor="t" rtlCol="false" tIns="0" lIns="0" bIns="0" rIns="0">
            <a:spAutoFit/>
          </a:bodyPr>
          <a:lstStyle/>
          <a:p>
            <a:pPr algn="ctr" marL="0" indent="0" lvl="0">
              <a:lnSpc>
                <a:spcPts val="5460"/>
              </a:lnSpc>
              <a:spcBef>
                <a:spcPct val="0"/>
              </a:spcBef>
            </a:pPr>
            <a:r>
              <a:rPr lang="en-US" b="true" sz="3900">
                <a:solidFill>
                  <a:srgbClr val="FFFFFF"/>
                </a:solidFill>
                <a:latin typeface="Montserrat Bold"/>
                <a:ea typeface="Montserrat Bold"/>
                <a:cs typeface="Montserrat Bold"/>
                <a:sym typeface="Montserrat Bold"/>
              </a:rPr>
              <a:t>High Spend Campaigns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TextBox 4" id="4"/>
          <p:cNvSpPr txBox="true"/>
          <p:nvPr/>
        </p:nvSpPr>
        <p:spPr>
          <a:xfrm rot="0">
            <a:off x="1408618" y="2598103"/>
            <a:ext cx="15470764" cy="5595620"/>
          </a:xfrm>
          <a:prstGeom prst="rect">
            <a:avLst/>
          </a:prstGeom>
        </p:spPr>
        <p:txBody>
          <a:bodyPr anchor="t" rtlCol="false" tIns="0" lIns="0" bIns="0" rIns="0">
            <a:spAutoFit/>
          </a:bodyPr>
          <a:lstStyle/>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There were no low spend campaigns in the US</a:t>
            </a:r>
          </a:p>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Two platforms were used for the campaigns viz App and Web</a:t>
            </a:r>
          </a:p>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Both App and Web campaigns show peak CTR in the Medium Spend category for Worldwide (App: 0.48, Web: 0.49)</a:t>
            </a:r>
          </a:p>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In both regions, High Spend campaigns see an increase in CPC and a decline in CTR, particularly for Web campaigns (Worldwide CTR: 0.17)</a:t>
            </a:r>
          </a:p>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Across all spend categories, App campaigns consistently deliver lower CPC and CPCV values, especially in Low Spend ( App CPCV: 0.0035 vs. Web CPCV: 0.0035 for Worldwide)</a:t>
            </a:r>
          </a:p>
          <a:p>
            <a:pPr algn="l">
              <a:lnSpc>
                <a:spcPts val="4480"/>
              </a:lnSpc>
            </a:pPr>
          </a:p>
        </p:txBody>
      </p:sp>
      <p:sp>
        <p:nvSpPr>
          <p:cNvPr name="TextBox 5" id="5"/>
          <p:cNvSpPr txBox="true"/>
          <p:nvPr/>
        </p:nvSpPr>
        <p:spPr>
          <a:xfrm rot="0">
            <a:off x="3280050" y="508000"/>
            <a:ext cx="12190713" cy="600075"/>
          </a:xfrm>
          <a:prstGeom prst="rect">
            <a:avLst/>
          </a:prstGeom>
        </p:spPr>
        <p:txBody>
          <a:bodyPr anchor="t" rtlCol="false" tIns="0" lIns="0" bIns="0" rIns="0">
            <a:spAutoFit/>
          </a:bodyPr>
          <a:lstStyle/>
          <a:p>
            <a:pPr algn="l">
              <a:lnSpc>
                <a:spcPts val="4500"/>
              </a:lnSpc>
              <a:spcBef>
                <a:spcPct val="0"/>
              </a:spcBef>
            </a:pPr>
            <a:r>
              <a:rPr lang="en-US" b="true" sz="4500">
                <a:solidFill>
                  <a:srgbClr val="19598D"/>
                </a:solidFill>
                <a:latin typeface="Montserrat Ultra-Bold"/>
                <a:ea typeface="Montserrat Ultra-Bold"/>
                <a:cs typeface="Montserrat Ultra-Bold"/>
                <a:sym typeface="Montserrat Ultra-Bold"/>
              </a:rPr>
              <a:t>Campaign Comparison(Region)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Freeform 4" id="4"/>
          <p:cNvSpPr/>
          <p:nvPr/>
        </p:nvSpPr>
        <p:spPr>
          <a:xfrm flipH="false" flipV="false" rot="0">
            <a:off x="9860797" y="1777512"/>
            <a:ext cx="7906059" cy="7906059"/>
          </a:xfrm>
          <a:custGeom>
            <a:avLst/>
            <a:gdLst/>
            <a:ahLst/>
            <a:cxnLst/>
            <a:rect r="r" b="b" t="t" l="l"/>
            <a:pathLst>
              <a:path h="7906059" w="7906059">
                <a:moveTo>
                  <a:pt x="0" y="0"/>
                </a:moveTo>
                <a:lnTo>
                  <a:pt x="7906059" y="0"/>
                </a:lnTo>
                <a:lnTo>
                  <a:pt x="7906059" y="7906059"/>
                </a:lnTo>
                <a:lnTo>
                  <a:pt x="0" y="7906059"/>
                </a:lnTo>
                <a:lnTo>
                  <a:pt x="0" y="0"/>
                </a:lnTo>
                <a:close/>
              </a:path>
            </a:pathLst>
          </a:custGeom>
          <a:blipFill>
            <a:blip r:embed="rId4"/>
            <a:stretch>
              <a:fillRect l="0" t="0" r="0" b="0"/>
            </a:stretch>
          </a:blipFill>
        </p:spPr>
      </p:sp>
      <p:sp>
        <p:nvSpPr>
          <p:cNvPr name="TextBox 5" id="5"/>
          <p:cNvSpPr txBox="true"/>
          <p:nvPr/>
        </p:nvSpPr>
        <p:spPr>
          <a:xfrm rot="0">
            <a:off x="1334787" y="1720362"/>
            <a:ext cx="6930950" cy="4471670"/>
          </a:xfrm>
          <a:prstGeom prst="rect">
            <a:avLst/>
          </a:prstGeom>
        </p:spPr>
        <p:txBody>
          <a:bodyPr anchor="t" rtlCol="false" tIns="0" lIns="0" bIns="0" rIns="0">
            <a:spAutoFit/>
          </a:bodyPr>
          <a:lstStyle/>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Three publishers were used</a:t>
            </a:r>
          </a:p>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Twitter has the lowest avg CTR but a low CPC</a:t>
            </a:r>
          </a:p>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It is also the most used publisher in the campaigns</a:t>
            </a:r>
          </a:p>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DV360 DSP has the highest CPC  and is the least used publisher</a:t>
            </a:r>
          </a:p>
        </p:txBody>
      </p:sp>
      <p:sp>
        <p:nvSpPr>
          <p:cNvPr name="TextBox 6" id="6"/>
          <p:cNvSpPr txBox="true"/>
          <p:nvPr/>
        </p:nvSpPr>
        <p:spPr>
          <a:xfrm rot="0">
            <a:off x="3280050" y="508000"/>
            <a:ext cx="12190713" cy="600075"/>
          </a:xfrm>
          <a:prstGeom prst="rect">
            <a:avLst/>
          </a:prstGeom>
        </p:spPr>
        <p:txBody>
          <a:bodyPr anchor="t" rtlCol="false" tIns="0" lIns="0" bIns="0" rIns="0">
            <a:spAutoFit/>
          </a:bodyPr>
          <a:lstStyle/>
          <a:p>
            <a:pPr algn="l">
              <a:lnSpc>
                <a:spcPts val="4500"/>
              </a:lnSpc>
              <a:spcBef>
                <a:spcPct val="0"/>
              </a:spcBef>
            </a:pPr>
            <a:r>
              <a:rPr lang="en-US" b="true" sz="4500">
                <a:solidFill>
                  <a:srgbClr val="19598D"/>
                </a:solidFill>
                <a:latin typeface="Montserrat Ultra-Bold"/>
                <a:ea typeface="Montserrat Ultra-Bold"/>
                <a:cs typeface="Montserrat Ultra-Bold"/>
                <a:sym typeface="Montserrat Ultra-Bold"/>
              </a:rPr>
              <a:t>Publisher Comparison( CTR Vs CPC)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Freeform 4" id="4"/>
          <p:cNvSpPr/>
          <p:nvPr/>
        </p:nvSpPr>
        <p:spPr>
          <a:xfrm flipH="false" flipV="false" rot="0">
            <a:off x="9648821" y="1777512"/>
            <a:ext cx="8460802" cy="7962316"/>
          </a:xfrm>
          <a:custGeom>
            <a:avLst/>
            <a:gdLst/>
            <a:ahLst/>
            <a:cxnLst/>
            <a:rect r="r" b="b" t="t" l="l"/>
            <a:pathLst>
              <a:path h="7962316" w="8460802">
                <a:moveTo>
                  <a:pt x="0" y="0"/>
                </a:moveTo>
                <a:lnTo>
                  <a:pt x="8460802" y="0"/>
                </a:lnTo>
                <a:lnTo>
                  <a:pt x="8460802" y="7962315"/>
                </a:lnTo>
                <a:lnTo>
                  <a:pt x="0" y="7962315"/>
                </a:lnTo>
                <a:lnTo>
                  <a:pt x="0" y="0"/>
                </a:lnTo>
                <a:close/>
              </a:path>
            </a:pathLst>
          </a:custGeom>
          <a:blipFill>
            <a:blip r:embed="rId4"/>
            <a:stretch>
              <a:fillRect l="0" t="0" r="0" b="0"/>
            </a:stretch>
          </a:blipFill>
        </p:spPr>
      </p:sp>
      <p:sp>
        <p:nvSpPr>
          <p:cNvPr name="TextBox 5" id="5"/>
          <p:cNvSpPr txBox="true"/>
          <p:nvPr/>
        </p:nvSpPr>
        <p:spPr>
          <a:xfrm rot="0">
            <a:off x="1334787" y="1720362"/>
            <a:ext cx="6930950" cy="5033645"/>
          </a:xfrm>
          <a:prstGeom prst="rect">
            <a:avLst/>
          </a:prstGeom>
        </p:spPr>
        <p:txBody>
          <a:bodyPr anchor="t" rtlCol="false" tIns="0" lIns="0" bIns="0" rIns="0">
            <a:spAutoFit/>
          </a:bodyPr>
          <a:lstStyle/>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The US has overall high engagement compared to worldwide</a:t>
            </a:r>
          </a:p>
          <a:p>
            <a:pPr algn="l" marL="690884" indent="-345442" lvl="1">
              <a:lnSpc>
                <a:spcPts val="4480"/>
              </a:lnSpc>
              <a:buFont typeface="Arial"/>
              <a:buChar char="•"/>
            </a:pPr>
            <a:r>
              <a:rPr lang="en-US" sz="3200">
                <a:solidFill>
                  <a:srgbClr val="19598D"/>
                </a:solidFill>
                <a:latin typeface="Montserrat"/>
                <a:ea typeface="Montserrat"/>
                <a:cs typeface="Montserrat"/>
                <a:sym typeface="Montserrat"/>
              </a:rPr>
              <a:t>Engagement decreases over time the more the campaign runs in the US, inversely the engagement levels increase  the longer the campaigns run worldwide</a:t>
            </a:r>
          </a:p>
        </p:txBody>
      </p:sp>
      <p:sp>
        <p:nvSpPr>
          <p:cNvPr name="TextBox 6" id="6"/>
          <p:cNvSpPr txBox="true"/>
          <p:nvPr/>
        </p:nvSpPr>
        <p:spPr>
          <a:xfrm rot="0">
            <a:off x="3280050" y="508000"/>
            <a:ext cx="12190713" cy="600075"/>
          </a:xfrm>
          <a:prstGeom prst="rect">
            <a:avLst/>
          </a:prstGeom>
        </p:spPr>
        <p:txBody>
          <a:bodyPr anchor="t" rtlCol="false" tIns="0" lIns="0" bIns="0" rIns="0">
            <a:spAutoFit/>
          </a:bodyPr>
          <a:lstStyle/>
          <a:p>
            <a:pPr algn="l">
              <a:lnSpc>
                <a:spcPts val="4500"/>
              </a:lnSpc>
              <a:spcBef>
                <a:spcPct val="0"/>
              </a:spcBef>
            </a:pPr>
            <a:r>
              <a:rPr lang="en-US" b="true" sz="4500">
                <a:solidFill>
                  <a:srgbClr val="19598D"/>
                </a:solidFill>
                <a:latin typeface="Montserrat Ultra-Bold"/>
                <a:ea typeface="Montserrat Ultra-Bold"/>
                <a:cs typeface="Montserrat Ultra-Bold"/>
                <a:sym typeface="Montserrat Ultra-Bold"/>
              </a:rPr>
              <a:t>Engagement Trends(Region)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82420" y="9895038"/>
            <a:ext cx="18852841" cy="0"/>
          </a:xfrm>
          <a:prstGeom prst="line">
            <a:avLst/>
          </a:prstGeom>
          <a:ln cap="rnd" w="28575">
            <a:solidFill>
              <a:srgbClr val="D9D9D9"/>
            </a:solidFill>
            <a:prstDash val="solid"/>
            <a:headEnd type="none" len="sm" w="sm"/>
            <a:tailEnd type="none" len="sm" w="sm"/>
          </a:ln>
        </p:spPr>
      </p:sp>
      <p:sp>
        <p:nvSpPr>
          <p:cNvPr name="Freeform 3" id="3"/>
          <p:cNvSpPr/>
          <p:nvPr/>
        </p:nvSpPr>
        <p:spPr>
          <a:xfrm flipH="false" flipV="false" rot="-5400000">
            <a:off x="16942777" y="134522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01162" y="2534729"/>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376337">
            <a:off x="16326925" y="3337125"/>
            <a:ext cx="2075766" cy="0"/>
          </a:xfrm>
          <a:prstGeom prst="line">
            <a:avLst/>
          </a:prstGeom>
          <a:ln cap="rnd" w="28575">
            <a:solidFill>
              <a:srgbClr val="D9D9D9">
                <a:alpha val="74902"/>
              </a:srgbClr>
            </a:solidFill>
            <a:prstDash val="solid"/>
            <a:headEnd type="none" len="sm" w="sm"/>
            <a:tailEnd type="none" len="sm" w="sm"/>
          </a:ln>
        </p:spPr>
      </p:sp>
      <p:sp>
        <p:nvSpPr>
          <p:cNvPr name="AutoShape 6" id="6"/>
          <p:cNvSpPr/>
          <p:nvPr/>
        </p:nvSpPr>
        <p:spPr>
          <a:xfrm rot="-5376337">
            <a:off x="-114691" y="4526630"/>
            <a:ext cx="2075766" cy="0"/>
          </a:xfrm>
          <a:prstGeom prst="line">
            <a:avLst/>
          </a:prstGeom>
          <a:ln cap="rnd" w="28575">
            <a:solidFill>
              <a:srgbClr val="D9D9D9">
                <a:alpha val="74902"/>
              </a:srgbClr>
            </a:solidFill>
            <a:prstDash val="solid"/>
            <a:headEnd type="none" len="sm" w="sm"/>
            <a:tailEnd type="none" len="sm" w="sm"/>
          </a:ln>
        </p:spPr>
      </p:sp>
      <p:sp>
        <p:nvSpPr>
          <p:cNvPr name="TextBox 7" id="7"/>
          <p:cNvSpPr txBox="true"/>
          <p:nvPr/>
        </p:nvSpPr>
        <p:spPr>
          <a:xfrm rot="0">
            <a:off x="2724915" y="1123950"/>
            <a:ext cx="12838170" cy="660400"/>
          </a:xfrm>
          <a:prstGeom prst="rect">
            <a:avLst/>
          </a:prstGeom>
        </p:spPr>
        <p:txBody>
          <a:bodyPr anchor="t" rtlCol="false" tIns="0" lIns="0" bIns="0" rIns="0">
            <a:spAutoFit/>
          </a:bodyPr>
          <a:lstStyle/>
          <a:p>
            <a:pPr algn="ctr">
              <a:lnSpc>
                <a:spcPts val="5000"/>
              </a:lnSpc>
              <a:spcBef>
                <a:spcPct val="0"/>
              </a:spcBef>
            </a:pPr>
            <a:r>
              <a:rPr lang="en-US" b="true" sz="5000">
                <a:solidFill>
                  <a:srgbClr val="19598D"/>
                </a:solidFill>
                <a:latin typeface="Montserrat Ultra-Bold"/>
                <a:ea typeface="Montserrat Ultra-Bold"/>
                <a:cs typeface="Montserrat Ultra-Bold"/>
                <a:sym typeface="Montserrat Ultra-Bold"/>
              </a:rPr>
              <a:t>Campaign Tactics</a:t>
            </a:r>
          </a:p>
        </p:txBody>
      </p:sp>
      <p:sp>
        <p:nvSpPr>
          <p:cNvPr name="TextBox 8" id="8"/>
          <p:cNvSpPr txBox="true"/>
          <p:nvPr/>
        </p:nvSpPr>
        <p:spPr>
          <a:xfrm rot="0">
            <a:off x="9641401" y="7782804"/>
            <a:ext cx="6852475" cy="763270"/>
          </a:xfrm>
          <a:prstGeom prst="rect">
            <a:avLst/>
          </a:prstGeom>
        </p:spPr>
        <p:txBody>
          <a:bodyPr anchor="t" rtlCol="false" tIns="0" lIns="0" bIns="0" rIns="0">
            <a:spAutoFit/>
          </a:bodyPr>
          <a:lstStyle/>
          <a:p>
            <a:pPr algn="ctr">
              <a:lnSpc>
                <a:spcPts val="3080"/>
              </a:lnSpc>
            </a:pPr>
            <a:r>
              <a:rPr lang="en-US" sz="2200">
                <a:solidFill>
                  <a:srgbClr val="FFFFFF"/>
                </a:solidFill>
                <a:latin typeface="Montserrat"/>
                <a:ea typeface="Montserrat"/>
                <a:cs typeface="Montserrat"/>
                <a:sym typeface="Montserrat"/>
              </a:rPr>
              <a:t>A magazine is a periodical publication, which can either be printed or published electronically. </a:t>
            </a:r>
          </a:p>
        </p:txBody>
      </p:sp>
      <p:sp>
        <p:nvSpPr>
          <p:cNvPr name="TextBox 9" id="9"/>
          <p:cNvSpPr txBox="true"/>
          <p:nvPr/>
        </p:nvSpPr>
        <p:spPr>
          <a:xfrm rot="0">
            <a:off x="1820583" y="7782804"/>
            <a:ext cx="6799557" cy="763270"/>
          </a:xfrm>
          <a:prstGeom prst="rect">
            <a:avLst/>
          </a:prstGeom>
        </p:spPr>
        <p:txBody>
          <a:bodyPr anchor="t" rtlCol="false" tIns="0" lIns="0" bIns="0" rIns="0">
            <a:spAutoFit/>
          </a:bodyPr>
          <a:lstStyle/>
          <a:p>
            <a:pPr algn="ctr" marL="0" indent="0" lvl="0">
              <a:lnSpc>
                <a:spcPts val="3080"/>
              </a:lnSpc>
              <a:spcBef>
                <a:spcPct val="0"/>
              </a:spcBef>
            </a:pPr>
            <a:r>
              <a:rPr lang="en-US" sz="2200" u="none">
                <a:solidFill>
                  <a:srgbClr val="FFFFFF"/>
                </a:solidFill>
                <a:latin typeface="Montserrat"/>
                <a:ea typeface="Montserrat"/>
                <a:cs typeface="Montserrat"/>
                <a:sym typeface="Montserrat"/>
              </a:rPr>
              <a:t>A magazine is a periodical publication, which can either be printed or published electronically. </a:t>
            </a:r>
          </a:p>
        </p:txBody>
      </p:sp>
      <p:sp>
        <p:nvSpPr>
          <p:cNvPr name="TextBox 10" id="10"/>
          <p:cNvSpPr txBox="true"/>
          <p:nvPr/>
        </p:nvSpPr>
        <p:spPr>
          <a:xfrm rot="0">
            <a:off x="1203466" y="2391803"/>
            <a:ext cx="15290410" cy="7843521"/>
          </a:xfrm>
          <a:prstGeom prst="rect">
            <a:avLst/>
          </a:prstGeom>
        </p:spPr>
        <p:txBody>
          <a:bodyPr anchor="t" rtlCol="false" tIns="0" lIns="0" bIns="0" rIns="0">
            <a:spAutoFit/>
          </a:bodyPr>
          <a:lstStyle/>
          <a:p>
            <a:pPr algn="ctr">
              <a:lnSpc>
                <a:spcPts val="4479"/>
              </a:lnSpc>
            </a:pPr>
            <a:r>
              <a:rPr lang="en-US" b="true" sz="3199" u="sng">
                <a:solidFill>
                  <a:srgbClr val="19598D"/>
                </a:solidFill>
                <a:latin typeface="Montserrat Bold"/>
                <a:ea typeface="Montserrat Bold"/>
                <a:cs typeface="Montserrat Bold"/>
                <a:sym typeface="Montserrat Bold"/>
              </a:rPr>
              <a:t>Attributes Of Top Performing Low Spend Campaigns </a:t>
            </a:r>
          </a:p>
          <a:p>
            <a:pPr algn="l">
              <a:lnSpc>
                <a:spcPts val="4479"/>
              </a:lnSpc>
            </a:pP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Dimensions : 80% 1:1 AR and 20% 9:16 AR</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Carrier :    80% None, 20% Other(Rakuten and Softbank)</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Audience Targeting Segment : 70% Broad Audience, 30% Photography</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Copy : 70% None,30 % Other(phModel8,phModelx-na-pal,phModelx)</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CTA : 90% Upgrade Now, 10% None</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Placement Type : 80% In-Feed, 20% User Stories</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Top markets : Worldwide</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Publisher : 80% Twitter , 20% Snapchat</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Use of various creative combinations</a:t>
            </a:r>
          </a:p>
          <a:p>
            <a:pPr algn="l">
              <a:lnSpc>
                <a:spcPts val="4479"/>
              </a:lnSpc>
            </a:pPr>
          </a:p>
          <a:p>
            <a:pPr algn="l">
              <a:lnSpc>
                <a:spcPts val="44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82420" y="9895038"/>
            <a:ext cx="18852841" cy="0"/>
          </a:xfrm>
          <a:prstGeom prst="line">
            <a:avLst/>
          </a:prstGeom>
          <a:ln cap="rnd" w="28575">
            <a:solidFill>
              <a:srgbClr val="D9D9D9"/>
            </a:solidFill>
            <a:prstDash val="solid"/>
            <a:headEnd type="none" len="sm" w="sm"/>
            <a:tailEnd type="none" len="sm" w="sm"/>
          </a:ln>
        </p:spPr>
      </p:sp>
      <p:sp>
        <p:nvSpPr>
          <p:cNvPr name="Freeform 3" id="3"/>
          <p:cNvSpPr/>
          <p:nvPr/>
        </p:nvSpPr>
        <p:spPr>
          <a:xfrm flipH="false" flipV="false" rot="-5400000">
            <a:off x="16942777" y="134522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501162" y="2534729"/>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376337">
            <a:off x="16326925" y="3337125"/>
            <a:ext cx="2075766" cy="0"/>
          </a:xfrm>
          <a:prstGeom prst="line">
            <a:avLst/>
          </a:prstGeom>
          <a:ln cap="rnd" w="28575">
            <a:solidFill>
              <a:srgbClr val="D9D9D9">
                <a:alpha val="74902"/>
              </a:srgbClr>
            </a:solidFill>
            <a:prstDash val="solid"/>
            <a:headEnd type="none" len="sm" w="sm"/>
            <a:tailEnd type="none" len="sm" w="sm"/>
          </a:ln>
        </p:spPr>
      </p:sp>
      <p:sp>
        <p:nvSpPr>
          <p:cNvPr name="AutoShape 6" id="6"/>
          <p:cNvSpPr/>
          <p:nvPr/>
        </p:nvSpPr>
        <p:spPr>
          <a:xfrm rot="-5376337">
            <a:off x="-114691" y="4526630"/>
            <a:ext cx="2075766" cy="0"/>
          </a:xfrm>
          <a:prstGeom prst="line">
            <a:avLst/>
          </a:prstGeom>
          <a:ln cap="rnd" w="28575">
            <a:solidFill>
              <a:srgbClr val="D9D9D9">
                <a:alpha val="74902"/>
              </a:srgbClr>
            </a:solidFill>
            <a:prstDash val="solid"/>
            <a:headEnd type="none" len="sm" w="sm"/>
            <a:tailEnd type="none" len="sm" w="sm"/>
          </a:ln>
        </p:spPr>
      </p:sp>
      <p:sp>
        <p:nvSpPr>
          <p:cNvPr name="TextBox 7" id="7"/>
          <p:cNvSpPr txBox="true"/>
          <p:nvPr/>
        </p:nvSpPr>
        <p:spPr>
          <a:xfrm rot="0">
            <a:off x="2724915" y="1123950"/>
            <a:ext cx="12838170" cy="660400"/>
          </a:xfrm>
          <a:prstGeom prst="rect">
            <a:avLst/>
          </a:prstGeom>
        </p:spPr>
        <p:txBody>
          <a:bodyPr anchor="t" rtlCol="false" tIns="0" lIns="0" bIns="0" rIns="0">
            <a:spAutoFit/>
          </a:bodyPr>
          <a:lstStyle/>
          <a:p>
            <a:pPr algn="ctr">
              <a:lnSpc>
                <a:spcPts val="5000"/>
              </a:lnSpc>
              <a:spcBef>
                <a:spcPct val="0"/>
              </a:spcBef>
            </a:pPr>
            <a:r>
              <a:rPr lang="en-US" b="true" sz="5000">
                <a:solidFill>
                  <a:srgbClr val="19598D"/>
                </a:solidFill>
                <a:latin typeface="Montserrat Ultra-Bold"/>
                <a:ea typeface="Montserrat Ultra-Bold"/>
                <a:cs typeface="Montserrat Ultra-Bold"/>
                <a:sym typeface="Montserrat Ultra-Bold"/>
              </a:rPr>
              <a:t>Campaign Tactics</a:t>
            </a:r>
          </a:p>
        </p:txBody>
      </p:sp>
      <p:sp>
        <p:nvSpPr>
          <p:cNvPr name="TextBox 8" id="8"/>
          <p:cNvSpPr txBox="true"/>
          <p:nvPr/>
        </p:nvSpPr>
        <p:spPr>
          <a:xfrm rot="0">
            <a:off x="9641401" y="7782804"/>
            <a:ext cx="6852475" cy="763270"/>
          </a:xfrm>
          <a:prstGeom prst="rect">
            <a:avLst/>
          </a:prstGeom>
        </p:spPr>
        <p:txBody>
          <a:bodyPr anchor="t" rtlCol="false" tIns="0" lIns="0" bIns="0" rIns="0">
            <a:spAutoFit/>
          </a:bodyPr>
          <a:lstStyle/>
          <a:p>
            <a:pPr algn="ctr">
              <a:lnSpc>
                <a:spcPts val="3080"/>
              </a:lnSpc>
            </a:pPr>
            <a:r>
              <a:rPr lang="en-US" sz="2200">
                <a:solidFill>
                  <a:srgbClr val="FFFFFF"/>
                </a:solidFill>
                <a:latin typeface="Montserrat"/>
                <a:ea typeface="Montserrat"/>
                <a:cs typeface="Montserrat"/>
                <a:sym typeface="Montserrat"/>
              </a:rPr>
              <a:t>A magazine is a periodical publication, which can either be printed or published electronically. </a:t>
            </a:r>
          </a:p>
        </p:txBody>
      </p:sp>
      <p:sp>
        <p:nvSpPr>
          <p:cNvPr name="TextBox 9" id="9"/>
          <p:cNvSpPr txBox="true"/>
          <p:nvPr/>
        </p:nvSpPr>
        <p:spPr>
          <a:xfrm rot="0">
            <a:off x="1820583" y="7782804"/>
            <a:ext cx="6799557" cy="763270"/>
          </a:xfrm>
          <a:prstGeom prst="rect">
            <a:avLst/>
          </a:prstGeom>
        </p:spPr>
        <p:txBody>
          <a:bodyPr anchor="t" rtlCol="false" tIns="0" lIns="0" bIns="0" rIns="0">
            <a:spAutoFit/>
          </a:bodyPr>
          <a:lstStyle/>
          <a:p>
            <a:pPr algn="ctr" marL="0" indent="0" lvl="0">
              <a:lnSpc>
                <a:spcPts val="3080"/>
              </a:lnSpc>
              <a:spcBef>
                <a:spcPct val="0"/>
              </a:spcBef>
            </a:pPr>
            <a:r>
              <a:rPr lang="en-US" sz="2200" u="none">
                <a:solidFill>
                  <a:srgbClr val="FFFFFF"/>
                </a:solidFill>
                <a:latin typeface="Montserrat"/>
                <a:ea typeface="Montserrat"/>
                <a:cs typeface="Montserrat"/>
                <a:sym typeface="Montserrat"/>
              </a:rPr>
              <a:t>A magazine is a periodical publication, which can either be printed or published electronically. </a:t>
            </a:r>
          </a:p>
        </p:txBody>
      </p:sp>
      <p:sp>
        <p:nvSpPr>
          <p:cNvPr name="TextBox 10" id="10"/>
          <p:cNvSpPr txBox="true"/>
          <p:nvPr/>
        </p:nvSpPr>
        <p:spPr>
          <a:xfrm rot="0">
            <a:off x="1203466" y="2391803"/>
            <a:ext cx="15290410" cy="6719571"/>
          </a:xfrm>
          <a:prstGeom prst="rect">
            <a:avLst/>
          </a:prstGeom>
        </p:spPr>
        <p:txBody>
          <a:bodyPr anchor="t" rtlCol="false" tIns="0" lIns="0" bIns="0" rIns="0">
            <a:spAutoFit/>
          </a:bodyPr>
          <a:lstStyle/>
          <a:p>
            <a:pPr algn="ctr">
              <a:lnSpc>
                <a:spcPts val="4479"/>
              </a:lnSpc>
            </a:pPr>
            <a:r>
              <a:rPr lang="en-US" b="true" sz="3199" u="sng">
                <a:solidFill>
                  <a:srgbClr val="19598D"/>
                </a:solidFill>
                <a:latin typeface="Montserrat Bold"/>
                <a:ea typeface="Montserrat Bold"/>
                <a:cs typeface="Montserrat Bold"/>
                <a:sym typeface="Montserrat Bold"/>
              </a:rPr>
              <a:t>Attributes Of Top Performing High Spend Campaigns </a:t>
            </a:r>
          </a:p>
          <a:p>
            <a:pPr algn="l">
              <a:lnSpc>
                <a:spcPts val="4479"/>
              </a:lnSpc>
            </a:pP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Dimensions : 1:1 AR </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Carrier :   None</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Audience Targeting Segment : Broad Audience</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Copy : 90 % phModeldef , 10 % None</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Creative CTA : 90% Upgrade Now, 10% None</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Placement Type :  In-Feed</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Top markets : US</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Publisher :  Twitter </a:t>
            </a:r>
          </a:p>
          <a:p>
            <a:pPr algn="l" marL="690876" indent="-345438" lvl="1">
              <a:lnSpc>
                <a:spcPts val="4479"/>
              </a:lnSpc>
              <a:buFont typeface="Arial"/>
              <a:buChar char="•"/>
            </a:pPr>
            <a:r>
              <a:rPr lang="en-US" sz="3199">
                <a:solidFill>
                  <a:srgbClr val="19598D"/>
                </a:solidFill>
                <a:latin typeface="Montserrat"/>
                <a:ea typeface="Montserrat"/>
                <a:cs typeface="Montserrat"/>
                <a:sym typeface="Montserrat"/>
              </a:rPr>
              <a:t>Use of narrow creative combinations</a:t>
            </a:r>
          </a:p>
          <a:p>
            <a:pPr algn="l">
              <a:lnSpc>
                <a:spcPts val="44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DAGaKyzCXZc</dc:identifier>
  <dcterms:modified xsi:type="dcterms:W3CDTF">2011-08-01T06:04:30Z</dcterms:modified>
  <cp:revision>1</cp:revision>
  <dc:title>Timeline Cycle Visual Charts Presentation in Blue White Teal Simple Style</dc:title>
</cp:coreProperties>
</file>