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0" r:id="rId3"/>
    <p:sldId id="2851" r:id="rId4"/>
    <p:sldId id="259" r:id="rId5"/>
    <p:sldId id="260" r:id="rId6"/>
    <p:sldId id="261" r:id="rId7"/>
    <p:sldId id="262" r:id="rId8"/>
    <p:sldId id="2802" r:id="rId9"/>
    <p:sldId id="269" r:id="rId10"/>
    <p:sldId id="263" r:id="rId11"/>
    <p:sldId id="264" r:id="rId12"/>
    <p:sldId id="270" r:id="rId13"/>
    <p:sldId id="266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8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hind the Sc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3563936" y="2490952"/>
            <a:ext cx="4998970" cy="312157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15151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59395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90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8622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18476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915674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71216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4275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0" y="342900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151551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47156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50263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058791" y="0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2140989"/>
            <a:ext cx="3010990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78691" y="0"/>
            <a:ext cx="3013309" cy="208811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17582" y="2159081"/>
            <a:ext cx="3010990" cy="207002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494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46810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3453" y="0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0262" y="0"/>
            <a:ext cx="3051738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4569483"/>
            <a:ext cx="3051572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51655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829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45108" y="4569483"/>
            <a:ext cx="3046726" cy="228851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23259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095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58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0757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28001" y="0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505049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263041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646397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029753" y="2045249"/>
            <a:ext cx="3036040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847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51817" y="2015941"/>
            <a:ext cx="3501506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353323" y="2015941"/>
            <a:ext cx="3501505" cy="25614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7854828" y="2015941"/>
            <a:ext cx="3501506" cy="256149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07512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128001" y="3671454"/>
            <a:ext cx="4063999" cy="31865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617868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63999" y="3429000"/>
            <a:ext cx="8128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6399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7759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599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676667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84048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23747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05298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573135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28383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783261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564812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0411204" y="0"/>
            <a:ext cx="1780796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7115738" y="1498092"/>
            <a:ext cx="1504580" cy="15041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42080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66914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66914" y="4289376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22461" y="211770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722461" y="4289375"/>
            <a:ext cx="1181408" cy="11811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11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206376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515115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966470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32544" y="1573115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206376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4515115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966470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9132544" y="4107080"/>
            <a:ext cx="1136635" cy="11363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6897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2233246"/>
            <a:ext cx="5505418" cy="462475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8358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25168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25168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125168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56056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4756056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56056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8386945" y="20694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386945" y="3250545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386945" y="4529394"/>
            <a:ext cx="870136" cy="85720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298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-1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5999" y="3429000"/>
            <a:ext cx="6096001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38796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384935" y="1726032"/>
            <a:ext cx="1504580" cy="150418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197893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59211" y="259143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9211" y="3507671"/>
            <a:ext cx="2708736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227156" y="1249001"/>
            <a:ext cx="4354713" cy="298938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068584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483202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43447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708798" cy="548408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9587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05110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092275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380" y="0"/>
            <a:ext cx="304489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46588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64384" y="844062"/>
            <a:ext cx="3047379" cy="516987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783207" y="844061"/>
            <a:ext cx="3047379" cy="251018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3783207" y="3514700"/>
            <a:ext cx="3044895" cy="250471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5342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630443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7787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503051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2364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5530151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99186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6661849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333045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039469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6521" y="3074863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150281" y="3074862"/>
            <a:ext cx="3050469" cy="270129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122586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899270" y="4214303"/>
            <a:ext cx="2704766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9779" y="2104006"/>
            <a:ext cx="4761020" cy="42205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04035" y="2104006"/>
            <a:ext cx="2704767" cy="2110297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452529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89915" y="2274503"/>
            <a:ext cx="4732064" cy="358597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28158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48006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53748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79002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106442" y="0"/>
            <a:ext cx="5098261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077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48795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56213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141376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233957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326539" y="1647752"/>
            <a:ext cx="1940142" cy="301870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43328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55835" y="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00812" y="0"/>
            <a:ext cx="2041238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0142050" y="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055835" y="342900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092190" y="3429000"/>
            <a:ext cx="204446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0142050" y="342900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482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Portfolio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2044977" y="0"/>
            <a:ext cx="2041238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086215" y="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3429000"/>
            <a:ext cx="2030954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2036355" y="3429000"/>
            <a:ext cx="2044460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086215" y="3429000"/>
            <a:ext cx="2027819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13393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55190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rtfolio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74308" y="2603027"/>
            <a:ext cx="1669728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232419" y="2603027"/>
            <a:ext cx="1669728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591659" y="2603027"/>
            <a:ext cx="1669728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93132834"/>
      </p:ext>
    </p:extLst>
  </p:cSld>
  <p:clrMapOvr>
    <a:masterClrMapping/>
  </p:clrMapOvr>
  <p:transition spd="med" advClick="0" advTm="2000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ponsive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 noChangeAspect="1"/>
          </p:cNvSpPr>
          <p:nvPr>
            <p:ph type="pic" sz="quarter" idx="25"/>
          </p:nvPr>
        </p:nvSpPr>
        <p:spPr>
          <a:xfrm>
            <a:off x="4218185" y="2685935"/>
            <a:ext cx="3340603" cy="18927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100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8178587" y="4495827"/>
            <a:ext cx="506949" cy="88446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50000"/>
              </a:lnSpc>
              <a:buNone/>
              <a:defRPr sz="350">
                <a:latin typeface="Calibri Light"/>
                <a:cs typeface="Calibri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id-ID" noProof="0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26"/>
          </p:nvPr>
        </p:nvSpPr>
        <p:spPr>
          <a:xfrm>
            <a:off x="2377796" y="3987735"/>
            <a:ext cx="2127998" cy="135622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8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7119765" y="3910555"/>
            <a:ext cx="1127325" cy="14512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99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7"/>
          </p:nvPr>
        </p:nvSpPr>
        <p:spPr>
          <a:xfrm>
            <a:off x="8847973" y="5069438"/>
            <a:ext cx="220903" cy="27895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lnSpc>
                <a:spcPct val="50000"/>
              </a:lnSpc>
              <a:buNone/>
              <a:defRPr sz="100">
                <a:latin typeface="Calibri Light"/>
                <a:cs typeface="Calibri Light"/>
              </a:defRPr>
            </a:lvl1pPr>
          </a:lstStyle>
          <a:p>
            <a:pPr lvl="0"/>
            <a:endParaRPr lang="id-ID" noProof="0" dirty="0"/>
          </a:p>
        </p:txBody>
      </p:sp>
    </p:spTree>
    <p:extLst>
      <p:ext uri="{BB962C8B-B14F-4D97-AF65-F5344CB8AC3E}">
        <p14:creationId xmlns:p14="http://schemas.microsoft.com/office/powerpoint/2010/main" val="1261968047"/>
      </p:ext>
    </p:extLst>
  </p:cSld>
  <p:clrMapOvr>
    <a:masterClrMapping/>
  </p:clrMapOvr>
  <p:transition spd="med" advClick="0" advTm="2000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402735" y="2502431"/>
            <a:ext cx="3988260" cy="22631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6731357" y="2502431"/>
            <a:ext cx="4031978" cy="22631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900" b="0" i="0">
                <a:solidFill>
                  <a:schemeClr val="bg1">
                    <a:lumMod val="75000"/>
                  </a:schemeClr>
                </a:solidFill>
                <a:latin typeface="Montserrat Light" charset="0"/>
                <a:ea typeface="Montserrat Light" charset="0"/>
                <a:cs typeface="Montserrat Light" charset="0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316090"/>
      </p:ext>
    </p:extLst>
  </p:cSld>
  <p:clrMapOvr>
    <a:masterClrMapping/>
  </p:clrMapOvr>
  <p:transition spd="med" advClick="0" advTm="2000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7DC5CC-DCDE-4FE4-B144-B25A6A64B771}"/>
              </a:ext>
            </a:extLst>
          </p:cNvPr>
          <p:cNvSpPr/>
          <p:nvPr userDrawn="1"/>
        </p:nvSpPr>
        <p:spPr>
          <a:xfrm>
            <a:off x="10869268" y="3969"/>
            <a:ext cx="1051199" cy="78819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1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900" dirty="0">
              <a:latin typeface="Montserrat" charset="0"/>
            </a:endParaRPr>
          </a:p>
        </p:txBody>
      </p:sp>
      <p:sp>
        <p:nvSpPr>
          <p:cNvPr id="23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0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7"/>
          <p:cNvSpPr>
            <a:spLocks noGrp="1"/>
          </p:cNvSpPr>
          <p:nvPr>
            <p:ph type="pic" sz="quarter" idx="27"/>
          </p:nvPr>
        </p:nvSpPr>
        <p:spPr>
          <a:xfrm>
            <a:off x="3044029" y="243840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7"/>
          <p:cNvSpPr>
            <a:spLocks noGrp="1"/>
          </p:cNvSpPr>
          <p:nvPr>
            <p:ph type="pic" sz="quarter" idx="28"/>
          </p:nvPr>
        </p:nvSpPr>
        <p:spPr>
          <a:xfrm>
            <a:off x="6086468" y="-1524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7"/>
          <p:cNvSpPr>
            <a:spLocks noGrp="1"/>
          </p:cNvSpPr>
          <p:nvPr>
            <p:ph type="pic" sz="quarter" idx="29"/>
          </p:nvPr>
        </p:nvSpPr>
        <p:spPr>
          <a:xfrm>
            <a:off x="9141617" y="2419350"/>
            <a:ext cx="3044028" cy="443484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98891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109358" y="2190974"/>
            <a:ext cx="1931921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7570268" y="2168488"/>
            <a:ext cx="1959939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657940" y="2168488"/>
            <a:ext cx="1959939" cy="34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79199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224632" y="1014456"/>
            <a:ext cx="3567089" cy="476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01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Placehol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040899" y="1014456"/>
            <a:ext cx="3567089" cy="4768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858299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44458" y="2825399"/>
            <a:ext cx="4655762" cy="287813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8688955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56047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5679214" y="4723361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225856" y="4710865"/>
            <a:ext cx="964943" cy="96469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000"/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535946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779709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3044538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6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086989" y="0"/>
            <a:ext cx="30435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9131527" y="0"/>
            <a:ext cx="3043535" cy="44704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45598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laceholder-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9404242" y="0"/>
            <a:ext cx="280854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434760" y="0"/>
            <a:ext cx="2808545" cy="3331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6434760" y="3448050"/>
            <a:ext cx="2808545" cy="3409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56988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laceholder-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280854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2933351" y="0"/>
            <a:ext cx="2808545" cy="33312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2933351" y="3448050"/>
            <a:ext cx="2808545" cy="340995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74219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61069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5606311" y="2203722"/>
            <a:ext cx="6585689" cy="3260912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048632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4062069" y="0"/>
            <a:ext cx="4073711" cy="68580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21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42502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1874307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5231289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587142" y="2552422"/>
            <a:ext cx="1668599" cy="297488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746313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343376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2786063"/>
            <a:ext cx="4207335" cy="407193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865983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4563186" y="2906635"/>
            <a:ext cx="2984585" cy="395136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222091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214866" cy="42701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744837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5404896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972005" y="3429063"/>
            <a:ext cx="1333540" cy="1730292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459309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979370" y="2479404"/>
            <a:ext cx="4179946" cy="311417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316433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987667"/>
            <a:ext cx="5863059" cy="4861603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38310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185257" y="2650228"/>
            <a:ext cx="3804836" cy="236580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6237956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ster-Placeholder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381513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204311" y="974411"/>
            <a:ext cx="1903036" cy="1902542"/>
          </a:xfrm>
          <a:custGeom>
            <a:avLst/>
            <a:gdLst>
              <a:gd name="connsiteX0" fmla="*/ 1902541 w 3805081"/>
              <a:gd name="connsiteY0" fmla="*/ 0 h 3805084"/>
              <a:gd name="connsiteX1" fmla="*/ 3805081 w 3805081"/>
              <a:gd name="connsiteY1" fmla="*/ 951271 h 3805084"/>
              <a:gd name="connsiteX2" fmla="*/ 3805081 w 3805081"/>
              <a:gd name="connsiteY2" fmla="*/ 2853813 h 3805084"/>
              <a:gd name="connsiteX3" fmla="*/ 1902541 w 3805081"/>
              <a:gd name="connsiteY3" fmla="*/ 3805084 h 3805084"/>
              <a:gd name="connsiteX4" fmla="*/ 0 w 3805081"/>
              <a:gd name="connsiteY4" fmla="*/ 2853813 h 3805084"/>
              <a:gd name="connsiteX5" fmla="*/ 0 w 3805081"/>
              <a:gd name="connsiteY5" fmla="*/ 951271 h 3805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081" h="3805084">
                <a:moveTo>
                  <a:pt x="1902541" y="0"/>
                </a:moveTo>
                <a:lnTo>
                  <a:pt x="3805081" y="951271"/>
                </a:lnTo>
                <a:lnTo>
                  <a:pt x="3805081" y="2853813"/>
                </a:lnTo>
                <a:lnTo>
                  <a:pt x="1902541" y="3805084"/>
                </a:lnTo>
                <a:lnTo>
                  <a:pt x="0" y="2853813"/>
                </a:lnTo>
                <a:lnTo>
                  <a:pt x="0" y="9512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rtlCol="0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68621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" y="0"/>
            <a:ext cx="12191999" cy="3390900"/>
          </a:xfrm>
          <a:solidFill>
            <a:schemeClr val="bg1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4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25087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1238896" y="2699255"/>
            <a:ext cx="2694475" cy="133452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7"/>
          <p:cNvSpPr>
            <a:spLocks noGrp="1"/>
          </p:cNvSpPr>
          <p:nvPr>
            <p:ph type="pic" sz="quarter" idx="15"/>
          </p:nvPr>
        </p:nvSpPr>
        <p:spPr>
          <a:xfrm>
            <a:off x="4748763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7"/>
          <p:cNvSpPr>
            <a:spLocks noGrp="1"/>
          </p:cNvSpPr>
          <p:nvPr>
            <p:ph type="pic" sz="quarter" idx="16"/>
          </p:nvPr>
        </p:nvSpPr>
        <p:spPr>
          <a:xfrm>
            <a:off x="1238896" y="4373597"/>
            <a:ext cx="2694475" cy="1334528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7"/>
          </p:nvPr>
        </p:nvSpPr>
        <p:spPr>
          <a:xfrm>
            <a:off x="4748763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8234275" y="2699254"/>
            <a:ext cx="2694475" cy="133452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8234275" y="4373596"/>
            <a:ext cx="2694475" cy="133452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0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17"/>
          <p:cNvSpPr>
            <a:spLocks noGrp="1"/>
          </p:cNvSpPr>
          <p:nvPr>
            <p:ph type="pic" sz="quarter" idx="18"/>
          </p:nvPr>
        </p:nvSpPr>
        <p:spPr>
          <a:xfrm>
            <a:off x="11896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2895187" y="1112989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7"/>
          <p:cNvSpPr>
            <a:spLocks noGrp="1"/>
          </p:cNvSpPr>
          <p:nvPr>
            <p:ph type="pic" sz="quarter" idx="20"/>
          </p:nvPr>
        </p:nvSpPr>
        <p:spPr>
          <a:xfrm>
            <a:off x="4600687" y="1113555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7"/>
          <p:cNvSpPr>
            <a:spLocks noGrp="1"/>
          </p:cNvSpPr>
          <p:nvPr>
            <p:ph type="pic" sz="quarter" idx="21"/>
          </p:nvPr>
        </p:nvSpPr>
        <p:spPr>
          <a:xfrm>
            <a:off x="11896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8" name="Picture Placeholder 17"/>
          <p:cNvSpPr>
            <a:spLocks noGrp="1"/>
          </p:cNvSpPr>
          <p:nvPr>
            <p:ph type="pic" sz="quarter" idx="22"/>
          </p:nvPr>
        </p:nvSpPr>
        <p:spPr>
          <a:xfrm>
            <a:off x="2895187" y="2799822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9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4600687" y="2800389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0" name="Picture Placeholder 17"/>
          <p:cNvSpPr>
            <a:spLocks noGrp="1"/>
          </p:cNvSpPr>
          <p:nvPr>
            <p:ph type="pic" sz="quarter" idx="24"/>
          </p:nvPr>
        </p:nvSpPr>
        <p:spPr>
          <a:xfrm>
            <a:off x="11896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1" name="Picture Placeholder 17"/>
          <p:cNvSpPr>
            <a:spLocks noGrp="1"/>
          </p:cNvSpPr>
          <p:nvPr>
            <p:ph type="pic" sz="quarter" idx="25"/>
          </p:nvPr>
        </p:nvSpPr>
        <p:spPr>
          <a:xfrm>
            <a:off x="2895187" y="4508630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42" name="Picture Placeholder 17"/>
          <p:cNvSpPr>
            <a:spLocks noGrp="1"/>
          </p:cNvSpPr>
          <p:nvPr>
            <p:ph type="pic" sz="quarter" idx="26"/>
          </p:nvPr>
        </p:nvSpPr>
        <p:spPr>
          <a:xfrm>
            <a:off x="4600687" y="4509197"/>
            <a:ext cx="1252997" cy="1248846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2679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021080"/>
            <a:ext cx="12192000" cy="332232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191468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 U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275839" y="1926167"/>
            <a:ext cx="1733551" cy="17335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433151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4253068" y="342900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8286215" y="3444240"/>
            <a:ext cx="3905785" cy="3429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4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49877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ster-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334587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287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74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  <p:sldLayoutId id="2147483700" r:id="rId51"/>
    <p:sldLayoutId id="2147483701" r:id="rId52"/>
    <p:sldLayoutId id="2147483702" r:id="rId53"/>
    <p:sldLayoutId id="2147483703" r:id="rId54"/>
    <p:sldLayoutId id="2147483704" r:id="rId55"/>
    <p:sldLayoutId id="2147483705" r:id="rId56"/>
    <p:sldLayoutId id="2147483706" r:id="rId57"/>
    <p:sldLayoutId id="2147483707" r:id="rId58"/>
    <p:sldLayoutId id="2147483708" r:id="rId59"/>
    <p:sldLayoutId id="2147483709" r:id="rId60"/>
    <p:sldLayoutId id="2147483710" r:id="rId61"/>
    <p:sldLayoutId id="2147483711" r:id="rId62"/>
    <p:sldLayoutId id="2147483712" r:id="rId63"/>
    <p:sldLayoutId id="2147483713" r:id="rId64"/>
    <p:sldLayoutId id="2147483714" r:id="rId65"/>
    <p:sldLayoutId id="2147483715" r:id="rId66"/>
    <p:sldLayoutId id="2147483716" r:id="rId67"/>
    <p:sldLayoutId id="2147483717" r:id="rId68"/>
    <p:sldLayoutId id="2147483718" r:id="rId69"/>
    <p:sldLayoutId id="2147483719" r:id="rId70"/>
    <p:sldLayoutId id="2147483721" r:id="rId71"/>
    <p:sldLayoutId id="2147483722" r:id="rId72"/>
    <p:sldLayoutId id="2147483723" r:id="rId73"/>
    <p:sldLayoutId id="2147483724" r:id="rId74"/>
    <p:sldLayoutId id="2147483725" r:id="rId75"/>
    <p:sldLayoutId id="2147483726" r:id="rId76"/>
    <p:sldLayoutId id="2147483727" r:id="rId77"/>
    <p:sldLayoutId id="2147483728" r:id="rId78"/>
    <p:sldLayoutId id="2147483729" r:id="rId79"/>
    <p:sldLayoutId id="2147483730" r:id="rId80"/>
    <p:sldLayoutId id="2147483731" r:id="rId81"/>
    <p:sldLayoutId id="2147483732" r:id="rId82"/>
    <p:sldLayoutId id="2147483733" r:id="rId83"/>
    <p:sldLayoutId id="2147483734" r:id="rId84"/>
    <p:sldLayoutId id="2147483735" r:id="rId85"/>
    <p:sldLayoutId id="2147483736" r:id="rId86"/>
    <p:sldLayoutId id="2147483737" r:id="rId87"/>
    <p:sldLayoutId id="2147483738" r:id="rId88"/>
    <p:sldLayoutId id="2147483739" r:id="rId89"/>
    <p:sldLayoutId id="2147483740" r:id="rId90"/>
    <p:sldLayoutId id="2147483741" r:id="rId91"/>
    <p:sldLayoutId id="2147483742" r:id="rId92"/>
    <p:sldLayoutId id="2147483743" r:id="rId93"/>
    <p:sldLayoutId id="2147483744" r:id="rId94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07067" y="1794933"/>
            <a:ext cx="7766936" cy="1646302"/>
          </a:xfrm>
        </p:spPr>
        <p:txBody>
          <a:bodyPr/>
          <a:lstStyle/>
          <a:p>
            <a:pPr algn="ctr"/>
            <a:r>
              <a:rPr lang="zh-TW" altLang="en-US" sz="7200" dirty="0">
                <a:latin typeface="+mj-ea"/>
              </a:rPr>
              <a:t>組合語言專題 </a:t>
            </a:r>
            <a:r>
              <a:rPr lang="en-US" altLang="zh-TW" sz="7200" dirty="0">
                <a:latin typeface="+mj-ea"/>
              </a:rPr>
              <a:t> </a:t>
            </a:r>
            <a:br>
              <a:rPr lang="en-US" altLang="zh-TW" sz="7200" dirty="0">
                <a:latin typeface="Comic Sans MS" panose="030F0702030302020204" pitchFamily="66" charset="0"/>
                <a:ea typeface="Taipei Sans TC Beta Light" pitchFamily="2" charset="-120"/>
              </a:rPr>
            </a:br>
            <a:r>
              <a:rPr lang="en-US" altLang="zh-TW" sz="7200" dirty="0">
                <a:latin typeface="Comic Sans MS" panose="030F0702030302020204" pitchFamily="66" charset="0"/>
                <a:ea typeface="Taipei Sans TC Beta Light" pitchFamily="2" charset="-120"/>
              </a:rPr>
              <a:t>spring bird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7067" y="4094922"/>
            <a:ext cx="7766936" cy="2267699"/>
          </a:xfrm>
        </p:spPr>
        <p:txBody>
          <a:bodyPr>
            <a:normAutofit/>
          </a:bodyPr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成員</a:t>
            </a:r>
            <a:endParaRPr lang="en-US" altLang="zh-TW" sz="2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資工二乙 應名宥</a:t>
            </a:r>
            <a:endParaRPr lang="en-US" altLang="zh-TW" sz="2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  <a:latin typeface="+mn-ea"/>
                <a:sym typeface="+mn-ea"/>
              </a:rPr>
              <a:t>資工二乙 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鄭伊志</a:t>
            </a:r>
            <a:endParaRPr lang="en-US" altLang="zh-TW" sz="280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zh-TW" altLang="en-US" sz="2800" dirty="0">
                <a:solidFill>
                  <a:schemeClr val="tx1"/>
                </a:solidFill>
                <a:latin typeface="+mn-ea"/>
                <a:sym typeface="+mn-ea"/>
              </a:rPr>
              <a:t>資工二乙 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郭迺安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>
                <a:latin typeface="+mj-ea"/>
                <a:sym typeface="+mn-ea"/>
              </a:rPr>
              <a:t>場景移動</a:t>
            </a:r>
            <a:endParaRPr lang="en-US" dirty="0">
              <a:latin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717CAA-4950-4027-9021-C432DFC0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862" y="1820863"/>
            <a:ext cx="3297804" cy="436240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4330D917-9874-48E5-AD1A-A5BB4F60C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820863"/>
            <a:ext cx="7446249" cy="42790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sym typeface="+mn-ea"/>
              </a:rPr>
              <a:t>讀取輸入</a:t>
            </a:r>
            <a:r>
              <a:rPr lang="en-US" altLang="zh-TW" dirty="0">
                <a:latin typeface="+mj-ea"/>
                <a:sym typeface="+mn-ea"/>
              </a:rPr>
              <a:t> </a:t>
            </a:r>
            <a:endParaRPr lang="en-US" dirty="0">
              <a:latin typeface="+mj-ea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7E314F-C169-42D5-8BC5-B67D1094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6294781" cy="401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</a:rPr>
              <a:t>與題目呼應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2420"/>
            <a:ext cx="7069455" cy="476948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938092" y="5983605"/>
            <a:ext cx="188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+mn-ea"/>
              </a:rPr>
              <a:t>空中跳躍不是夢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0A423B-B8D6-442C-8185-EF211060E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786" y="4770734"/>
            <a:ext cx="1312510" cy="1129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latin typeface="+mj-ea"/>
              </a:rPr>
              <a:t>工作分配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60" y="2987214"/>
            <a:ext cx="8596668" cy="388077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 應名宥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專題製作、報告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 鄭伊志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小組作業、專題內容發想、專題問題解決</a:t>
            </a:r>
          </a:p>
          <a:p>
            <a:r>
              <a:rPr lang="zh-TW" altLang="en-US" sz="2800" dirty="0">
                <a:solidFill>
                  <a:schemeClr val="tx1"/>
                </a:solidFill>
                <a:latin typeface="+mn-ea"/>
                <a:sym typeface="+mn-ea"/>
              </a:rPr>
              <a:t> 郭迺安</a:t>
            </a:r>
            <a:r>
              <a:rPr lang="zh-TW" altLang="en-US" sz="28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TW" sz="2800" dirty="0">
                <a:solidFill>
                  <a:schemeClr val="tx1"/>
                </a:solidFill>
                <a:latin typeface="+mn-ea"/>
              </a:rPr>
              <a:t>: </a:t>
            </a:r>
            <a:r>
              <a:rPr lang="zh-TW" altLang="en-US" sz="2800" dirty="0">
                <a:solidFill>
                  <a:schemeClr val="tx1"/>
                </a:solidFill>
                <a:latin typeface="+mn-ea"/>
                <a:sym typeface="+mn-ea"/>
              </a:rPr>
              <a:t>小組作業、專題內容發想、專題問題解決</a:t>
            </a:r>
            <a:endParaRPr lang="zh-TW" altLang="en-US" sz="2800" dirty="0">
              <a:solidFill>
                <a:schemeClr val="tx1"/>
              </a:solidFill>
              <a:latin typeface="+mn-ea"/>
            </a:endParaRPr>
          </a:p>
          <a:p>
            <a:endParaRPr lang="zh-TW" altLang="en-US" sz="2800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  <a:p>
            <a:endParaRPr lang="zh-TW" altLang="en-US" sz="2800" dirty="0">
              <a:solidFill>
                <a:schemeClr val="tx1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799" y="652780"/>
            <a:ext cx="8596668" cy="1320800"/>
          </a:xfrm>
        </p:spPr>
        <p:txBody>
          <a:bodyPr/>
          <a:lstStyle/>
          <a:p>
            <a:r>
              <a:rPr lang="en-US" altLang="zh-TW" dirty="0">
                <a:latin typeface="Comic Sans MS" panose="030F0702030302020204" pitchFamily="66" charset="0"/>
                <a:ea typeface="Taipei Sans TC Beta Light" pitchFamily="2" charset="-120"/>
              </a:rPr>
              <a:t>A</a:t>
            </a:r>
            <a:r>
              <a:rPr lang="zh-TW" altLang="en-US" dirty="0">
                <a:latin typeface="Comic Sans MS" panose="030F0702030302020204" pitchFamily="66" charset="0"/>
                <a:ea typeface="Taipei Sans TC Beta Light" pitchFamily="2" charset="-120"/>
              </a:rPr>
              <a:t>dventure time </a:t>
            </a:r>
            <a:r>
              <a:rPr lang="en-US" altLang="zh-TW" dirty="0">
                <a:latin typeface="Comic Sans MS" panose="030F0702030302020204" pitchFamily="66" charset="0"/>
                <a:ea typeface="Taipei Sans TC Beta Light" pitchFamily="2" charset="-120"/>
              </a:rPr>
              <a:t>!</a:t>
            </a:r>
          </a:p>
        </p:txBody>
      </p:sp>
      <p:pic>
        <p:nvPicPr>
          <p:cNvPr id="6" name="Content Placeholder 5" descr="load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10" y="1600835"/>
            <a:ext cx="8081010" cy="39287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8d40df1dca951d925f2a594a398f40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254" y="1571956"/>
            <a:ext cx="6891655" cy="4160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59" descr="New Macbook Silver.png">
            <a:extLst>
              <a:ext uri="{FF2B5EF4-FFF2-40B4-BE49-F238E27FC236}">
                <a16:creationId xmlns:a16="http://schemas.microsoft.com/office/drawing/2014/main" id="{4DF4EACB-AAD9-4959-9BA7-EFFEDB50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29" y="1325212"/>
            <a:ext cx="8676297" cy="508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211FAF8-593B-42D2-A3A7-A2AB611DEA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186609" y="1738481"/>
            <a:ext cx="6626087" cy="4118980"/>
          </a:xfrm>
          <a:blipFill>
            <a:blip r:embed="rId3"/>
            <a:stretch>
              <a:fillRect/>
            </a:stretch>
          </a:blipFill>
        </p:spPr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51FB87-2F73-401C-9B0D-C9126301F138}"/>
              </a:ext>
            </a:extLst>
          </p:cNvPr>
          <p:cNvSpPr/>
          <p:nvPr/>
        </p:nvSpPr>
        <p:spPr>
          <a:xfrm>
            <a:off x="512195" y="533109"/>
            <a:ext cx="4809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</a:rPr>
              <a:t>想法來源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</a:rPr>
              <a:t>:</a:t>
            </a:r>
            <a:r>
              <a:rPr kumimoji="0" lang="zh-TW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</a:rPr>
              <a:t> </a:t>
            </a:r>
            <a:r>
              <a:rPr kumimoji="0" lang="en-US" altLang="zh-TW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mic Sans MS" panose="030F0702030302020204" pitchFamily="66" charset="0"/>
                <a:ea typeface="+mj-ea"/>
              </a:rPr>
              <a:t>flappy bird</a:t>
            </a:r>
            <a:endParaRPr kumimoji="0" lang="zh-TW" altLang="en-US" sz="36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mic Sans MS" panose="030F0702030302020204" pitchFamily="66" charset="0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748F19E-8186-485C-BE93-E5998ABFDF09}"/>
              </a:ext>
            </a:extLst>
          </p:cNvPr>
          <p:cNvSpPr txBox="1"/>
          <p:nvPr/>
        </p:nvSpPr>
        <p:spPr>
          <a:xfrm>
            <a:off x="8988879" y="6488668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Taipei Sans TC Beta Light" pitchFamily="2" charset="-120"/>
                <a:ea typeface="Taipei Sans TC Beta Light" pitchFamily="2" charset="-120"/>
              </a:rPr>
              <a:t>本圖源自經典遊戲 </a:t>
            </a:r>
            <a:r>
              <a:rPr lang="en-US" altLang="zh-TW" dirty="0">
                <a:solidFill>
                  <a:prstClr val="black"/>
                </a:solidFill>
                <a:latin typeface="Taipei Sans TC Beta Light" pitchFamily="2" charset="-120"/>
                <a:ea typeface="Taipei Sans TC Beta Light" pitchFamily="2" charset="-120"/>
              </a:rPr>
              <a:t>flappy bird</a:t>
            </a:r>
            <a:endParaRPr lang="zh-TW" altLang="en-US" dirty="0">
              <a:solidFill>
                <a:prstClr val="black"/>
              </a:solidFill>
              <a:latin typeface="Taipei Sans TC Beta Light" pitchFamily="2" charset="-120"/>
              <a:ea typeface="Taipei Sans TC Beta Light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30371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409" name="Picture 59" descr="New Macbook Silver.png">
            <a:extLst>
              <a:ext uri="{FF2B5EF4-FFF2-40B4-BE49-F238E27FC236}">
                <a16:creationId xmlns:a16="http://schemas.microsoft.com/office/drawing/2014/main" id="{4DF4EACB-AAD9-4959-9BA7-EFFEDB505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45" y="1322765"/>
            <a:ext cx="8676297" cy="508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951FB87-2F73-401C-9B0D-C9126301F138}"/>
              </a:ext>
            </a:extLst>
          </p:cNvPr>
          <p:cNvSpPr/>
          <p:nvPr/>
        </p:nvSpPr>
        <p:spPr>
          <a:xfrm>
            <a:off x="512195" y="53310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zh-TW" altLang="en-US" sz="3600" kern="0" dirty="0">
                <a:solidFill>
                  <a:schemeClr val="accent1"/>
                </a:solidFill>
                <a:latin typeface="+mj-ea"/>
                <a:ea typeface="+mj-ea"/>
                <a:cs typeface="+mj-cs"/>
              </a:rPr>
              <a:t>真實遊玩場景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pic>
        <p:nvPicPr>
          <p:cNvPr id="10" name="圖片版面配置區 9">
            <a:extLst>
              <a:ext uri="{FF2B5EF4-FFF2-40B4-BE49-F238E27FC236}">
                <a16:creationId xmlns:a16="http://schemas.microsoft.com/office/drawing/2014/main" id="{BBA168B3-FE6F-4986-8EC2-84521BEE15F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268" b="3268"/>
          <a:stretch>
            <a:fillRect/>
          </a:stretch>
        </p:blipFill>
        <p:spPr>
          <a:xfrm>
            <a:off x="2160104" y="1700213"/>
            <a:ext cx="6655283" cy="41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98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Comic Sans MS" panose="030F0702030302020204" pitchFamily="66" charset="0"/>
                <a:ea typeface="+mn-ea"/>
              </a:rPr>
              <a:t>遊戲內容介紹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3" y="2359369"/>
            <a:ext cx="8996753" cy="388077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使用者可使用 </a:t>
            </a:r>
            <a:r>
              <a:rPr lang="en-US" altLang="zh-TW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default </a:t>
            </a:r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遊戲模式，或是自訂遊戲內水管的間距與水管寬度。</a:t>
            </a:r>
            <a:endParaRPr lang="en-US" altLang="zh-TW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主要目標是通過對 </a:t>
            </a:r>
            <a:r>
              <a:rPr lang="en-US" altLang="zh-TW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space </a:t>
            </a:r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的控制讓鳥通過障礙物。</a:t>
            </a:r>
            <a:endParaRPr lang="en-US" altLang="zh-TW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在通過水管間隙的期間可能會碰到稀有的 </a:t>
            </a:r>
            <a:r>
              <a:rPr lang="en-US" altLang="zh-TW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$</a:t>
            </a:r>
            <a:r>
              <a:rPr lang="zh-TW" altLang="en-US" sz="3200" dirty="0">
                <a:solidFill>
                  <a:schemeClr val="tx1"/>
                </a:solidFill>
                <a:latin typeface="Comic Sans MS" panose="030F0702030302020204" pitchFamily="66" charset="0"/>
              </a:rPr>
              <a:t> ，可以簡化遊戲中的操作</a:t>
            </a:r>
            <a:endParaRPr lang="en-US" altLang="zh-TW" sz="3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53023E-AF5C-470D-AE41-5EDCD15C56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0" t="9808" r="14256" b="9459"/>
          <a:stretch/>
        </p:blipFill>
        <p:spPr>
          <a:xfrm>
            <a:off x="5327374" y="320243"/>
            <a:ext cx="3233530" cy="182464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77076E-83D8-4D00-8628-87E7E905A436}"/>
              </a:ext>
            </a:extLst>
          </p:cNvPr>
          <p:cNvSpPr txBox="1"/>
          <p:nvPr/>
        </p:nvSpPr>
        <p:spPr>
          <a:xfrm rot="170349">
            <a:off x="5685099" y="1548430"/>
            <a:ext cx="954011" cy="307777"/>
          </a:xfrm>
          <a:prstGeom prst="rect">
            <a:avLst/>
          </a:prstGeom>
          <a:solidFill>
            <a:srgbClr val="798644"/>
          </a:solidFill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組合語言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dirty="0">
                <a:latin typeface="+mn-ea"/>
                <a:ea typeface="+mn-ea"/>
              </a:rPr>
              <a:t>曾面對到的困難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140" y="2160589"/>
            <a:ext cx="8425862" cy="3880773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  <a:latin typeface="+mn-ea"/>
                <a:sym typeface="+mn-ea"/>
              </a:rPr>
              <a:t> 使用二維陣列</a:t>
            </a:r>
            <a:endParaRPr lang="en-US" altLang="zh-TW" sz="4000" dirty="0">
              <a:solidFill>
                <a:schemeClr val="tx1"/>
              </a:solidFill>
              <a:latin typeface="+mn-ea"/>
              <a:sym typeface="+mn-ea"/>
            </a:endParaRPr>
          </a:p>
          <a:p>
            <a:r>
              <a:rPr lang="zh-TW" altLang="en-US" sz="4000" dirty="0">
                <a:solidFill>
                  <a:schemeClr val="tx1"/>
                </a:solidFill>
                <a:latin typeface="+mn-ea"/>
              </a:rPr>
              <a:t> 隨機生成場景</a:t>
            </a:r>
          </a:p>
          <a:p>
            <a:r>
              <a:rPr lang="zh-TW" altLang="en-US" sz="4000" dirty="0">
                <a:solidFill>
                  <a:schemeClr val="tx1"/>
                </a:solidFill>
                <a:latin typeface="+mn-ea"/>
                <a:sym typeface="+mn-ea"/>
              </a:rPr>
              <a:t> 定位鳥的位置</a:t>
            </a:r>
            <a:endParaRPr lang="zh-TW" altLang="en-US" sz="4000" dirty="0">
              <a:solidFill>
                <a:schemeClr val="tx1"/>
              </a:solidFill>
              <a:latin typeface="+mn-ea"/>
            </a:endParaRPr>
          </a:p>
          <a:p>
            <a:r>
              <a:rPr lang="zh-TW" altLang="en-US" sz="4000" dirty="0">
                <a:solidFill>
                  <a:schemeClr val="tx1"/>
                </a:solidFill>
                <a:latin typeface="+mn-ea"/>
              </a:rPr>
              <a:t> 場景移動</a:t>
            </a:r>
          </a:p>
          <a:p>
            <a:r>
              <a:rPr lang="zh-TW" altLang="en-US" sz="4000" dirty="0">
                <a:solidFill>
                  <a:schemeClr val="tx1"/>
                </a:solidFill>
                <a:latin typeface="+mn-ea"/>
              </a:rPr>
              <a:t> 讀取輸入</a:t>
            </a:r>
          </a:p>
          <a:p>
            <a:pPr marL="0" indent="0">
              <a:buNone/>
            </a:pPr>
            <a:endParaRPr lang="zh-TW" altLang="en-US" sz="4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sz="4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sz="4000" dirty="0">
              <a:solidFill>
                <a:schemeClr val="tx1"/>
              </a:solidFill>
              <a:latin typeface="+mn-ea"/>
            </a:endParaRPr>
          </a:p>
          <a:p>
            <a:pPr marL="0" indent="0">
              <a:buNone/>
            </a:pPr>
            <a:endParaRPr lang="zh-TW" altLang="en-US" sz="4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B77919C-BE73-4647-8D39-1758527DD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94" r="30512" b="2565"/>
          <a:stretch/>
        </p:blipFill>
        <p:spPr>
          <a:xfrm>
            <a:off x="5751444" y="1099930"/>
            <a:ext cx="3935895" cy="494143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92E2B76-8439-4645-9CA9-5FED53243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777" y="4333460"/>
            <a:ext cx="3081277" cy="51045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dirty="0">
                <a:latin typeface="+mj-ea"/>
                <a:sym typeface="+mn-ea"/>
              </a:rPr>
              <a:t>二維陣列</a:t>
            </a:r>
            <a:endParaRPr lang="en-US" dirty="0">
              <a:latin typeface="+mj-ea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117840" cy="456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j-ea"/>
                <a:sym typeface="+mn-ea"/>
              </a:rPr>
              <a:t>隨機生成場景  </a:t>
            </a:r>
            <a:br>
              <a:rPr lang="zh-TW" altLang="en-US" dirty="0">
                <a:latin typeface="Taipei Sans TC Beta Light" pitchFamily="2" charset="-120"/>
                <a:ea typeface="Taipei Sans TC Beta Light" pitchFamily="2" charset="-120"/>
              </a:rPr>
            </a:br>
            <a:endParaRPr lang="en-US" dirty="0">
              <a:latin typeface="Taipei Sans TC Beta Light" pitchFamily="2" charset="-120"/>
              <a:ea typeface="Taipei Sans TC Beta Light" pitchFamily="2" charset="-12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90334"/>
            <a:ext cx="8218805" cy="3499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3AFF9EA6-9B3B-4027-8B5E-229ACB306290}"/>
              </a:ext>
            </a:extLst>
          </p:cNvPr>
          <p:cNvSpPr/>
          <p:nvPr/>
        </p:nvSpPr>
        <p:spPr>
          <a:xfrm>
            <a:off x="3799094" y="4411265"/>
            <a:ext cx="2296319" cy="2295525"/>
          </a:xfrm>
          <a:custGeom>
            <a:avLst/>
            <a:gdLst>
              <a:gd name="connsiteX0" fmla="*/ 0 w 4592074"/>
              <a:gd name="connsiteY0" fmla="*/ 2296037 h 4592074"/>
              <a:gd name="connsiteX1" fmla="*/ 2296037 w 4592074"/>
              <a:gd name="connsiteY1" fmla="*/ 0 h 4592074"/>
              <a:gd name="connsiteX2" fmla="*/ 4592074 w 4592074"/>
              <a:gd name="connsiteY2" fmla="*/ 2296037 h 4592074"/>
              <a:gd name="connsiteX3" fmla="*/ 2296037 w 4592074"/>
              <a:gd name="connsiteY3" fmla="*/ 4592074 h 4592074"/>
              <a:gd name="connsiteX4" fmla="*/ 0 w 4592074"/>
              <a:gd name="connsiteY4" fmla="*/ 2296037 h 459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2074" h="4592074">
                <a:moveTo>
                  <a:pt x="0" y="2296037"/>
                </a:moveTo>
                <a:cubicBezTo>
                  <a:pt x="0" y="1027971"/>
                  <a:pt x="1027971" y="0"/>
                  <a:pt x="2296037" y="0"/>
                </a:cubicBezTo>
                <a:cubicBezTo>
                  <a:pt x="3564103" y="0"/>
                  <a:pt x="4592074" y="1027971"/>
                  <a:pt x="4592074" y="2296037"/>
                </a:cubicBezTo>
                <a:cubicBezTo>
                  <a:pt x="4592074" y="3564103"/>
                  <a:pt x="3564103" y="4592074"/>
                  <a:pt x="2296037" y="4592074"/>
                </a:cubicBezTo>
                <a:cubicBezTo>
                  <a:pt x="1027971" y="4592074"/>
                  <a:pt x="0" y="3564103"/>
                  <a:pt x="0" y="2296037"/>
                </a:cubicBezTo>
                <a:close/>
              </a:path>
            </a:pathLst>
          </a:custGeom>
          <a:noFill/>
          <a:ln w="57150" cmpd="sng">
            <a:solidFill>
              <a:schemeClr val="tx2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48947" tIns="359107" rIns="348947" bIns="348947" spcCol="1270" anchor="ctr"/>
          <a:lstStyle/>
          <a:p>
            <a:pPr algn="ctr" defTabSz="889000">
              <a:lnSpc>
                <a:spcPct val="80000"/>
              </a:lnSpc>
              <a:defRPr/>
            </a:pPr>
            <a:endParaRPr lang="en-US" sz="900" spc="150" dirty="0">
              <a:solidFill>
                <a:schemeClr val="tx2"/>
              </a:solidFill>
              <a:latin typeface="Montserrat Light" charset="0"/>
              <a:cs typeface="Montserrat Light" charset="0"/>
            </a:endParaRPr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7EFE503F-6760-4BFC-BD1C-912256C3E18B}"/>
              </a:ext>
            </a:extLst>
          </p:cNvPr>
          <p:cNvSpPr/>
          <p:nvPr/>
        </p:nvSpPr>
        <p:spPr>
          <a:xfrm rot="11125377">
            <a:off x="1870282" y="5093890"/>
            <a:ext cx="1831975" cy="519906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8237569-5AEC-4329-B934-54EB3F21182C}"/>
              </a:ext>
            </a:extLst>
          </p:cNvPr>
          <p:cNvSpPr/>
          <p:nvPr/>
        </p:nvSpPr>
        <p:spPr>
          <a:xfrm>
            <a:off x="600282" y="4573190"/>
            <a:ext cx="2548731" cy="1388269"/>
          </a:xfrm>
          <a:custGeom>
            <a:avLst/>
            <a:gdLst>
              <a:gd name="connsiteX0" fmla="*/ 0 w 5098040"/>
              <a:gd name="connsiteY0" fmla="*/ 277626 h 2776256"/>
              <a:gd name="connsiteX1" fmla="*/ 277626 w 5098040"/>
              <a:gd name="connsiteY1" fmla="*/ 0 h 2776256"/>
              <a:gd name="connsiteX2" fmla="*/ 4820414 w 5098040"/>
              <a:gd name="connsiteY2" fmla="*/ 0 h 2776256"/>
              <a:gd name="connsiteX3" fmla="*/ 5098040 w 5098040"/>
              <a:gd name="connsiteY3" fmla="*/ 277626 h 2776256"/>
              <a:gd name="connsiteX4" fmla="*/ 5098040 w 5098040"/>
              <a:gd name="connsiteY4" fmla="*/ 2498630 h 2776256"/>
              <a:gd name="connsiteX5" fmla="*/ 4820414 w 5098040"/>
              <a:gd name="connsiteY5" fmla="*/ 2776256 h 2776256"/>
              <a:gd name="connsiteX6" fmla="*/ 277626 w 5098040"/>
              <a:gd name="connsiteY6" fmla="*/ 2776256 h 2776256"/>
              <a:gd name="connsiteX7" fmla="*/ 0 w 5098040"/>
              <a:gd name="connsiteY7" fmla="*/ 2498630 h 2776256"/>
              <a:gd name="connsiteX8" fmla="*/ 0 w 5098040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040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820414" y="0"/>
                </a:lnTo>
                <a:cubicBezTo>
                  <a:pt x="4973743" y="0"/>
                  <a:pt x="5098040" y="124297"/>
                  <a:pt x="5098040" y="277626"/>
                </a:cubicBezTo>
                <a:lnTo>
                  <a:pt x="5098040" y="2498630"/>
                </a:lnTo>
                <a:cubicBezTo>
                  <a:pt x="5098040" y="2651959"/>
                  <a:pt x="4973743" y="2776256"/>
                  <a:pt x="4820414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accent5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947" tIns="86377" rIns="74947" bIns="74947" spcCol="1270" anchor="ctr"/>
          <a:lstStyle/>
          <a:p>
            <a:pPr algn="ctr" defTabSz="800100">
              <a:lnSpc>
                <a:spcPct val="80000"/>
              </a:lnSpc>
              <a:defRPr/>
            </a:pPr>
            <a:r>
              <a:rPr lang="zh-TW" altLang="en-US" sz="2000" spc="150" dirty="0">
                <a:solidFill>
                  <a:schemeClr val="bg1"/>
                </a:solidFill>
                <a:latin typeface="Montserrat Light" charset="0"/>
                <a:cs typeface="Montserrat Light" charset="0"/>
              </a:rPr>
              <a:t>寬度</a:t>
            </a:r>
            <a:endParaRPr lang="en-US" sz="2000" spc="150" dirty="0">
              <a:solidFill>
                <a:schemeClr val="bg1"/>
              </a:solidFill>
              <a:latin typeface="Montserrat Light" charset="0"/>
              <a:cs typeface="Montserrat Light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32CE67D-7254-4BB9-92AD-D32A439F39E1}"/>
              </a:ext>
            </a:extLst>
          </p:cNvPr>
          <p:cNvSpPr/>
          <p:nvPr/>
        </p:nvSpPr>
        <p:spPr>
          <a:xfrm rot="14173441">
            <a:off x="3226007" y="3723877"/>
            <a:ext cx="1336675" cy="52070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1E87473-C3BE-49F7-AAAA-6C3E0BE91E3A}"/>
              </a:ext>
            </a:extLst>
          </p:cNvPr>
          <p:cNvSpPr/>
          <p:nvPr/>
        </p:nvSpPr>
        <p:spPr>
          <a:xfrm>
            <a:off x="2248107" y="2734865"/>
            <a:ext cx="2548731" cy="1388269"/>
          </a:xfrm>
          <a:custGeom>
            <a:avLst/>
            <a:gdLst>
              <a:gd name="connsiteX0" fmla="*/ 0 w 5098040"/>
              <a:gd name="connsiteY0" fmla="*/ 277626 h 2776256"/>
              <a:gd name="connsiteX1" fmla="*/ 277626 w 5098040"/>
              <a:gd name="connsiteY1" fmla="*/ 0 h 2776256"/>
              <a:gd name="connsiteX2" fmla="*/ 4820414 w 5098040"/>
              <a:gd name="connsiteY2" fmla="*/ 0 h 2776256"/>
              <a:gd name="connsiteX3" fmla="*/ 5098040 w 5098040"/>
              <a:gd name="connsiteY3" fmla="*/ 277626 h 2776256"/>
              <a:gd name="connsiteX4" fmla="*/ 5098040 w 5098040"/>
              <a:gd name="connsiteY4" fmla="*/ 2498630 h 2776256"/>
              <a:gd name="connsiteX5" fmla="*/ 4820414 w 5098040"/>
              <a:gd name="connsiteY5" fmla="*/ 2776256 h 2776256"/>
              <a:gd name="connsiteX6" fmla="*/ 277626 w 5098040"/>
              <a:gd name="connsiteY6" fmla="*/ 2776256 h 2776256"/>
              <a:gd name="connsiteX7" fmla="*/ 0 w 5098040"/>
              <a:gd name="connsiteY7" fmla="*/ 2498630 h 2776256"/>
              <a:gd name="connsiteX8" fmla="*/ 0 w 5098040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040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820414" y="0"/>
                </a:lnTo>
                <a:cubicBezTo>
                  <a:pt x="4973743" y="0"/>
                  <a:pt x="5098040" y="124297"/>
                  <a:pt x="5098040" y="277626"/>
                </a:cubicBezTo>
                <a:lnTo>
                  <a:pt x="5098040" y="2498630"/>
                </a:lnTo>
                <a:cubicBezTo>
                  <a:pt x="5098040" y="2651959"/>
                  <a:pt x="4973743" y="2776256"/>
                  <a:pt x="4820414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accent2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947" tIns="86377" rIns="74947" bIns="74947" spcCol="1270" anchor="ctr"/>
          <a:lstStyle/>
          <a:p>
            <a:pPr algn="ctr" defTabSz="800100">
              <a:lnSpc>
                <a:spcPct val="80000"/>
              </a:lnSpc>
              <a:defRPr/>
            </a:pPr>
            <a:r>
              <a:rPr lang="zh-TW" altLang="en-US" sz="2000" spc="150" dirty="0">
                <a:solidFill>
                  <a:schemeClr val="bg1"/>
                </a:solidFill>
                <a:latin typeface="Montserrat Light" charset="0"/>
                <a:cs typeface="Montserrat Light" charset="0"/>
              </a:rPr>
              <a:t>間距</a:t>
            </a:r>
            <a:endParaRPr lang="en-US" sz="2000" spc="150" dirty="0">
              <a:solidFill>
                <a:schemeClr val="bg1"/>
              </a:solidFill>
              <a:latin typeface="Montserrat Light" charset="0"/>
              <a:cs typeface="Montserrat Light" charset="0"/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072BF065-7BFC-468B-9670-A0D855134EE4}"/>
              </a:ext>
            </a:extLst>
          </p:cNvPr>
          <p:cNvSpPr/>
          <p:nvPr/>
        </p:nvSpPr>
        <p:spPr>
          <a:xfrm rot="18411026">
            <a:off x="5398897" y="3740943"/>
            <a:ext cx="1431131" cy="520700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02402EE2-672B-4771-B223-C199A71AD1DB}"/>
              </a:ext>
            </a:extLst>
          </p:cNvPr>
          <p:cNvSpPr/>
          <p:nvPr/>
        </p:nvSpPr>
        <p:spPr>
          <a:xfrm>
            <a:off x="5269119" y="2734865"/>
            <a:ext cx="2549525" cy="1388269"/>
          </a:xfrm>
          <a:custGeom>
            <a:avLst/>
            <a:gdLst>
              <a:gd name="connsiteX0" fmla="*/ 0 w 5098040"/>
              <a:gd name="connsiteY0" fmla="*/ 277626 h 2776256"/>
              <a:gd name="connsiteX1" fmla="*/ 277626 w 5098040"/>
              <a:gd name="connsiteY1" fmla="*/ 0 h 2776256"/>
              <a:gd name="connsiteX2" fmla="*/ 4820414 w 5098040"/>
              <a:gd name="connsiteY2" fmla="*/ 0 h 2776256"/>
              <a:gd name="connsiteX3" fmla="*/ 5098040 w 5098040"/>
              <a:gd name="connsiteY3" fmla="*/ 277626 h 2776256"/>
              <a:gd name="connsiteX4" fmla="*/ 5098040 w 5098040"/>
              <a:gd name="connsiteY4" fmla="*/ 2498630 h 2776256"/>
              <a:gd name="connsiteX5" fmla="*/ 4820414 w 5098040"/>
              <a:gd name="connsiteY5" fmla="*/ 2776256 h 2776256"/>
              <a:gd name="connsiteX6" fmla="*/ 277626 w 5098040"/>
              <a:gd name="connsiteY6" fmla="*/ 2776256 h 2776256"/>
              <a:gd name="connsiteX7" fmla="*/ 0 w 5098040"/>
              <a:gd name="connsiteY7" fmla="*/ 2498630 h 2776256"/>
              <a:gd name="connsiteX8" fmla="*/ 0 w 5098040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98040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820414" y="0"/>
                </a:lnTo>
                <a:cubicBezTo>
                  <a:pt x="4973743" y="0"/>
                  <a:pt x="5098040" y="124297"/>
                  <a:pt x="5098040" y="277626"/>
                </a:cubicBezTo>
                <a:lnTo>
                  <a:pt x="5098040" y="2498630"/>
                </a:lnTo>
                <a:cubicBezTo>
                  <a:pt x="5098040" y="2651959"/>
                  <a:pt x="4973743" y="2776256"/>
                  <a:pt x="4820414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accent3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947" tIns="86377" rIns="74947" bIns="74947" spcCol="1270" anchor="ctr"/>
          <a:lstStyle/>
          <a:p>
            <a:pPr algn="ctr" defTabSz="800100">
              <a:lnSpc>
                <a:spcPct val="80000"/>
              </a:lnSpc>
              <a:defRPr/>
            </a:pPr>
            <a:r>
              <a:rPr lang="zh-TW" altLang="en-US" sz="2000" spc="150" dirty="0">
                <a:solidFill>
                  <a:schemeClr val="bg1"/>
                </a:solidFill>
                <a:latin typeface="Montserrat Light" charset="0"/>
                <a:cs typeface="Montserrat Light" charset="0"/>
              </a:rPr>
              <a:t>開口大小</a:t>
            </a:r>
            <a:endParaRPr lang="en-US" sz="2000" spc="150" dirty="0">
              <a:solidFill>
                <a:schemeClr val="bg1"/>
              </a:solidFill>
              <a:latin typeface="Montserrat Light" charset="0"/>
              <a:cs typeface="Montserrat Light" charset="0"/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6D4035E2-D1DB-40CF-ADA7-CC4AD3BC636B}"/>
              </a:ext>
            </a:extLst>
          </p:cNvPr>
          <p:cNvSpPr/>
          <p:nvPr/>
        </p:nvSpPr>
        <p:spPr>
          <a:xfrm rot="21298469">
            <a:off x="6193838" y="5108971"/>
            <a:ext cx="1829594" cy="519907"/>
          </a:xfrm>
          <a:prstGeom prst="leftArrow">
            <a:avLst>
              <a:gd name="adj1" fmla="val 6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2F5B9BF-3680-4CCC-90B2-DE5D3A0175C4}"/>
              </a:ext>
            </a:extLst>
          </p:cNvPr>
          <p:cNvSpPr/>
          <p:nvPr/>
        </p:nvSpPr>
        <p:spPr>
          <a:xfrm>
            <a:off x="6704219" y="4594621"/>
            <a:ext cx="2631281" cy="1388269"/>
          </a:xfrm>
          <a:custGeom>
            <a:avLst/>
            <a:gdLst>
              <a:gd name="connsiteX0" fmla="*/ 0 w 5262741"/>
              <a:gd name="connsiteY0" fmla="*/ 277626 h 2776256"/>
              <a:gd name="connsiteX1" fmla="*/ 277626 w 5262741"/>
              <a:gd name="connsiteY1" fmla="*/ 0 h 2776256"/>
              <a:gd name="connsiteX2" fmla="*/ 4985115 w 5262741"/>
              <a:gd name="connsiteY2" fmla="*/ 0 h 2776256"/>
              <a:gd name="connsiteX3" fmla="*/ 5262741 w 5262741"/>
              <a:gd name="connsiteY3" fmla="*/ 277626 h 2776256"/>
              <a:gd name="connsiteX4" fmla="*/ 5262741 w 5262741"/>
              <a:gd name="connsiteY4" fmla="*/ 2498630 h 2776256"/>
              <a:gd name="connsiteX5" fmla="*/ 4985115 w 5262741"/>
              <a:gd name="connsiteY5" fmla="*/ 2776256 h 2776256"/>
              <a:gd name="connsiteX6" fmla="*/ 277626 w 5262741"/>
              <a:gd name="connsiteY6" fmla="*/ 2776256 h 2776256"/>
              <a:gd name="connsiteX7" fmla="*/ 0 w 5262741"/>
              <a:gd name="connsiteY7" fmla="*/ 2498630 h 2776256"/>
              <a:gd name="connsiteX8" fmla="*/ 0 w 5262741"/>
              <a:gd name="connsiteY8" fmla="*/ 277626 h 2776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62741" h="2776256">
                <a:moveTo>
                  <a:pt x="0" y="277626"/>
                </a:moveTo>
                <a:cubicBezTo>
                  <a:pt x="0" y="124297"/>
                  <a:pt x="124297" y="0"/>
                  <a:pt x="277626" y="0"/>
                </a:cubicBezTo>
                <a:lnTo>
                  <a:pt x="4985115" y="0"/>
                </a:lnTo>
                <a:cubicBezTo>
                  <a:pt x="5138444" y="0"/>
                  <a:pt x="5262741" y="124297"/>
                  <a:pt x="5262741" y="277626"/>
                </a:cubicBezTo>
                <a:lnTo>
                  <a:pt x="5262741" y="2498630"/>
                </a:lnTo>
                <a:cubicBezTo>
                  <a:pt x="5262741" y="2651959"/>
                  <a:pt x="5138444" y="2776256"/>
                  <a:pt x="4985115" y="2776256"/>
                </a:cubicBezTo>
                <a:lnTo>
                  <a:pt x="277626" y="2776256"/>
                </a:lnTo>
                <a:cubicBezTo>
                  <a:pt x="124297" y="2776256"/>
                  <a:pt x="0" y="2651959"/>
                  <a:pt x="0" y="2498630"/>
                </a:cubicBezTo>
                <a:lnTo>
                  <a:pt x="0" y="277626"/>
                </a:lnTo>
                <a:close/>
              </a:path>
            </a:pathLst>
          </a:custGeom>
          <a:solidFill>
            <a:schemeClr val="accent4"/>
          </a:solidFill>
          <a:ln w="28575" cmpd="sng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947" tIns="86377" rIns="74947" bIns="74947" spcCol="1270" anchor="ctr"/>
          <a:lstStyle/>
          <a:p>
            <a:pPr algn="ctr" defTabSz="800100">
              <a:lnSpc>
                <a:spcPct val="80000"/>
              </a:lnSpc>
              <a:defRPr/>
            </a:pPr>
            <a:r>
              <a:rPr lang="zh-TW" altLang="en-US" sz="2000" spc="150" dirty="0">
                <a:solidFill>
                  <a:schemeClr val="bg1"/>
                </a:solidFill>
                <a:latin typeface="Montserrat Light" charset="0"/>
                <a:cs typeface="Montserrat Light" charset="0"/>
              </a:rPr>
              <a:t>開口位置</a:t>
            </a:r>
            <a:endParaRPr lang="en-US" sz="2000" spc="150" dirty="0">
              <a:solidFill>
                <a:schemeClr val="bg1"/>
              </a:solidFill>
              <a:latin typeface="Montserrat Light" charset="0"/>
              <a:cs typeface="Montserrat Light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2191-309E-44AF-A4FF-93AD92A24EBD}"/>
              </a:ext>
            </a:extLst>
          </p:cNvPr>
          <p:cNvSpPr txBox="1"/>
          <p:nvPr/>
        </p:nvSpPr>
        <p:spPr>
          <a:xfrm>
            <a:off x="770248" y="649465"/>
            <a:ext cx="4757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rgbClr val="90C226"/>
                </a:solidFill>
                <a:latin typeface="微軟正黑體" panose="020B0604030504040204" pitchFamily="34" charset="-120"/>
                <a:cs typeface="+mj-cs"/>
                <a:sym typeface="+mn-ea"/>
              </a:rPr>
              <a:t>隨機生成場景 </a:t>
            </a:r>
            <a:r>
              <a:rPr lang="en-US" altLang="zh-TW" sz="3600" dirty="0">
                <a:solidFill>
                  <a:srgbClr val="90C226"/>
                </a:solidFill>
                <a:latin typeface="Comic Sans MS" panose="030F0702030302020204" pitchFamily="66" charset="0"/>
                <a:cs typeface="+mj-cs"/>
                <a:sym typeface="+mn-ea"/>
              </a:rPr>
              <a:t>cont.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AA46CD-2B7A-42D1-B905-FE3604BB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6468">
            <a:off x="4372806" y="5005949"/>
            <a:ext cx="1158800" cy="11588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49341" y="573901"/>
            <a:ext cx="5653088" cy="157162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49341" y="4549775"/>
            <a:ext cx="5653088" cy="183515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7009364" y="1164044"/>
            <a:ext cx="30622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zh-TW" altLang="en-US" dirty="0">
                <a:sym typeface="+mn-ea"/>
              </a:rPr>
              <a:t>定位鳥的位置</a:t>
            </a:r>
            <a:endParaRPr 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9DAB2F4-80DE-4ADA-AD39-E02908959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41" y="2357844"/>
            <a:ext cx="5150187" cy="196768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99097E0-F5C7-41DE-82F3-3C7FBEB7DEFC}"/>
              </a:ext>
            </a:extLst>
          </p:cNvPr>
          <p:cNvCxnSpPr/>
          <p:nvPr/>
        </p:nvCxnSpPr>
        <p:spPr>
          <a:xfrm>
            <a:off x="6096000" y="3551644"/>
            <a:ext cx="5923722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193</Words>
  <Application>Microsoft Office PowerPoint</Application>
  <PresentationFormat>寬螢幕</PresentationFormat>
  <Paragraphs>38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Montserrat</vt:lpstr>
      <vt:lpstr>Montserrat Light</vt:lpstr>
      <vt:lpstr>Taipei Sans TC Beta Light</vt:lpstr>
      <vt:lpstr>微軟正黑體</vt:lpstr>
      <vt:lpstr>Arial</vt:lpstr>
      <vt:lpstr>Calibri Light</vt:lpstr>
      <vt:lpstr>Comic Sans MS</vt:lpstr>
      <vt:lpstr>Trebuchet MS</vt:lpstr>
      <vt:lpstr>Wingdings 3</vt:lpstr>
      <vt:lpstr>多面向</vt:lpstr>
      <vt:lpstr>組合語言專題   spring bird</vt:lpstr>
      <vt:lpstr>PowerPoint 簡報</vt:lpstr>
      <vt:lpstr>PowerPoint 簡報</vt:lpstr>
      <vt:lpstr>遊戲內容介紹</vt:lpstr>
      <vt:lpstr>曾面對到的困難</vt:lpstr>
      <vt:lpstr>二維陣列</vt:lpstr>
      <vt:lpstr>隨機生成場景   </vt:lpstr>
      <vt:lpstr>PowerPoint 簡報</vt:lpstr>
      <vt:lpstr>定位鳥的位置</vt:lpstr>
      <vt:lpstr>場景移動</vt:lpstr>
      <vt:lpstr>讀取輸入 </vt:lpstr>
      <vt:lpstr>與題目呼應</vt:lpstr>
      <vt:lpstr>工作分配</vt:lpstr>
      <vt:lpstr>Adventure time !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組合語言專題   spring bird</dc:title>
  <dc:creator>whale</dc:creator>
  <cp:lastModifiedBy>whale</cp:lastModifiedBy>
  <cp:revision>7</cp:revision>
  <dcterms:created xsi:type="dcterms:W3CDTF">2021-01-07T07:38:55Z</dcterms:created>
  <dcterms:modified xsi:type="dcterms:W3CDTF">2021-01-09T13:25:30Z</dcterms:modified>
</cp:coreProperties>
</file>