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TRY Minal" initials="MM" lastIdx="3" clrIdx="0">
    <p:extLst>
      <p:ext uri="{19B8F6BF-5375-455C-9EA6-DF929625EA0E}">
        <p15:presenceInfo xmlns:p15="http://schemas.microsoft.com/office/powerpoint/2012/main" userId="S-1-5-21-2124760015-1411717758-1302595720-795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4708"/>
    <a:srgbClr val="C0504D"/>
    <a:srgbClr val="E6B8B7"/>
    <a:srgbClr val="D8E4BC"/>
    <a:srgbClr val="9BBB59"/>
    <a:srgbClr val="8BBCB2"/>
    <a:srgbClr val="839B2D"/>
    <a:srgbClr val="C35005"/>
    <a:srgbClr val="A28566"/>
    <a:srgbClr val="AE9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0" autoAdjust="0"/>
    <p:restoredTop sz="67231" autoAdjust="0"/>
  </p:normalViewPr>
  <p:slideViewPr>
    <p:cSldViewPr snapToGrid="0" showGuides="1">
      <p:cViewPr varScale="1">
        <p:scale>
          <a:sx n="60" d="100"/>
          <a:sy n="60" d="100"/>
        </p:scale>
        <p:origin x="1378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326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7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82562" tIns="41281" rIns="82562" bIns="41281" rtlCol="0" anchor="b"/>
          <a:lstStyle>
            <a:lvl1pPr algn="r">
              <a:defRPr sz="1100"/>
            </a:lvl1pPr>
          </a:lstStyle>
          <a:p>
            <a:fld id="{FB5D7FBD-83B4-470E-9314-610FFCE9B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717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82562" tIns="41281" rIns="82562" bIns="41281" rtlCol="0"/>
          <a:lstStyle>
            <a:lvl1pPr algn="l">
              <a:defRPr sz="1100"/>
            </a:lvl1pPr>
          </a:lstStyle>
          <a:p>
            <a:r>
              <a:rPr lang="en-US" dirty="0" smtClean="0"/>
              <a:t>FOR INTERNAL USE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82562" tIns="41281" rIns="82562" bIns="41281" rtlCol="0"/>
          <a:lstStyle>
            <a:lvl1pPr algn="r">
              <a:defRPr sz="1100"/>
            </a:lvl1pPr>
          </a:lstStyle>
          <a:p>
            <a:fld id="{C0B2297E-230C-4635-B460-CECF09601D14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562" tIns="41281" rIns="82562" bIns="412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82562" tIns="41281" rIns="82562" bIns="4128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82562" tIns="41281" rIns="82562" bIns="41281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82562" tIns="41281" rIns="82562" bIns="41281" rtlCol="0" anchor="b"/>
          <a:lstStyle>
            <a:lvl1pPr algn="r">
              <a:defRPr sz="1100"/>
            </a:lvl1pPr>
          </a:lstStyle>
          <a:p>
            <a:fld id="{37114DC3-E3E2-474A-B0A7-53FAA6810D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7570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I’m Martin Brown from the Oregon Dept. of Environmental Quality, and in</a:t>
            </a:r>
            <a:r>
              <a:rPr lang="en-US" baseline="0" dirty="0" smtClean="0"/>
              <a:t> this video I’m going to tell you about the questions and ideas behind the Waste Impact Calculator model.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FOR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14DC3-E3E2-474A-B0A7-53FAA6810D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8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WIC</a:t>
            </a:r>
            <a:r>
              <a:rPr lang="en-US" baseline="0" dirty="0" smtClean="0"/>
              <a:t> converts what we know about solid waste – how many tons of stuff are going to what sorts of places – and figures the life cycle environmental impacts for that stuff.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would you want to know that?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FOR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14DC3-E3E2-474A-B0A7-53FAA6810D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5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You’ve probably heard a lot about the</a:t>
            </a:r>
            <a:r>
              <a:rPr lang="en-US" baseline="0" dirty="0" smtClean="0"/>
              <a:t> kind of things that are in solid waste or what you should do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have heard waste used in the same phrases with words like consumption, throwaway, recycling, pollution, etc. [word cloud]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have heard advice like “recycle plastic straws” or “reduce food waste” and be wondering why it matters.</a:t>
            </a:r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FOR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14DC3-E3E2-474A-B0A7-53FAA6810D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6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personally break the problems with waste down</a:t>
            </a:r>
            <a:r>
              <a:rPr lang="en-US" baseline="0" dirty="0" smtClean="0"/>
              <a:t> into two categories: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Direct effects of litter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Environmental impacts of materials.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These are both real and important phenomena, but they are different.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FOR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14DC3-E3E2-474A-B0A7-53FAA6810D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0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r>
              <a:rPr lang="en-US" baseline="0" dirty="0" smtClean="0"/>
              <a:t> EFFECTS OF LITTER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probably most of what you’ve heard about.  Plastic in the ocean.  Animals getting fouled, eating plastic,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happens because plastic gets in to the ocean.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Oregon, this is not really a problem.  The majority of plastic in the ocean comes from…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FOR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14DC3-E3E2-474A-B0A7-53FAA6810D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3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ENVIRONMENTAL</a:t>
            </a:r>
            <a:r>
              <a:rPr lang="en-US" baseline="0" dirty="0" smtClean="0"/>
              <a:t> IMPACTS OF MATERIALS	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other way waste is bad is less obvious but just as important.  Whenever you’ve got waste, it represents a lot of stuff that has happened.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my glass jar.</a:t>
            </a:r>
          </a:p>
          <a:p>
            <a:r>
              <a:rPr lang="en-US" baseline="0" dirty="0" smtClean="0"/>
              <a:t>Mined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</a:t>
            </a:r>
            <a:r>
              <a:rPr lang="en-US" baseline="0" smtClean="0"/>
              <a:t>call this</a:t>
            </a:r>
            <a:endParaRPr lang="en-US" baseline="0" dirty="0" smtClean="0"/>
          </a:p>
          <a:p>
            <a:r>
              <a:rPr lang="en-US" baseline="0" dirty="0" smtClean="0"/>
              <a:t>THE MATERIALS LIFE CYCLE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FOR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14DC3-E3E2-474A-B0A7-53FAA6810D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4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497" y="3499623"/>
            <a:ext cx="12356815" cy="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7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39041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67780" y="995364"/>
            <a:ext cx="51066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73858"/>
            <a:ext cx="4339041" cy="369513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59143" y="6355598"/>
            <a:ext cx="152337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5A69446-7FC9-458A-B9CF-982E6A275615}" type="datetime5">
              <a:rPr lang="en-US" smtClean="0"/>
              <a:pPr/>
              <a:t>11-Jan-20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3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343"/>
            <a:ext cx="10515600" cy="490334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2408" y="953491"/>
            <a:ext cx="12356815" cy="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2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4349"/>
            <a:ext cx="4926106" cy="4632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588" y="1354349"/>
            <a:ext cx="4899212" cy="4632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28"/>
            <a:ext cx="10515600" cy="8875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4373"/>
            <a:ext cx="5157787" cy="59582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67091"/>
            <a:ext cx="5157787" cy="4163976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04373"/>
            <a:ext cx="5183188" cy="59582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67091"/>
            <a:ext cx="5183188" cy="4163976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2408" y="953491"/>
            <a:ext cx="12356815" cy="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1"/>
            <a:ext cx="10515600" cy="87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closing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closing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50829" y="6355598"/>
            <a:ext cx="153169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65865B0-6C7F-46CD-814F-072C0560D684}" type="datetime5">
              <a:rPr lang="en-US" smtClean="0"/>
              <a:pPr/>
              <a:t>11-Jan-20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800" y="6356352"/>
            <a:ext cx="6987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A5641C-54BD-4C62-9281-36F8A3AC5E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20"/>
            <a:ext cx="10515600" cy="86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8722"/>
            <a:ext cx="10515600" cy="478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" y="6024033"/>
            <a:ext cx="671805" cy="67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" y="6020363"/>
            <a:ext cx="67665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1" r:id="rId7"/>
    <p:sldLayoutId id="2147483659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Waste Impact Calculator: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Context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41C-54BD-4C62-9281-36F8A3AC5E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41C-54BD-4C62-9281-36F8A3AC5E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41C-54BD-4C62-9281-36F8A3AC5E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41C-54BD-4C62-9281-36F8A3AC5E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6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41C-54BD-4C62-9281-36F8A3AC5E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Q-M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8F79"/>
      </a:accent1>
      <a:accent2>
        <a:srgbClr val="23769A"/>
      </a:accent2>
      <a:accent3>
        <a:srgbClr val="3AAFBD"/>
      </a:accent3>
      <a:accent4>
        <a:srgbClr val="B1CA54"/>
      </a:accent4>
      <a:accent5>
        <a:srgbClr val="F57F32"/>
      </a:accent5>
      <a:accent6>
        <a:srgbClr val="FAB38B"/>
      </a:accent6>
      <a:hlink>
        <a:srgbClr val="5F5F5F"/>
      </a:hlink>
      <a:folHlink>
        <a:srgbClr val="C0C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rgbClr val="6E84A2"/>
          </a:solidFill>
        </a:ln>
      </a:spPr>
      <a:bodyPr rtlCol="0" anchor="ctr"/>
      <a:lstStyle>
        <a:defPPr marL="112713" indent="-112713" algn="ctr">
          <a:buFont typeface="Arial" panose="020B0604020202020204" pitchFamily="34" charset="0"/>
          <a:buChar char="•"/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Template_ArialFont.pptx" id="{A75C7A08-14D8-432E-B7B9-110A21E737B0}" vid="{B4682B1C-3405-488F-8C14-B32BE91B5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282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Waste Impact Calculator: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Oregon DEQ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MISTRY Minal</dc:creator>
  <cp:lastModifiedBy>Martin Brown</cp:lastModifiedBy>
  <cp:revision>155</cp:revision>
  <cp:lastPrinted>2019-01-15T00:25:32Z</cp:lastPrinted>
  <dcterms:created xsi:type="dcterms:W3CDTF">2019-09-04T20:56:40Z</dcterms:created>
  <dcterms:modified xsi:type="dcterms:W3CDTF">2020-01-11T19:04:40Z</dcterms:modified>
</cp:coreProperties>
</file>