
<file path=[Content_Types].xml><?xml version="1.0" encoding="utf-8"?>
<Types xmlns="http://schemas.openxmlformats.org/package/2006/content-types">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491afee2fd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491afee2fd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491afee2fd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491afee2fd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491afee2fd_0_3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491afee2fd_0_3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491afee2fd_0_3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491afee2fd_0_3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491afee2f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491afee2f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gif"/><Relationship Id="rId4" Type="http://schemas.openxmlformats.org/officeDocument/2006/relationships/image" Target="../media/image4.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gi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297950"/>
            <a:ext cx="8520600" cy="11073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SzPts val="990"/>
              <a:buNone/>
            </a:pPr>
            <a:r>
              <a:rPr lang="en" sz="3680"/>
              <a:t>Assignment 2: Search and Optimization</a:t>
            </a:r>
            <a:br>
              <a:rPr lang="en" sz="3680"/>
            </a:br>
            <a:r>
              <a:rPr lang="en" sz="1580">
                <a:solidFill>
                  <a:schemeClr val="dk2"/>
                </a:solidFill>
              </a:rPr>
              <a:t>Team: CS22B043, CS22B050</a:t>
            </a:r>
            <a:endParaRPr sz="1580">
              <a:solidFill>
                <a:schemeClr val="dk2"/>
              </a:solidFill>
            </a:endParaRPr>
          </a:p>
        </p:txBody>
      </p:sp>
      <p:sp>
        <p:nvSpPr>
          <p:cNvPr id="55" name="Google Shape;55;p13"/>
          <p:cNvSpPr txBox="1"/>
          <p:nvPr>
            <p:ph idx="1" type="subTitle"/>
          </p:nvPr>
        </p:nvSpPr>
        <p:spPr>
          <a:xfrm>
            <a:off x="311700" y="1341975"/>
            <a:ext cx="8520600" cy="584700"/>
          </a:xfrm>
          <a:prstGeom prst="rect">
            <a:avLst/>
          </a:prstGeom>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lang="en"/>
              <a:t>Environment Setup</a:t>
            </a:r>
            <a:endParaRPr/>
          </a:p>
        </p:txBody>
      </p:sp>
      <p:sp>
        <p:nvSpPr>
          <p:cNvPr id="56" name="Google Shape;56;p13"/>
          <p:cNvSpPr txBox="1"/>
          <p:nvPr/>
        </p:nvSpPr>
        <p:spPr>
          <a:xfrm>
            <a:off x="311700" y="2046300"/>
            <a:ext cx="8416800" cy="30972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Char char="●"/>
            </a:pPr>
            <a:r>
              <a:rPr b="1" lang="en" sz="1600">
                <a:solidFill>
                  <a:schemeClr val="dk1"/>
                </a:solidFill>
              </a:rPr>
              <a:t>Frozen Lake</a:t>
            </a:r>
            <a:r>
              <a:rPr lang="en" sz="1500">
                <a:solidFill>
                  <a:schemeClr val="dk1"/>
                </a:solidFill>
              </a:rPr>
              <a:t>:  </a:t>
            </a:r>
            <a:r>
              <a:rPr lang="en">
                <a:solidFill>
                  <a:schemeClr val="dk1"/>
                </a:solidFill>
              </a:rPr>
              <a:t> The Frozen Lake environment simulates a grid-world where an agent must navigate across a frozen surface to reach a goal without falling into holes. Due to the slippery surface, actions may not always move the agent in the intended direction.</a:t>
            </a:r>
            <a:endParaRPr>
              <a:solidFill>
                <a:schemeClr val="dk1"/>
              </a:solidFill>
            </a:endParaRPr>
          </a:p>
          <a:p>
            <a:pPr indent="0" lvl="0" marL="0" rtl="0" algn="l">
              <a:spcBef>
                <a:spcPts val="0"/>
              </a:spcBef>
              <a:spcAft>
                <a:spcPts val="0"/>
              </a:spcAft>
              <a:buNone/>
            </a:pPr>
            <a:br>
              <a:rPr lang="en">
                <a:solidFill>
                  <a:schemeClr val="dk1"/>
                </a:solidFill>
              </a:rPr>
            </a:br>
            <a:r>
              <a:rPr lang="en">
                <a:solidFill>
                  <a:schemeClr val="dk1"/>
                </a:solidFill>
              </a:rPr>
              <a:t>          </a:t>
            </a:r>
            <a:r>
              <a:rPr b="1" lang="en" sz="1600">
                <a:solidFill>
                  <a:schemeClr val="dk2"/>
                </a:solidFill>
              </a:rPr>
              <a:t>Used in Branch &amp; Bound ,Iterative  Deepening A*</a:t>
            </a:r>
            <a:endParaRPr b="1" sz="1600">
              <a:solidFill>
                <a:schemeClr val="dk2"/>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br>
              <a:rPr lang="en">
                <a:solidFill>
                  <a:schemeClr val="dk1"/>
                </a:solidFill>
              </a:rPr>
            </a:br>
            <a:br>
              <a:rPr lang="en">
                <a:solidFill>
                  <a:schemeClr val="dk1"/>
                </a:solidFill>
              </a:rPr>
            </a:br>
            <a:endParaRPr>
              <a:solidFill>
                <a:schemeClr val="dk1"/>
              </a:solidFill>
            </a:endParaRPr>
          </a:p>
          <a:p>
            <a:pPr indent="0" lvl="0" marL="0" rtl="0" algn="l">
              <a:spcBef>
                <a:spcPts val="0"/>
              </a:spcBef>
              <a:spcAft>
                <a:spcPts val="0"/>
              </a:spcAft>
              <a:buNone/>
            </a:pPr>
            <a:br>
              <a:rPr lang="en">
                <a:solidFill>
                  <a:schemeClr val="dk1"/>
                </a:solidFill>
              </a:rPr>
            </a:br>
            <a:br>
              <a:rPr lang="en">
                <a:solidFill>
                  <a:schemeClr val="dk1"/>
                </a:solidFill>
              </a:rPr>
            </a:br>
            <a:br>
              <a:rPr lang="en">
                <a:solidFill>
                  <a:schemeClr val="dk1"/>
                </a:solidFill>
              </a:rPr>
            </a:br>
            <a:endParaRPr>
              <a:solidFill>
                <a:schemeClr val="dk2"/>
              </a:solidFill>
            </a:endParaRPr>
          </a:p>
        </p:txBody>
      </p:sp>
      <p:sp>
        <p:nvSpPr>
          <p:cNvPr id="57" name="Google Shape;57;p13"/>
          <p:cNvSpPr txBox="1"/>
          <p:nvPr/>
        </p:nvSpPr>
        <p:spPr>
          <a:xfrm>
            <a:off x="376925" y="3380925"/>
            <a:ext cx="8063700" cy="1710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b="1" lang="en">
                <a:solidFill>
                  <a:schemeClr val="dk1"/>
                </a:solidFill>
              </a:rPr>
              <a:t>The Traveling Salesman</a:t>
            </a:r>
            <a:r>
              <a:rPr lang="en">
                <a:solidFill>
                  <a:schemeClr val="dk1"/>
                </a:solidFill>
              </a:rPr>
              <a:t> : a classic combinatorial optimization problem where a salesman must visit N cities exactly once and return to the starting city, covering the shortest possible distance.</a:t>
            </a:r>
            <a:br>
              <a:rPr lang="en">
                <a:solidFill>
                  <a:schemeClr val="dk1"/>
                </a:solidFill>
              </a:rPr>
            </a:br>
            <a:r>
              <a:rPr lang="en">
                <a:solidFill>
                  <a:schemeClr val="dk1"/>
                </a:solidFill>
              </a:rPr>
              <a:t>TSP is </a:t>
            </a:r>
            <a:r>
              <a:rPr b="1" lang="en">
                <a:solidFill>
                  <a:schemeClr val="dk1"/>
                </a:solidFill>
              </a:rPr>
              <a:t>NP-hard</a:t>
            </a:r>
            <a:r>
              <a:rPr lang="en">
                <a:solidFill>
                  <a:schemeClr val="dk1"/>
                </a:solidFill>
              </a:rPr>
              <a:t> — no known polynomial-time solution.</a:t>
            </a:r>
            <a:br>
              <a:rPr lang="en">
                <a:solidFill>
                  <a:schemeClr val="dk1"/>
                </a:solidFill>
              </a:rPr>
            </a:br>
            <a:endParaRPr sz="1800">
              <a:solidFill>
                <a:schemeClr val="dk2"/>
              </a:solidFill>
            </a:endParaRPr>
          </a:p>
        </p:txBody>
      </p:sp>
      <p:sp>
        <p:nvSpPr>
          <p:cNvPr id="58" name="Google Shape;58;p13"/>
          <p:cNvSpPr txBox="1"/>
          <p:nvPr/>
        </p:nvSpPr>
        <p:spPr>
          <a:xfrm>
            <a:off x="559100" y="4265350"/>
            <a:ext cx="6326700" cy="62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600">
                <a:solidFill>
                  <a:schemeClr val="dk2"/>
                </a:solidFill>
              </a:rPr>
              <a:t>     </a:t>
            </a:r>
            <a:br>
              <a:rPr b="1" lang="en" sz="1600">
                <a:solidFill>
                  <a:schemeClr val="dk2"/>
                </a:solidFill>
              </a:rPr>
            </a:br>
            <a:r>
              <a:rPr b="1" lang="en" sz="1600">
                <a:solidFill>
                  <a:schemeClr val="dk2"/>
                </a:solidFill>
              </a:rPr>
              <a:t>       </a:t>
            </a:r>
            <a:r>
              <a:rPr b="1" lang="en" sz="1600">
                <a:solidFill>
                  <a:schemeClr val="dk2"/>
                </a:solidFill>
              </a:rPr>
              <a:t>Used in Hill Climbing,Simulated Annealing</a:t>
            </a:r>
            <a:endParaRPr b="1" sz="1600">
              <a:solidFill>
                <a:schemeClr val="dk2"/>
              </a:solidFill>
            </a:endParaRPr>
          </a:p>
          <a:p>
            <a:pPr indent="0" lvl="0" marL="0" rtl="0" algn="l">
              <a:spcBef>
                <a:spcPts val="0"/>
              </a:spcBef>
              <a:spcAft>
                <a:spcPts val="0"/>
              </a:spcAft>
              <a:buClr>
                <a:schemeClr val="dk1"/>
              </a:buClr>
              <a:buSzPts val="1100"/>
              <a:buFont typeface="Arial"/>
              <a:buNone/>
            </a:pPr>
            <a:r>
              <a:t/>
            </a:r>
            <a:endParaRPr b="1" sz="16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Heuristic</a:t>
            </a:r>
            <a:endParaRPr/>
          </a:p>
        </p:txBody>
      </p:sp>
      <p:sp>
        <p:nvSpPr>
          <p:cNvPr id="64" name="Google Shape;64;p14"/>
          <p:cNvSpPr txBox="1"/>
          <p:nvPr>
            <p:ph idx="1" type="body"/>
          </p:nvPr>
        </p:nvSpPr>
        <p:spPr>
          <a:xfrm>
            <a:off x="248075" y="1189975"/>
            <a:ext cx="4159800" cy="4257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35"/>
              <a:buNone/>
            </a:pPr>
            <a:r>
              <a:rPr b="1" lang="en" sz="1460"/>
              <a:t>Environment: Frozen Lake</a:t>
            </a:r>
            <a:br>
              <a:rPr b="1" lang="en" sz="1460"/>
            </a:br>
            <a:br>
              <a:rPr b="1" lang="en" sz="1460"/>
            </a:br>
            <a:r>
              <a:rPr b="1" lang="en" sz="1460"/>
              <a:t>Branch &amp; Bound Heuristic</a:t>
            </a:r>
            <a:r>
              <a:rPr lang="en" sz="1629"/>
              <a:t>: </a:t>
            </a:r>
            <a:r>
              <a:rPr lang="en" sz="1290">
                <a:solidFill>
                  <a:schemeClr val="dk1"/>
                </a:solidFill>
              </a:rPr>
              <a:t>BnB systematically explores the search space by pruning paths that exceed the current best cost. It does not rely on domain knowledge or future cost estimation hence, no heuristic is used. It’s purely cost-driven and exhaustive, but efficient with pruning.</a:t>
            </a:r>
            <a:endParaRPr sz="1290"/>
          </a:p>
          <a:p>
            <a:pPr indent="-332105" lvl="0" marL="457200" rtl="0" algn="l">
              <a:spcBef>
                <a:spcPts val="1200"/>
              </a:spcBef>
              <a:spcAft>
                <a:spcPts val="0"/>
              </a:spcAft>
              <a:buSzPts val="1630"/>
              <a:buChar char="●"/>
            </a:pPr>
            <a:r>
              <a:rPr lang="en" sz="1629"/>
              <a:t>No heuristic</a:t>
            </a:r>
            <a:endParaRPr sz="1629"/>
          </a:p>
          <a:p>
            <a:pPr indent="0" lvl="0" marL="0" rtl="0" algn="l">
              <a:spcBef>
                <a:spcPts val="1200"/>
              </a:spcBef>
              <a:spcAft>
                <a:spcPts val="0"/>
              </a:spcAft>
              <a:buSzPts val="935"/>
              <a:buNone/>
            </a:pPr>
            <a:r>
              <a:rPr b="1" lang="en" sz="1460"/>
              <a:t>Iterative Deepening A* Heuristic:  </a:t>
            </a:r>
            <a:r>
              <a:rPr lang="en" sz="1290">
                <a:solidFill>
                  <a:schemeClr val="dk1"/>
                </a:solidFill>
              </a:rPr>
              <a:t>The Frozen Lake grid is a 2D grid, and movement is restricted to up, down, left, right. So, Manhattan distance</a:t>
            </a:r>
            <a:endParaRPr sz="1629"/>
          </a:p>
          <a:p>
            <a:pPr indent="-332105" lvl="0" marL="457200" rtl="0" algn="l">
              <a:spcBef>
                <a:spcPts val="1200"/>
              </a:spcBef>
              <a:spcAft>
                <a:spcPts val="0"/>
              </a:spcAft>
              <a:buSzPts val="1630"/>
              <a:buChar char="●"/>
            </a:pPr>
            <a:r>
              <a:rPr lang="en" sz="1290">
                <a:solidFill>
                  <a:schemeClr val="dk1"/>
                </a:solidFill>
              </a:rPr>
              <a:t>Manhattan distance</a:t>
            </a:r>
            <a:br>
              <a:rPr lang="en" sz="1290">
                <a:solidFill>
                  <a:schemeClr val="dk1"/>
                </a:solidFill>
              </a:rPr>
            </a:br>
            <a:r>
              <a:rPr lang="en" sz="1290">
                <a:solidFill>
                  <a:schemeClr val="dk1"/>
                </a:solidFill>
              </a:rPr>
              <a:t>          </a:t>
            </a:r>
            <a:endParaRPr sz="1290"/>
          </a:p>
        </p:txBody>
      </p:sp>
      <p:sp>
        <p:nvSpPr>
          <p:cNvPr id="65" name="Google Shape;65;p14"/>
          <p:cNvSpPr txBox="1"/>
          <p:nvPr/>
        </p:nvSpPr>
        <p:spPr>
          <a:xfrm>
            <a:off x="4572000" y="1189975"/>
            <a:ext cx="4572000" cy="411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2"/>
                </a:solidFill>
              </a:rPr>
              <a:t>Environment : TSP</a:t>
            </a:r>
            <a:br>
              <a:rPr lang="en" sz="1200">
                <a:solidFill>
                  <a:schemeClr val="dk1"/>
                </a:solidFill>
              </a:rPr>
            </a:br>
            <a:br>
              <a:rPr lang="en" sz="1700">
                <a:solidFill>
                  <a:schemeClr val="dk1"/>
                </a:solidFill>
              </a:rPr>
            </a:br>
            <a:r>
              <a:rPr b="1" lang="en" sz="1450">
                <a:solidFill>
                  <a:schemeClr val="dk2"/>
                </a:solidFill>
              </a:rPr>
              <a:t>Hill Climbing </a:t>
            </a:r>
            <a:r>
              <a:rPr lang="en" sz="1700">
                <a:solidFill>
                  <a:schemeClr val="dk1"/>
                </a:solidFill>
              </a:rPr>
              <a:t>: </a:t>
            </a:r>
            <a:r>
              <a:rPr lang="en" sz="1300">
                <a:solidFill>
                  <a:schemeClr val="dk1"/>
                </a:solidFill>
              </a:rPr>
              <a:t>In TSP, we aim to minimize the path cost of a complete tour. Hill climbing works by checking neighboring solutions (swapping cities) and choosing the best. So, the total path distance acts as a direct measure of solution quality</a:t>
            </a:r>
            <a:endParaRPr sz="1300">
              <a:solidFill>
                <a:schemeClr val="dk1"/>
              </a:solidFill>
            </a:endParaRPr>
          </a:p>
          <a:p>
            <a:pPr indent="0" lvl="0" marL="0" rtl="0" algn="l">
              <a:spcBef>
                <a:spcPts val="0"/>
              </a:spcBef>
              <a:spcAft>
                <a:spcPts val="0"/>
              </a:spcAft>
              <a:buNone/>
            </a:pPr>
            <a:r>
              <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Total Distance</a:t>
            </a:r>
            <a:endParaRPr sz="1300">
              <a:solidFill>
                <a:schemeClr val="dk1"/>
              </a:solidFill>
            </a:endParaRPr>
          </a:p>
          <a:p>
            <a:pPr indent="0" lvl="0" marL="0" rtl="0" algn="l">
              <a:spcBef>
                <a:spcPts val="0"/>
              </a:spcBef>
              <a:spcAft>
                <a:spcPts val="0"/>
              </a:spcAft>
              <a:buNone/>
            </a:pPr>
            <a:br>
              <a:rPr lang="en" sz="1300">
                <a:solidFill>
                  <a:schemeClr val="dk1"/>
                </a:solidFill>
              </a:rPr>
            </a:br>
            <a:r>
              <a:rPr b="1" lang="en" sz="1350">
                <a:solidFill>
                  <a:schemeClr val="dk2"/>
                </a:solidFill>
              </a:rPr>
              <a:t>Simulated Annealing</a:t>
            </a:r>
            <a:r>
              <a:rPr lang="en" sz="1300">
                <a:solidFill>
                  <a:schemeClr val="dk1"/>
                </a:solidFill>
              </a:rPr>
              <a:t> : Similar to Hill Climbing, we minimize total tour cost. But SA adds a probabilistic jump to worse solutions (based on a temperature schedule) to escape local optima. So the heuristic includes total distance, and the acceptance probability is influenced by randomness. This makes the search more exploratory.</a:t>
            </a:r>
            <a:endParaRPr sz="1300">
              <a:solidFill>
                <a:schemeClr val="dk1"/>
              </a:solidFill>
            </a:endParaRPr>
          </a:p>
          <a:p>
            <a:pPr indent="-311150" lvl="0" marL="457200" rtl="0" algn="l">
              <a:spcBef>
                <a:spcPts val="0"/>
              </a:spcBef>
              <a:spcAft>
                <a:spcPts val="0"/>
              </a:spcAft>
              <a:buClr>
                <a:schemeClr val="dk1"/>
              </a:buClr>
              <a:buSzPts val="1300"/>
              <a:buChar char="●"/>
            </a:pPr>
            <a:r>
              <a:rPr lang="en" sz="1300">
                <a:solidFill>
                  <a:schemeClr val="dk1"/>
                </a:solidFill>
              </a:rPr>
              <a:t> Total Distance + Randomness</a:t>
            </a:r>
            <a:endParaRPr sz="1300">
              <a:solidFill>
                <a:schemeClr val="dk1"/>
              </a:solidFill>
            </a:endParaRPr>
          </a:p>
          <a:p>
            <a:pPr indent="0" lvl="0" marL="0" rtl="0" algn="l">
              <a:spcBef>
                <a:spcPts val="0"/>
              </a:spcBef>
              <a:spcAft>
                <a:spcPts val="0"/>
              </a:spcAft>
              <a:buNone/>
            </a:pPr>
            <a:r>
              <a:t/>
            </a:r>
            <a:endParaRPr sz="1700">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BnB and A*</a:t>
            </a:r>
            <a:endParaRPr/>
          </a:p>
        </p:txBody>
      </p:sp>
      <p:sp>
        <p:nvSpPr>
          <p:cNvPr id="71" name="Google Shape;71;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2" name="Google Shape;72;p15" title="frozenlake_branch_bound.gif"/>
          <p:cNvPicPr preferRelativeResize="0"/>
          <p:nvPr/>
        </p:nvPicPr>
        <p:blipFill>
          <a:blip r:embed="rId3">
            <a:alphaModFix/>
          </a:blip>
          <a:stretch>
            <a:fillRect/>
          </a:stretch>
        </p:blipFill>
        <p:spPr>
          <a:xfrm>
            <a:off x="380575" y="1258650"/>
            <a:ext cx="3628026" cy="3204050"/>
          </a:xfrm>
          <a:prstGeom prst="rect">
            <a:avLst/>
          </a:prstGeom>
          <a:noFill/>
          <a:ln>
            <a:noFill/>
          </a:ln>
        </p:spPr>
      </p:pic>
      <p:pic>
        <p:nvPicPr>
          <p:cNvPr id="73" name="Google Shape;73;p15" title="frozenlake_astar.gif"/>
          <p:cNvPicPr preferRelativeResize="0"/>
          <p:nvPr/>
        </p:nvPicPr>
        <p:blipFill>
          <a:blip r:embed="rId4">
            <a:alphaModFix/>
          </a:blip>
          <a:stretch>
            <a:fillRect/>
          </a:stretch>
        </p:blipFill>
        <p:spPr>
          <a:xfrm>
            <a:off x="4572000" y="1258650"/>
            <a:ext cx="4181275" cy="3117750"/>
          </a:xfrm>
          <a:prstGeom prst="rect">
            <a:avLst/>
          </a:prstGeom>
          <a:noFill/>
          <a:ln>
            <a:noFill/>
          </a:ln>
        </p:spPr>
      </p:pic>
      <p:sp>
        <p:nvSpPr>
          <p:cNvPr id="74" name="Google Shape;74;p15"/>
          <p:cNvSpPr txBox="1"/>
          <p:nvPr/>
        </p:nvSpPr>
        <p:spPr>
          <a:xfrm>
            <a:off x="1018000" y="4634500"/>
            <a:ext cx="33042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rPr>
              <a:t>Branch &amp; Bound</a:t>
            </a:r>
            <a:endParaRPr b="1" sz="1700">
              <a:solidFill>
                <a:schemeClr val="dk2"/>
              </a:solidFill>
            </a:endParaRPr>
          </a:p>
        </p:txBody>
      </p:sp>
      <p:sp>
        <p:nvSpPr>
          <p:cNvPr id="75" name="Google Shape;75;p15"/>
          <p:cNvSpPr txBox="1"/>
          <p:nvPr/>
        </p:nvSpPr>
        <p:spPr>
          <a:xfrm>
            <a:off x="5060100" y="4687975"/>
            <a:ext cx="3111900" cy="352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700">
                <a:solidFill>
                  <a:schemeClr val="dk2"/>
                </a:solidFill>
              </a:rPr>
              <a:t>Iterative Deepening A*</a:t>
            </a:r>
            <a:endParaRPr b="1" sz="17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Hill Climbing</a:t>
            </a:r>
            <a:endParaRPr/>
          </a:p>
        </p:txBody>
      </p:sp>
      <p:sp>
        <p:nvSpPr>
          <p:cNvPr id="81" name="Google Shape;8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2" name="Google Shape;82;p16" title="hill_climbing_animation.gif"/>
          <p:cNvPicPr preferRelativeResize="0"/>
          <p:nvPr/>
        </p:nvPicPr>
        <p:blipFill>
          <a:blip r:embed="rId3">
            <a:alphaModFix/>
          </a:blip>
          <a:stretch>
            <a:fillRect/>
          </a:stretch>
        </p:blipFill>
        <p:spPr>
          <a:xfrm>
            <a:off x="386525" y="1152475"/>
            <a:ext cx="6897750" cy="3416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 Simulated Annealing</a:t>
            </a:r>
            <a:endParaRPr/>
          </a:p>
        </p:txBody>
      </p:sp>
      <p:sp>
        <p:nvSpPr>
          <p:cNvPr id="88" name="Google Shape;8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89" name="Google Shape;89;p17" title="simulated_annealing_animation.gif"/>
          <p:cNvPicPr preferRelativeResize="0"/>
          <p:nvPr/>
        </p:nvPicPr>
        <p:blipFill>
          <a:blip r:embed="rId3">
            <a:alphaModFix/>
          </a:blip>
          <a:stretch>
            <a:fillRect/>
          </a:stretch>
        </p:blipFill>
        <p:spPr>
          <a:xfrm>
            <a:off x="403300" y="1202925"/>
            <a:ext cx="6858000" cy="31939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Runtime </a:t>
            </a:r>
            <a:r>
              <a:rPr lang="en"/>
              <a:t>Comparisons</a:t>
            </a:r>
            <a:endParaRPr/>
          </a:p>
        </p:txBody>
      </p:sp>
      <p:sp>
        <p:nvSpPr>
          <p:cNvPr id="95" name="Google Shape;9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en" sz="2700">
                <a:solidFill>
                  <a:schemeClr val="dk1"/>
                </a:solidFill>
              </a:rPr>
              <a:t>Bnb and A*</a:t>
            </a:r>
            <a:r>
              <a:rPr lang="en" sz="2800">
                <a:solidFill>
                  <a:schemeClr val="dk1"/>
                </a:solidFill>
              </a:rPr>
              <a:t>                                </a:t>
            </a:r>
            <a:r>
              <a:rPr lang="en" sz="2600">
                <a:solidFill>
                  <a:schemeClr val="dk1"/>
                </a:solidFill>
              </a:rPr>
              <a:t> </a:t>
            </a:r>
            <a:r>
              <a:rPr lang="en" sz="2700">
                <a:solidFill>
                  <a:schemeClr val="dk1"/>
                </a:solidFill>
              </a:rPr>
              <a:t>HC and SA</a:t>
            </a:r>
            <a:endParaRPr sz="1700"/>
          </a:p>
        </p:txBody>
      </p:sp>
      <p:pic>
        <p:nvPicPr>
          <p:cNvPr id="96" name="Google Shape;96;p18" title="runtime_comparison.png"/>
          <p:cNvPicPr preferRelativeResize="0"/>
          <p:nvPr/>
        </p:nvPicPr>
        <p:blipFill rotWithShape="1">
          <a:blip r:embed="rId3">
            <a:alphaModFix/>
          </a:blip>
          <a:srcRect b="0" l="5730" r="8225" t="0"/>
          <a:stretch/>
        </p:blipFill>
        <p:spPr>
          <a:xfrm>
            <a:off x="258250" y="1705050"/>
            <a:ext cx="4149050" cy="2863825"/>
          </a:xfrm>
          <a:prstGeom prst="rect">
            <a:avLst/>
          </a:prstGeom>
          <a:noFill/>
          <a:ln>
            <a:noFill/>
          </a:ln>
        </p:spPr>
      </p:pic>
      <p:pic>
        <p:nvPicPr>
          <p:cNvPr id="97" name="Google Shape;97;p18" title="runtime_comparison_line_chart.png"/>
          <p:cNvPicPr preferRelativeResize="0"/>
          <p:nvPr/>
        </p:nvPicPr>
        <p:blipFill rotWithShape="1">
          <a:blip r:embed="rId4">
            <a:alphaModFix/>
          </a:blip>
          <a:srcRect b="0" l="5134" r="8127" t="0"/>
          <a:stretch/>
        </p:blipFill>
        <p:spPr>
          <a:xfrm>
            <a:off x="4572000" y="1705038"/>
            <a:ext cx="4227675" cy="2863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