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2" r:id="rId5"/>
    <p:sldMasterId id="2147483743" r:id="rId6"/>
    <p:sldMasterId id="214748374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y="5143500" cx="9144000"/>
  <p:notesSz cx="6858000" cy="9144000"/>
  <p:embeddedFontLst>
    <p:embeddedFont>
      <p:font typeface="Spline Sans"/>
      <p:regular r:id="rId15"/>
      <p:bold r:id="rId16"/>
    </p:embeddedFont>
    <p:embeddedFont>
      <p:font typeface="Lexend SemiBold"/>
      <p:regular r:id="rId17"/>
      <p:bold r:id="rId18"/>
    </p:embeddedFont>
    <p:embeddedFont>
      <p:font typeface="Lexend Light"/>
      <p:regular r:id="rId19"/>
      <p:bold r:id="rId20"/>
    </p:embeddedFont>
    <p:embeddedFont>
      <p:font typeface="Lexend"/>
      <p:regular r:id="rId21"/>
      <p:bold r:id="rId22"/>
    </p:embeddedFont>
    <p:embeddedFont>
      <p:font typeface="Lexend ExtraLigh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C0FEC9-EFBD-40DD-B917-97C7B1061758}">
  <a:tblStyle styleId="{A5C0FEC9-EFBD-40DD-B917-97C7B10617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20" Type="http://schemas.openxmlformats.org/officeDocument/2006/relationships/font" Target="fonts/LexendLight-bold.fntdata"/><Relationship Id="rId22" Type="http://schemas.openxmlformats.org/officeDocument/2006/relationships/font" Target="fonts/Lexend-bold.fntdata"/><Relationship Id="rId21" Type="http://schemas.openxmlformats.org/officeDocument/2006/relationships/font" Target="fonts/Lexend-regular.fntdata"/><Relationship Id="rId24" Type="http://schemas.openxmlformats.org/officeDocument/2006/relationships/font" Target="fonts/LexendExtraLight-bold.fntdata"/><Relationship Id="rId23" Type="http://schemas.openxmlformats.org/officeDocument/2006/relationships/font" Target="fonts/LexendExtraLight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font" Target="fonts/SplineSans-regular.fntdata"/><Relationship Id="rId14" Type="http://schemas.openxmlformats.org/officeDocument/2006/relationships/slide" Target="slides/slide6.xml"/><Relationship Id="rId17" Type="http://schemas.openxmlformats.org/officeDocument/2006/relationships/font" Target="fonts/LexendSemiBold-regular.fntdata"/><Relationship Id="rId16" Type="http://schemas.openxmlformats.org/officeDocument/2006/relationships/font" Target="fonts/SplineSans-bold.fntdata"/><Relationship Id="rId19" Type="http://schemas.openxmlformats.org/officeDocument/2006/relationships/font" Target="fonts/LexendLight-regular.fntdata"/><Relationship Id="rId18" Type="http://schemas.openxmlformats.org/officeDocument/2006/relationships/font" Target="fonts/Lexend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4bf5703f5a_0_5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4bf5703f5a_0_5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4bf5703f5a_0_6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4bf5703f5a_0_6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4bff68159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4bff68159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4bff68159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4bff68159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4bf5703f5a_0_6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4bf5703f5a_0_6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4bf5703f5a_0_6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34bf5703f5a_0_6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62" name="Google Shape;62;p14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0" name="Google Shape;120;p14"/>
          <p:cNvSpPr txBox="1"/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53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2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48" name="Google Shape;148;p19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6" name="Google Shape;206;p1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body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body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4" type="body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>
            <p:ph idx="2" type="pic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20"/>
          <p:cNvSpPr txBox="1"/>
          <p:nvPr>
            <p:ph idx="3" type="body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20"/>
          <p:cNvSpPr/>
          <p:nvPr>
            <p:ph idx="4" type="pic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" name="Google Shape;220;p20"/>
          <p:cNvSpPr txBox="1"/>
          <p:nvPr>
            <p:ph idx="5" type="subTitle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20"/>
          <p:cNvSpPr txBox="1"/>
          <p:nvPr>
            <p:ph idx="6" type="body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20"/>
          <p:cNvSpPr/>
          <p:nvPr>
            <p:ph idx="7" type="pic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0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" name="Google Shape;225;p20"/>
          <p:cNvSpPr txBox="1"/>
          <p:nvPr>
            <p:ph idx="8" type="subTitle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20"/>
          <p:cNvSpPr txBox="1"/>
          <p:nvPr>
            <p:ph idx="9" type="body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20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>
            <p:ph idx="2" type="pic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" name="Google Shape;232;p21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3" name="Google Shape;233;p21"/>
          <p:cNvSpPr txBox="1"/>
          <p:nvPr>
            <p:ph idx="3" type="body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21"/>
          <p:cNvSpPr/>
          <p:nvPr>
            <p:ph idx="4" type="pic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1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" name="Google Shape;237;p21"/>
          <p:cNvSpPr txBox="1"/>
          <p:nvPr>
            <p:ph idx="5" type="subTitle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8" name="Google Shape;238;p21"/>
          <p:cNvSpPr txBox="1"/>
          <p:nvPr>
            <p:ph idx="6" type="body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21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 type="secHead">
  <p:cSld name="SECTION_HEAD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2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22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5" name="Google Shape;245;p22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2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22"/>
          <p:cNvSpPr txBox="1"/>
          <p:nvPr>
            <p:ph idx="4" type="body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SECTION_HEADER_3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4" name="Google Shape;254;p23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6" name="Google Shape;256;p23"/>
          <p:cNvSpPr txBox="1"/>
          <p:nvPr>
            <p:ph idx="2" type="body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23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/>
          <p:nvPr>
            <p:ph idx="3" type="subTitle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9" name="Google Shape;259;p23"/>
          <p:cNvSpPr txBox="1"/>
          <p:nvPr>
            <p:ph idx="4" type="body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23"/>
          <p:cNvSpPr txBox="1"/>
          <p:nvPr>
            <p:ph idx="5" type="subTitle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1" name="Google Shape;261;p23"/>
          <p:cNvSpPr txBox="1"/>
          <p:nvPr>
            <p:ph idx="6" type="body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23"/>
          <p:cNvSpPr txBox="1"/>
          <p:nvPr>
            <p:ph idx="7" type="subTitle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3" name="Google Shape;263;p23"/>
          <p:cNvSpPr txBox="1"/>
          <p:nvPr>
            <p:ph idx="8" type="body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SECTION_HEADER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4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8" name="Google Shape;268;p24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4"/>
          <p:cNvSpPr txBox="1"/>
          <p:nvPr>
            <p:ph idx="1" type="subTitle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1" name="Google Shape;271;p24"/>
          <p:cNvSpPr txBox="1"/>
          <p:nvPr>
            <p:ph idx="2" type="body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24"/>
          <p:cNvSpPr txBox="1"/>
          <p:nvPr>
            <p:ph idx="3" type="subTitle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3" name="Google Shape;273;p24"/>
          <p:cNvSpPr txBox="1"/>
          <p:nvPr>
            <p:ph idx="4" type="body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24"/>
          <p:cNvSpPr txBox="1"/>
          <p:nvPr>
            <p:ph idx="5" type="subTitle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5" name="Google Shape;275;p24"/>
          <p:cNvSpPr txBox="1"/>
          <p:nvPr>
            <p:ph idx="6" type="body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SECTION_HEADER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5"/>
          <p:cNvSpPr/>
          <p:nvPr>
            <p:ph idx="2" type="pic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5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2" name="Google Shape;282;p25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/>
          <p:nvPr>
            <p:ph idx="2" type="pic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26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ody and image 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2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2" name="Google Shape;292;p27"/>
          <p:cNvSpPr txBox="1"/>
          <p:nvPr>
            <p:ph idx="3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3" name="Google Shape;293;p27"/>
          <p:cNvSpPr/>
          <p:nvPr>
            <p:ph idx="4" type="pic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27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BODY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28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0" name="Google Shape;300;p28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28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06" name="Google Shape;306;p29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TITLE_AND_TWO_COLUMNS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30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62" name="Google Shape;362;p30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0"/>
          <p:cNvSpPr txBox="1"/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TITLE_ONLY_3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9" name="Google Shape;419;p3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23" name="Google Shape;423;p31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3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6" name="Google Shape;426;p3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27" name="Google Shape;427;p3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31" name="Google Shape;431;p32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32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5" name="Google Shape;435;p3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36" name="Google Shape;436;p3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0" name="Google Shape;440;p33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1" name="Google Shape;441;p33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33"/>
          <p:cNvSpPr txBox="1"/>
          <p:nvPr>
            <p:ph idx="2" type="body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ONLY_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5" name="Google Shape;445;p3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6" name="Google Shape;446;p3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2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>
            <p:ph idx="2" type="pic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3" name="Google Shape;453;p3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4" name="Google Shape;454;p3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2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60" name="Google Shape;460;p3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4" name="Google Shape;474;p36"/>
          <p:cNvSpPr txBox="1"/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5" name="Google Shape;475;p36"/>
          <p:cNvSpPr/>
          <p:nvPr>
            <p:ph idx="2" type="pic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36"/>
          <p:cNvSpPr/>
          <p:nvPr>
            <p:ph idx="3" type="pic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36"/>
          <p:cNvSpPr/>
          <p:nvPr>
            <p:ph idx="4" type="pic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36"/>
          <p:cNvSpPr/>
          <p:nvPr>
            <p:ph idx="5" type="pic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36"/>
          <p:cNvSpPr/>
          <p:nvPr>
            <p:ph idx="6" type="pic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36"/>
          <p:cNvSpPr/>
          <p:nvPr>
            <p:ph idx="7" type="pic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36"/>
          <p:cNvSpPr/>
          <p:nvPr>
            <p:ph idx="8" type="pic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36"/>
          <p:cNvSpPr/>
          <p:nvPr>
            <p:ph idx="9" type="pic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36"/>
          <p:cNvSpPr/>
          <p:nvPr>
            <p:ph idx="13" type="pic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6" name="Google Shape;486;p3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87" name="Google Shape;487;p3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37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_2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4" name="Google Shape;4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6" name="Google Shape;496;p38"/>
          <p:cNvSpPr txBox="1"/>
          <p:nvPr>
            <p:ph idx="1" type="subTitle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97" name="Google Shape;497;p38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98" name="Google Shape;498;p38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2" name="Google Shape;502;p38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3" name="Google Shape;503;p38"/>
          <p:cNvSpPr txBox="1"/>
          <p:nvPr>
            <p:ph idx="2" type="subTitle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5" name="Google Shape;505;p38"/>
          <p:cNvSpPr txBox="1"/>
          <p:nvPr>
            <p:ph idx="3" type="subTitle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6" name="Google Shape;506;p38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7" name="Google Shape;507;p38"/>
          <p:cNvSpPr txBox="1"/>
          <p:nvPr>
            <p:ph idx="4" type="subTitle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8" name="Google Shape;508;p38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9" name="Google Shape;509;p38"/>
          <p:cNvSpPr txBox="1"/>
          <p:nvPr>
            <p:ph idx="5" type="subTitle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0" name="Google Shape;510;p38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11" name="Google Shape;511;p38"/>
          <p:cNvSpPr txBox="1"/>
          <p:nvPr>
            <p:ph idx="6" type="subTitle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15" name="Google Shape;515;p3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19" name="Google Shape;519;p39"/>
          <p:cNvSpPr txBox="1"/>
          <p:nvPr>
            <p:ph idx="1" type="body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1">
  <p:cSld name="ONE_COLUMN_TEXT">
    <p:bg>
      <p:bgPr>
        <a:solidFill>
          <a:schemeClr val="dk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40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4" name="Google Shape;524;p40"/>
          <p:cNvSpPr txBox="1"/>
          <p:nvPr>
            <p:ph idx="2" type="subTitle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5" name="Google Shape;525;p40"/>
          <p:cNvSpPr txBox="1"/>
          <p:nvPr>
            <p:ph idx="3" type="body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40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7" name="Google Shape;527;p40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28" name="Google Shape;528;p40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2">
  <p:cSld name="ONE_COLUMN_TEXT_1">
    <p:bg>
      <p:bgPr>
        <a:solidFill>
          <a:schemeClr val="dk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1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3" name="Google Shape;533;p41"/>
          <p:cNvSpPr txBox="1"/>
          <p:nvPr>
            <p:ph idx="2" type="subTitle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3" type="body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5" name="Google Shape;535;p41"/>
          <p:cNvSpPr txBox="1"/>
          <p:nvPr>
            <p:ph idx="4" type="body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6" name="Google Shape;536;p41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37" name="Google Shape;537;p41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MAIN_POINT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4" name="Google Shape;544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5" name="Google Shape;5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2" name="Google Shape;552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3" name="Google Shape;55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6" name="Google Shape;55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60" name="Google Shape;5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4" name="Google Shape;564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5" name="Google Shape;56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1" name="Google Shape;571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2" name="Google Shape;57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5" name="Google Shape;57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9" name="Google Shape;579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0" name="Google Shape;580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81" name="Google Shape;58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84" name="Google Shape;58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7" name="Google Shape;587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88" name="Google Shape;58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5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5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6" name="Google Shape;596;p5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7" name="Google Shape;597;p5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5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9" name="Google Shape;599;p5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5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03" name="Google Shape;603;p5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8" name="Google Shape;608;p5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09" name="Google Shape;609;p5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0" name="Google Shape;610;p5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1" name="Google Shape;611;p5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5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5" name="Google Shape;615;p5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6" name="Google Shape;616;p5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7" name="Google Shape;617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8" name="Google Shape;618;p5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9" name="Google Shape;619;p5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0" name="Google Shape;620;p5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p6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4" name="Google Shape;624;p6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5" name="Google Shape;625;p6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6" name="Google Shape;626;p6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7" name="Google Shape;627;p6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8" name="Google Shape;628;p6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9" name="Google Shape;629;p6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0" name="Google Shape;630;p6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1" name="Google Shape;631;p6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6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8" name="Google Shape;638;p6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p6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6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1" name="Google Shape;64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6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4" name="Google Shape;644;p6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7" name="Google Shape;647;p6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8" name="Google Shape;648;p6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6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0" name="Google Shape;650;p6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6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2" name="Google Shape;6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6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5" name="Google Shape;655;p6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6" name="Google Shape;656;p6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59" name="Google Shape;65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2" name="Google Shape;662;p6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Google Shape;663;p6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4" name="Google Shape;664;p6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5" name="Google Shape;665;p6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6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7" name="Google Shape;667;p6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6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6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0" name="Google Shape;670;p6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1" name="Google Shape;671;p6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6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4" name="Google Shape;674;p66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5" name="Google Shape;675;p66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6" name="Google Shape;676;p66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677" name="Google Shape;677;p66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66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679" name="Google Shape;679;p66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0" name="Google Shape;680;p66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7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8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5" name="Google Shape;685;p68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9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8" name="Google Shape;688;p69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0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692" name="Google Shape;692;p70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93" name="Google Shape;693;p70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4" name="Google Shape;694;p70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1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1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698" name="Google Shape;698;p71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99" name="Google Shape;699;p71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0" name="Google Shape;700;p71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2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703" name="Google Shape;703;p72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704" name="Google Shape;704;p72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705" name="Google Shape;705;p72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06" name="Google Shape;706;p72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3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09" name="Google Shape;709;p73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73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13" name="Google Shape;713;p74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74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Google Shape;715;p74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6" name="Google Shape;716;p74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7" name="Google Shape;717;p74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74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Google Shape;719;p74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Google Shape;720;p74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74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5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24" name="Google Shape;724;p75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5" name="Google Shape;725;p75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75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29" name="Google Shape;729;p76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76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31" name="Google Shape;731;p76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32" name="Google Shape;732;p76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33" name="Google Shape;733;p76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34" name="Google Shape;734;p76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5" name="Google Shape;735;p76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6" name="Google Shape;736;p76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7" name="Google Shape;737;p76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40" name="Google Shape;740;p77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8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43" name="Google Shape;743;p78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4" name="Google Shape;744;p78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78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46" name="Google Shape;746;p78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7" name="Google Shape;747;p78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48" name="Google Shape;748;p78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49" name="Google Shape;749;p78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0" name="Google Shape;750;p78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78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52" name="Google Shape;752;p78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3" name="Google Shape;753;p78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Google Shape;754;p78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55" name="Google Shape;755;p78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9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79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Google Shape;759;p79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60" name="Google Shape;760;p79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Google Shape;761;p79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79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0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80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1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8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69" name="Google Shape;769;p81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0" name="Google Shape;770;p81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71" name="Google Shape;771;p81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72" name="Google Shape;772;p81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73" name="Google Shape;773;p81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74" name="Google Shape;774;p81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75" name="Google Shape;775;p81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76" name="Google Shape;776;p81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77" name="Google Shape;777;p81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78" name="Google Shape;778;p81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779" name="Google Shape;779;p81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81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1" name="Google Shape;781;p81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4" name="Google Shape;784;p82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82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6" name="Google Shape;786;p82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7" name="Google Shape;787;p82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8" name="Google Shape;788;p82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89" name="Google Shape;789;p82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90" name="Google Shape;790;p82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1" name="Google Shape;791;p82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2" name="Google Shape;792;p82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3" name="Google Shape;793;p82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4" name="Google Shape;794;p82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5" name="Google Shape;795;p82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6" name="Google Shape;796;p82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7" name="Google Shape;797;p82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8" name="Google Shape;798;p82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799" name="Google Shape;799;p82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0" name="Google Shape;800;p82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1" name="Google Shape;801;p82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2" name="Google Shape;802;p82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3" name="Google Shape;803;p82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4" name="Google Shape;804;p82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5" name="Google Shape;805;p82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6" name="Google Shape;806;p82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7" name="Google Shape;807;p82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8" name="Google Shape;808;p82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809" name="Google Shape;809;p82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3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12" name="Google Shape;812;p8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13" name="Google Shape;813;p83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83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15" name="Google Shape;815;p83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16" name="Google Shape;816;p83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17" name="Google Shape;817;p83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18" name="Google Shape;818;p83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19" name="Google Shape;819;p83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4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Google Shape;822;p8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23" name="Google Shape;823;p84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84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25" name="Google Shape;825;p84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26" name="Google Shape;826;p84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27" name="Google Shape;827;p84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5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30" name="Google Shape;830;p8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31" name="Google Shape;831;p85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32" name="Google Shape;832;p85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33" name="Google Shape;833;p85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34" name="Google Shape;834;p85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35" name="Google Shape;835;p85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6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838" name="Google Shape;838;p8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39" name="Google Shape;839;p86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86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841" name="Google Shape;841;p86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42" name="Google Shape;842;p86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43" name="Google Shape;843;p86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7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87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47" name="Google Shape;847;p87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8" name="Google Shape;848;p87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49" name="Google Shape;849;p87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8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52" name="Google Shape;852;p88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88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54" name="Google Shape;854;p88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55" name="Google Shape;855;p88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856" name="Google Shape;856;p88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9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89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0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862" name="Google Shape;862;p90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863" name="Google Shape;863;p90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1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66" name="Google Shape;866;p91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67" name="Google Shape;867;p91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2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70" name="Google Shape;870;p92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71" name="Google Shape;871;p92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3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93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93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876" name="Google Shape;876;p93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4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879" name="Google Shape;879;p94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5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6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84" name="Google Shape;884;p96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885" name="Google Shape;885;p9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86" name="Google Shape;886;p96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87" name="Google Shape;887;p96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7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90" name="Google Shape;890;p97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1.xml"/><Relationship Id="rId42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84.xml"/><Relationship Id="rId46" Type="http://schemas.openxmlformats.org/officeDocument/2006/relationships/slideLayout" Target="../slideLayouts/slideLayout87.xml"/><Relationship Id="rId45" Type="http://schemas.openxmlformats.org/officeDocument/2006/relationships/slideLayout" Target="../slideLayouts/slideLayout86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89.xml"/><Relationship Id="rId47" Type="http://schemas.openxmlformats.org/officeDocument/2006/relationships/slideLayout" Target="../slideLayouts/slideLayout88.xml"/><Relationship Id="rId49" Type="http://schemas.openxmlformats.org/officeDocument/2006/relationships/slideLayout" Target="../slideLayouts/slideLayout90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80.xml"/><Relationship Id="rId38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0.xml"/><Relationship Id="rId51" Type="http://schemas.openxmlformats.org/officeDocument/2006/relationships/slideLayout" Target="../slideLayouts/slideLayout92.xml"/><Relationship Id="rId50" Type="http://schemas.openxmlformats.org/officeDocument/2006/relationships/slideLayout" Target="../slideLayouts/slideLayout91.xml"/><Relationship Id="rId53" Type="http://schemas.openxmlformats.org/officeDocument/2006/relationships/slideLayout" Target="../slideLayouts/slideLayout94.xml"/><Relationship Id="rId52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54" Type="http://schemas.openxmlformats.org/officeDocument/2006/relationships/theme" Target="../theme/theme4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44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49" name="Google Shape;549;p44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  <p:sldLayoutId id="2147483723" r:id="rId35"/>
    <p:sldLayoutId id="2147483724" r:id="rId36"/>
    <p:sldLayoutId id="2147483725" r:id="rId37"/>
    <p:sldLayoutId id="2147483726" r:id="rId38"/>
    <p:sldLayoutId id="2147483727" r:id="rId39"/>
    <p:sldLayoutId id="2147483728" r:id="rId40"/>
    <p:sldLayoutId id="2147483729" r:id="rId41"/>
    <p:sldLayoutId id="2147483730" r:id="rId42"/>
    <p:sldLayoutId id="2147483731" r:id="rId43"/>
    <p:sldLayoutId id="2147483732" r:id="rId44"/>
    <p:sldLayoutId id="2147483733" r:id="rId45"/>
    <p:sldLayoutId id="2147483734" r:id="rId46"/>
    <p:sldLayoutId id="2147483735" r:id="rId47"/>
    <p:sldLayoutId id="2147483736" r:id="rId48"/>
    <p:sldLayoutId id="2147483737" r:id="rId49"/>
    <p:sldLayoutId id="2147483738" r:id="rId50"/>
    <p:sldLayoutId id="2147483739" r:id="rId51"/>
    <p:sldLayoutId id="2147483740" r:id="rId52"/>
    <p:sldLayoutId id="214748374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8"/>
          <p:cNvSpPr txBox="1"/>
          <p:nvPr>
            <p:ph idx="1" type="subTitle"/>
          </p:nvPr>
        </p:nvSpPr>
        <p:spPr>
          <a:xfrm>
            <a:off x="308915" y="1511085"/>
            <a:ext cx="14862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Lexend"/>
                <a:ea typeface="Lexend"/>
                <a:cs typeface="Lexend"/>
                <a:sym typeface="Lexend"/>
              </a:rPr>
              <a:t>Environment:</a:t>
            </a:r>
            <a:endParaRPr b="1" sz="1900"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896" name="Google Shape;896;p98"/>
          <p:cNvSpPr txBox="1"/>
          <p:nvPr>
            <p:ph idx="2" type="body"/>
          </p:nvPr>
        </p:nvSpPr>
        <p:spPr>
          <a:xfrm>
            <a:off x="78300" y="1937775"/>
            <a:ext cx="37845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This project is built around a chess-playing environment using the python-chess library, which simulates a virtual chessboard and manages legal move generation, board states, and game outcomes. It integrates with the powerful Stockfish engine to evaluate positions and guide decision-making for AI algorithms like Minimax and Alpha-Beta pruning.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97" name="Google Shape;897;p98"/>
          <p:cNvSpPr txBox="1"/>
          <p:nvPr>
            <p:ph idx="3" type="subTitle"/>
          </p:nvPr>
        </p:nvSpPr>
        <p:spPr>
          <a:xfrm>
            <a:off x="4692494" y="1511081"/>
            <a:ext cx="3784500" cy="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Evaluation Function Used:</a:t>
            </a:r>
            <a:endParaRPr b="1" sz="1900"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898" name="Google Shape;898;p98"/>
          <p:cNvSpPr txBox="1"/>
          <p:nvPr>
            <p:ph idx="4" type="body"/>
          </p:nvPr>
        </p:nvSpPr>
        <p:spPr>
          <a:xfrm>
            <a:off x="4572000" y="1418000"/>
            <a:ext cx="4584600" cy="3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The evaluation function is a numerical estimator that measures how favorable a given board state is, helping the AI decide on the best move. Instead of manually crafting heuristics, this project uses the Stockfish chess engine for advanced evaluation.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–  Stockfish to analyze a board state with a time constraint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– Returns a numerical score that represents the advantage from White's perspective.Handles forced mates by assigning high positive/negative scores.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300"/>
              <a:t>– Both Minimax and Alpha-Beta Pruning rely on this evaluation function at leaf nodes.These scores are propagated back up the game tree to determine optimal moves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300"/>
          </a:p>
        </p:txBody>
      </p:sp>
      <p:sp>
        <p:nvSpPr>
          <p:cNvPr id="899" name="Google Shape;899;p98"/>
          <p:cNvSpPr txBox="1"/>
          <p:nvPr>
            <p:ph type="title"/>
          </p:nvPr>
        </p:nvSpPr>
        <p:spPr>
          <a:xfrm>
            <a:off x="221630" y="452375"/>
            <a:ext cx="88029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3677">
                <a:latin typeface="Arial"/>
                <a:ea typeface="Arial"/>
                <a:cs typeface="Arial"/>
                <a:sym typeface="Arial"/>
              </a:rPr>
              <a:t>AI Assignment 3: Game Playing</a:t>
            </a:r>
            <a:endParaRPr b="0" sz="367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0"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Team Members: CS22B043 , CS22B050</a:t>
            </a:r>
            <a:endParaRPr b="0"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9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Mechanism</a:t>
            </a:r>
            <a:endParaRPr/>
          </a:p>
        </p:txBody>
      </p:sp>
      <p:sp>
        <p:nvSpPr>
          <p:cNvPr id="905" name="Google Shape;905;p99"/>
          <p:cNvSpPr/>
          <p:nvPr/>
        </p:nvSpPr>
        <p:spPr>
          <a:xfrm>
            <a:off x="372000" y="1986200"/>
            <a:ext cx="2182500" cy="294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Entire Game Tree is built first before applying the Minimax Algorithm.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Explores entire game tree up to a large depth 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Alternates between Max (AI) and Min (Opponent) nodes.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No pruning — evaluates every leaf node.Computationally very expensive.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Best used when depth is manageable or full search is needed.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6" name="Google Shape;906;p99"/>
          <p:cNvSpPr/>
          <p:nvPr/>
        </p:nvSpPr>
        <p:spPr>
          <a:xfrm>
            <a:off x="2554500" y="1842100"/>
            <a:ext cx="2016900" cy="3088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Entire Game Tree is built first.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</a:rPr>
              <a:t>Same basic idea as Minimax, but adds α (max bound) and β (min bound).</a:t>
            </a:r>
            <a:br>
              <a:rPr lang="en" sz="1150">
                <a:solidFill>
                  <a:schemeClr val="dk1"/>
                </a:solidFill>
              </a:rPr>
            </a:br>
            <a:br>
              <a:rPr lang="en" sz="1150">
                <a:solidFill>
                  <a:schemeClr val="dk1"/>
                </a:solidFill>
              </a:rPr>
            </a:br>
            <a:r>
              <a:rPr lang="en" sz="1150">
                <a:solidFill>
                  <a:schemeClr val="dk1"/>
                </a:solidFill>
              </a:rPr>
              <a:t>Prunes branches that won't influence the final decision.</a:t>
            </a:r>
            <a:br>
              <a:rPr lang="en" sz="1150">
                <a:solidFill>
                  <a:schemeClr val="dk1"/>
                </a:solidFill>
              </a:rPr>
            </a:br>
            <a:br>
              <a:rPr lang="en" sz="1150">
                <a:solidFill>
                  <a:schemeClr val="dk1"/>
                </a:solidFill>
              </a:rPr>
            </a:br>
            <a:r>
              <a:rPr lang="en" sz="1150">
                <a:solidFill>
                  <a:schemeClr val="dk1"/>
                </a:solidFill>
              </a:rPr>
              <a:t>Significantly reduces computation time.Gives the same result as Minimax but faster.</a:t>
            </a:r>
            <a:br>
              <a:rPr lang="en" sz="1150">
                <a:solidFill>
                  <a:schemeClr val="dk1"/>
                </a:solidFill>
              </a:rPr>
            </a:br>
            <a:br>
              <a:rPr lang="en" sz="1150">
                <a:solidFill>
                  <a:schemeClr val="dk1"/>
                </a:solidFill>
              </a:rPr>
            </a:br>
            <a:br>
              <a:rPr lang="en" sz="1150">
                <a:solidFill>
                  <a:schemeClr val="dk1"/>
                </a:solidFill>
              </a:rPr>
            </a:b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7" name="Google Shape;907;p99"/>
          <p:cNvSpPr/>
          <p:nvPr/>
        </p:nvSpPr>
        <p:spPr>
          <a:xfrm>
            <a:off x="4566100" y="1986200"/>
            <a:ext cx="2016900" cy="294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limited version of Minimax.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Only searches the tree up to k levels deep (e.g., 2-ply or 3-ply).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Ideal when full-depth is too expensive. 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Evaluation function is applied at k-th level leaf nodes.Faster than Minimax, but less accurate.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908" name="Google Shape;908;p99"/>
          <p:cNvSpPr/>
          <p:nvPr/>
        </p:nvSpPr>
        <p:spPr>
          <a:xfrm>
            <a:off x="2554500" y="1524200"/>
            <a:ext cx="1068600" cy="5379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Alpha-Beta Pruning</a:t>
            </a:r>
            <a:endParaRPr b="1" sz="25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09" name="Google Shape;909;p99"/>
          <p:cNvSpPr/>
          <p:nvPr/>
        </p:nvSpPr>
        <p:spPr>
          <a:xfrm>
            <a:off x="371900" y="1524200"/>
            <a:ext cx="12396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Minimax</a:t>
            </a:r>
            <a:endParaRPr b="1" sz="30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10" name="Google Shape;910;p99"/>
          <p:cNvSpPr/>
          <p:nvPr/>
        </p:nvSpPr>
        <p:spPr>
          <a:xfrm>
            <a:off x="4572000" y="1524188"/>
            <a:ext cx="13350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 Minimax with K-Ply</a:t>
            </a:r>
            <a:endParaRPr b="1" sz="15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11" name="Google Shape;911;p99"/>
          <p:cNvSpPr/>
          <p:nvPr/>
        </p:nvSpPr>
        <p:spPr>
          <a:xfrm>
            <a:off x="6588550" y="1431350"/>
            <a:ext cx="1335000" cy="723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Alpha-Beta  with K-Ply</a:t>
            </a:r>
            <a:endParaRPr b="1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912" name="Google Shape;912;p99"/>
          <p:cNvSpPr/>
          <p:nvPr/>
        </p:nvSpPr>
        <p:spPr>
          <a:xfrm>
            <a:off x="6588550" y="2062100"/>
            <a:ext cx="2276100" cy="28683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Combines depth-limited search (like K-ply Minimax) with pruning optimization.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Prunes irrelevant branches within k levels.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Fastest among all, especially at larger branching factors.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Retains good decision quality while saving time.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0"/>
          <p:cNvSpPr txBox="1"/>
          <p:nvPr/>
        </p:nvSpPr>
        <p:spPr>
          <a:xfrm>
            <a:off x="144225" y="4381500"/>
            <a:ext cx="4653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Board </a:t>
            </a:r>
            <a:r>
              <a:rPr b="1" lang="en" sz="1800">
                <a:solidFill>
                  <a:schemeClr val="dk2"/>
                </a:solidFill>
              </a:rPr>
              <a:t>Configuration- C1F4 Best Move 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918" name="Google Shape;918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5" y="468075"/>
            <a:ext cx="3935174" cy="37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00"/>
          <p:cNvSpPr txBox="1"/>
          <p:nvPr/>
        </p:nvSpPr>
        <p:spPr>
          <a:xfrm>
            <a:off x="4362450" y="468075"/>
            <a:ext cx="41775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four algorithms use Stockfish to evaluate leaf nodes or board states.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Stockfish returns a consistent numerical score for each board configuration, making the "best move" selection uniform.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Minimax and Alpha-Beta are deterministic: given the same tree structure and evaluation, they will always pick the same move.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only difference is how efficiently the tree is explored — not the result itself.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4" name="Google Shape;924;p101"/>
          <p:cNvGraphicFramePr/>
          <p:nvPr/>
        </p:nvGraphicFramePr>
        <p:xfrm>
          <a:off x="756575" y="69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{A5C0FEC9-EFBD-40DD-B917-97C7B1061758}</a:tableStyleId>
              </a:tblPr>
              <a:tblGrid>
                <a:gridCol w="1867575"/>
                <a:gridCol w="1996850"/>
                <a:gridCol w="2105700"/>
                <a:gridCol w="1826775"/>
              </a:tblGrid>
              <a:tr h="5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   </a:t>
                      </a:r>
                      <a:r>
                        <a:rPr b="1" lang="en" sz="1600"/>
                        <a:t>Algorithm</a:t>
                      </a:r>
                      <a:endParaRPr b="1" sz="16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     Time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Tree Depth  Explored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Evaluations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1E1E1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7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Minimax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199.17 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(Time taken to build the tree = 199.10 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 until evaluation limit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(Tree is built before the </a:t>
                      </a:r>
                      <a:r>
                        <a:rPr lang="en"/>
                        <a:t>algorithm</a:t>
                      </a:r>
                      <a:r>
                        <a:rPr lang="en"/>
                        <a:t> is applied)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Alpha - Beta Pruning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199.14 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(Time taken to build the tree = 199.10 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ill pruning threshold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-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Tree is built before the algorithm is applied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Fewer due to pruning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/>
                        <a:t>Minimax with k-ply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9.86  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(Tree is build on Fly, hence cannot be </a:t>
                      </a:r>
                      <a:r>
                        <a:rPr lang="en"/>
                        <a:t>separated</a:t>
                      </a:r>
                      <a:r>
                        <a:rPr lang="en"/>
                        <a:t>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K-ply (2)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by depth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Alpha - Beta Pruning with k-ply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0.88 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(Tree is build on Fly, hence cannot be separated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Fixed K-ply (2) with pruning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5" name="Google Shape;925;p101"/>
          <p:cNvSpPr txBox="1"/>
          <p:nvPr/>
        </p:nvSpPr>
        <p:spPr>
          <a:xfrm>
            <a:off x="302075" y="122475"/>
            <a:ext cx="4095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Performance Evaluation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laptop." id="930" name="Google Shape;930;p102"/>
          <p:cNvPicPr preferRelativeResize="0"/>
          <p:nvPr/>
        </p:nvPicPr>
        <p:blipFill rotWithShape="1">
          <a:blip r:embed="rId3">
            <a:alphaModFix/>
          </a:blip>
          <a:srcRect b="15893" l="0" r="0" t="17355"/>
          <a:stretch/>
        </p:blipFill>
        <p:spPr>
          <a:xfrm>
            <a:off x="847287" y="510775"/>
            <a:ext cx="77056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102" title="game.gif"/>
          <p:cNvPicPr preferRelativeResize="0"/>
          <p:nvPr/>
        </p:nvPicPr>
        <p:blipFill rotWithShape="1">
          <a:blip r:embed="rId4">
            <a:alphaModFix/>
          </a:blip>
          <a:srcRect b="0" l="-1173" r="0" t="0"/>
          <a:stretch/>
        </p:blipFill>
        <p:spPr>
          <a:xfrm>
            <a:off x="2167775" y="1457775"/>
            <a:ext cx="5064650" cy="31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02"/>
          <p:cNvSpPr txBox="1"/>
          <p:nvPr/>
        </p:nvSpPr>
        <p:spPr>
          <a:xfrm>
            <a:off x="3347250" y="254000"/>
            <a:ext cx="2705700" cy="59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Game Simulation</a:t>
            </a:r>
            <a:endParaRPr b="1" sz="2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3"/>
          <p:cNvSpPr txBox="1"/>
          <p:nvPr>
            <p:ph type="title"/>
          </p:nvPr>
        </p:nvSpPr>
        <p:spPr>
          <a:xfrm>
            <a:off x="-206625" y="508725"/>
            <a:ext cx="4956300" cy="8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Observations</a:t>
            </a:r>
            <a:endParaRPr sz="3700"/>
          </a:p>
        </p:txBody>
      </p:sp>
      <p:sp>
        <p:nvSpPr>
          <p:cNvPr id="938" name="Google Shape;938;p103"/>
          <p:cNvSpPr txBox="1"/>
          <p:nvPr/>
        </p:nvSpPr>
        <p:spPr>
          <a:xfrm>
            <a:off x="615050" y="397200"/>
            <a:ext cx="79602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In vanilla version of Algorithms, tree construction is the over 99% of the time. Hence, their K-ply variants are a good call for practical applications. </a:t>
            </a:r>
            <a:r>
              <a:rPr lang="en" sz="1300">
                <a:solidFill>
                  <a:schemeClr val="dk1"/>
                </a:solidFill>
              </a:rPr>
              <a:t>All four algorithms — </a:t>
            </a:r>
            <a:r>
              <a:rPr b="1" lang="en" sz="1300">
                <a:solidFill>
                  <a:schemeClr val="dk1"/>
                </a:solidFill>
              </a:rPr>
              <a:t>Minimax, Alpha-Beta Pruning, and their K-ply variants</a:t>
            </a:r>
            <a:r>
              <a:rPr lang="en" sz="1300">
                <a:solidFill>
                  <a:schemeClr val="dk1"/>
                </a:solidFill>
              </a:rPr>
              <a:t> — consistently selected </a:t>
            </a:r>
            <a:r>
              <a:rPr b="1" lang="en" sz="1300">
                <a:solidFill>
                  <a:schemeClr val="dk1"/>
                </a:solidFill>
              </a:rPr>
              <a:t>c1f4</a:t>
            </a:r>
            <a:r>
              <a:rPr lang="en" sz="1300">
                <a:solidFill>
                  <a:schemeClr val="dk1"/>
                </a:solidFill>
              </a:rPr>
              <a:t> as the best move.This suggests that the decision quality remains consistent, regardless of the method or depth used.It confirms the reliability of the evaluation function (Stockfish) in identifying optimal moves.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Minimax without pruning took the longest time due to full-depth search and no optimization.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Alpha-Beta Pruning (Full) gave the same move and similar quality but was much faster due to pruning.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K-ply Algorithms were significantly faster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Alpha-Beta (K-ply) had the fastest runtime: 0.88s — ideal for real-time applications.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Minimax (K-ply) reduced time to ~10s.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Evaluation scores dropped in K-ply versions — expected, as deeper context is lost.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Alpha-Beta Pruning is superior in efficiency, especially with depth limitation.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