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 Mono" panose="00000009000000000000" pitchFamily="49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765" y="2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e09d7ef2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e09d7ef2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e09d7ef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e09d7ef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e09d7ef2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e09d7ef2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e09d7ef2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e09d7ef2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e09d7ef2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e09d7ef2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e09d7ef2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e09d7ef2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e09d7ef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3e09d7ef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e09d7ef2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e09d7ef2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e09d7ef2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e09d7ef2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Wise Compliance Case Study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NorthAm Compliance Data Analyst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Stone Leiker | March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Summary &amp; Recommendations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293211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Addressed both R1 and R2 requirements</a:t>
            </a:r>
            <a:endParaRPr sz="1100">
              <a:solidFill>
                <a:schemeClr val="dk1"/>
              </a:solidFill>
            </a:endParaRPr>
          </a:p>
          <a:p>
            <a:pPr marL="457200" lvl="0" indent="-29321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Built a repeatable and scalable data pipeline</a:t>
            </a:r>
            <a:endParaRPr sz="1100">
              <a:solidFill>
                <a:schemeClr val="dk1"/>
              </a:solidFill>
            </a:endParaRPr>
          </a:p>
          <a:p>
            <a:pPr marL="457200" lvl="0" indent="-29321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Cleaned and validated full dataset (100 rows)</a:t>
            </a:r>
            <a:endParaRPr sz="1100">
              <a:solidFill>
                <a:schemeClr val="dk1"/>
              </a:solidFill>
            </a:endParaRPr>
          </a:p>
          <a:p>
            <a:pPr marL="457200" lvl="0" indent="-29321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Delivered all files, visuals, and audit-ready SQL</a:t>
            </a:r>
            <a:endParaRPr sz="1100">
              <a:solidFill>
                <a:schemeClr val="dk1"/>
              </a:solidFill>
            </a:endParaRPr>
          </a:p>
          <a:p>
            <a:pPr marL="457200" lvl="0" indent="-29321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Ready to answer questions or expand this into an automated workflow for real-time regulatory reporting.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 Recommended Enhancements:</a:t>
            </a:r>
            <a:endParaRPr sz="1100" b="1">
              <a:solidFill>
                <a:schemeClr val="dk1"/>
              </a:solidFill>
            </a:endParaRPr>
          </a:p>
          <a:p>
            <a:pPr marL="457200" marR="0" lvl="0" indent="-293211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Adding currency_sent / currency_received fields</a:t>
            </a:r>
            <a:endParaRPr sz="1100">
              <a:solidFill>
                <a:schemeClr val="dk1"/>
              </a:solidFill>
            </a:endParaRPr>
          </a:p>
          <a:p>
            <a:pPr marL="457200" marR="0" lvl="0" indent="-2932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Logging metadata (file version, data source, row count)</a:t>
            </a:r>
            <a:endParaRPr sz="1100">
              <a:solidFill>
                <a:schemeClr val="dk1"/>
              </a:solidFill>
            </a:endParaRPr>
          </a:p>
          <a:p>
            <a:pPr marL="457200" marR="0" lvl="0" indent="-2932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Including entity_id for legal classification</a:t>
            </a:r>
            <a:endParaRPr sz="1100">
              <a:solidFill>
                <a:schemeClr val="dk1"/>
              </a:solidFill>
            </a:endParaRPr>
          </a:p>
          <a:p>
            <a:pPr marL="457200" marR="0" lvl="0" indent="-2932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Validating country codes and routing fields during ingestion</a:t>
            </a:r>
            <a:endParaRPr sz="1100">
              <a:solidFill>
                <a:schemeClr val="dk1"/>
              </a:solidFill>
            </a:endParaRPr>
          </a:p>
          <a:p>
            <a:pPr marL="457200" marR="0" lvl="0" indent="-2932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Adding account_open_country to support consistent entity mapping</a:t>
            </a:r>
            <a:endParaRPr sz="1100">
              <a:solidFill>
                <a:schemeClr val="dk1"/>
              </a:solidFill>
            </a:endParaRPr>
          </a:p>
          <a:p>
            <a:pPr marL="457200" marR="0" lvl="0" indent="-2932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Capturing IP_address for location validation and fraud detection</a:t>
            </a:r>
            <a:endParaRPr sz="1100">
              <a:solidFill>
                <a:schemeClr val="dk1"/>
              </a:solidFill>
            </a:endParaRPr>
          </a:p>
          <a:p>
            <a:pPr marL="457200" marR="0" lvl="0" indent="-2932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Tracking failed login_attempts ( COUNT(*) &gt; 3) to prevent unauthorized access</a:t>
            </a:r>
            <a:endParaRPr sz="1100">
              <a:solidFill>
                <a:schemeClr val="dk1"/>
              </a:solidFill>
            </a:endParaRPr>
          </a:p>
          <a:p>
            <a:pPr marL="457200" marR="0" lvl="0" indent="-2932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Validating transaction amounts to ensure they fall within expected ranges (1 to 10,000 GBP)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Overview 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Goal:</a:t>
            </a:r>
            <a:br>
              <a:rPr lang="en" sz="1100" b="1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Address two regulatory requests (R1 &amp; R2) using customer transaction data and provide clean, auditable outputs.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Regulatory Requests: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R1:</a:t>
            </a:r>
            <a:br>
              <a:rPr lang="en" sz="1100" b="1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○ Total cross-currency volume in GBP under UK Entity between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  01/04/2022 and 01/08/2023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R2:</a:t>
            </a:r>
            <a:br>
              <a:rPr lang="en" sz="1100" b="1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○ Total cross-currency volume in GBP under US Entity between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  01/04/2022 and 01/08/2023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○ Total same-currency volume in GBP under US Entity between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  01/04/2022 and 01/08/2023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Approach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Step 1: Excel Preparation</a:t>
            </a:r>
            <a:endParaRPr b="1"/>
          </a:p>
          <a:p>
            <a:pPr marL="457200" marR="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Converted the PDF to Excel manually</a:t>
            </a:r>
            <a:endParaRPr sz="1100">
              <a:solidFill>
                <a:schemeClr val="dk1"/>
              </a:solidFill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Used formulas to split combined text into clean columns: customer_id, customer_type, current_address_county, and customer_since_date</a:t>
            </a:r>
            <a:endParaRPr sz="1100">
              <a:solidFill>
                <a:schemeClr val="dk1"/>
              </a:solidFill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Save as .csv for clean import 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Step 2: SQL cleaning &amp; view creation</a:t>
            </a:r>
            <a:endParaRPr b="1"/>
          </a:p>
          <a:p>
            <a:pPr marL="457200" marR="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Imported .csv into SQL server</a:t>
            </a:r>
            <a:endParaRPr sz="1100">
              <a:solidFill>
                <a:schemeClr val="dk1"/>
              </a:solidFill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Created view vw_CleanedWiseStudyCase</a:t>
            </a:r>
            <a:endParaRPr sz="1100">
              <a:solidFill>
                <a:schemeClr val="dk1"/>
              </a:solidFill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Handled all NULLS and blank fields using Coalesce and NULLIF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Step 3: Power BI Visualization</a:t>
            </a:r>
            <a:endParaRPr b="1"/>
          </a:p>
          <a:p>
            <a:pPr marL="457200" marR="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Built a full dashboard with slicers, chart trends, and category, breakdowns</a:t>
            </a:r>
            <a:endParaRPr sz="1100">
              <a:solidFill>
                <a:schemeClr val="dk1"/>
              </a:solidFill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Verified totals and joined dates across customer types.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R1 – UK Entity Results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597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00" b="1">
                <a:solidFill>
                  <a:schemeClr val="dk1"/>
                </a:solidFill>
              </a:rPr>
              <a:t>Regulatory Request R1:</a:t>
            </a:r>
            <a:endParaRPr sz="4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50" b="1">
                <a:solidFill>
                  <a:schemeClr val="dk1"/>
                </a:solidFill>
              </a:rPr>
              <a:t>Goal: </a:t>
            </a:r>
            <a:r>
              <a:rPr lang="en" sz="3250">
                <a:solidFill>
                  <a:schemeClr val="dk1"/>
                </a:solidFill>
              </a:rPr>
              <a:t>Total cross-currency volume under the UK Entity</a:t>
            </a:r>
            <a:r>
              <a:rPr lang="en" sz="3250" b="1">
                <a:solidFill>
                  <a:schemeClr val="dk1"/>
                </a:solidFill>
              </a:rPr>
              <a:t>,</a:t>
            </a:r>
            <a:r>
              <a:rPr lang="en" sz="3250">
                <a:solidFill>
                  <a:schemeClr val="dk1"/>
                </a:solidFill>
              </a:rPr>
              <a:t> where the customer is based in the UK and the route includes GBP.</a:t>
            </a:r>
            <a:endParaRPr sz="3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50" b="1">
                <a:solidFill>
                  <a:schemeClr val="dk1"/>
                </a:solidFill>
              </a:rPr>
              <a:t>Approach:</a:t>
            </a:r>
            <a:endParaRPr sz="3250" b="1">
              <a:solidFill>
                <a:schemeClr val="dk1"/>
              </a:solidFill>
            </a:endParaRPr>
          </a:p>
          <a:p>
            <a:pPr marL="457200" lvl="0" indent="-280193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50">
                <a:solidFill>
                  <a:schemeClr val="dk1"/>
                </a:solidFill>
              </a:rPr>
              <a:t>Filtered by:</a:t>
            </a:r>
            <a:endParaRPr sz="3250">
              <a:solidFill>
                <a:schemeClr val="dk1"/>
              </a:solidFill>
            </a:endParaRPr>
          </a:p>
          <a:p>
            <a:pPr marL="914400" marR="381000" lvl="1" indent="-28019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3250">
                <a:solidFill>
                  <a:schemeClr val="dk1"/>
                </a:solidFill>
              </a:rPr>
              <a:t>Current_address_country = UK</a:t>
            </a:r>
            <a:endParaRPr sz="3250">
              <a:solidFill>
                <a:schemeClr val="dk1"/>
              </a:solidFill>
            </a:endParaRPr>
          </a:p>
          <a:p>
            <a:pPr marL="914400" marR="381000" lvl="1" indent="-2801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3250">
                <a:solidFill>
                  <a:schemeClr val="dk1"/>
                </a:solidFill>
              </a:rPr>
              <a:t>Customer_since_date between 01/04/2022 and 01/08/2023</a:t>
            </a:r>
            <a:endParaRPr sz="3250">
              <a:solidFill>
                <a:schemeClr val="dk1"/>
              </a:solidFill>
            </a:endParaRPr>
          </a:p>
          <a:p>
            <a:pPr marL="457200" lvl="0" indent="-28019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50">
                <a:solidFill>
                  <a:schemeClr val="dk1"/>
                </a:solidFill>
              </a:rPr>
              <a:t>Used Power BI filters to simulate UK-based customer activity</a:t>
            </a:r>
            <a:endParaRPr sz="3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50" b="1">
                <a:solidFill>
                  <a:schemeClr val="dk1"/>
                </a:solidFill>
              </a:rPr>
              <a:t>Recommendation for Accurate Currency Reporting:</a:t>
            </a:r>
            <a:endParaRPr sz="3250" b="1">
              <a:solidFill>
                <a:schemeClr val="dk1"/>
              </a:solidFill>
            </a:endParaRPr>
          </a:p>
          <a:p>
            <a:pPr marL="381000" marR="381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50">
                <a:solidFill>
                  <a:schemeClr val="dk1"/>
                </a:solidFill>
              </a:rPr>
              <a:t>The current dataset lacks currency direction fields to reliably distinguish between cross-currency and same-currency transactions.</a:t>
            </a:r>
            <a:endParaRPr sz="3250">
              <a:solidFill>
                <a:schemeClr val="dk1"/>
              </a:solidFill>
            </a:endParaRPr>
          </a:p>
          <a:p>
            <a:pPr marL="381000" marR="381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50">
                <a:solidFill>
                  <a:schemeClr val="dk1"/>
                </a:solidFill>
              </a:rPr>
              <a:t>To improve accuracy, I recommend requesting the data team to include:</a:t>
            </a:r>
            <a:endParaRPr sz="3250">
              <a:solidFill>
                <a:schemeClr val="dk1"/>
              </a:solidFill>
            </a:endParaRPr>
          </a:p>
          <a:p>
            <a:pPr marL="457200" marR="381000" lvl="0" indent="-280193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50">
                <a:solidFill>
                  <a:schemeClr val="dk1"/>
                </a:solidFill>
              </a:rPr>
              <a:t>Currency_sent</a:t>
            </a:r>
            <a:endParaRPr sz="3250">
              <a:solidFill>
                <a:schemeClr val="dk1"/>
              </a:solidFill>
            </a:endParaRPr>
          </a:p>
          <a:p>
            <a:pPr marL="457200" marR="381000" lvl="0" indent="-28019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50">
                <a:solidFill>
                  <a:schemeClr val="dk1"/>
                </a:solidFill>
              </a:rPr>
              <a:t>Currency_received</a:t>
            </a:r>
            <a:endParaRPr sz="3250">
              <a:solidFill>
                <a:schemeClr val="dk1"/>
              </a:solidFill>
            </a:endParaRPr>
          </a:p>
          <a:p>
            <a:pPr marL="0" marR="381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50" b="1">
                <a:solidFill>
                  <a:schemeClr val="dk1"/>
                </a:solidFill>
              </a:rPr>
              <a:t>This would allow accurate classification of:</a:t>
            </a:r>
            <a:endParaRPr sz="3250" b="1">
              <a:solidFill>
                <a:schemeClr val="dk1"/>
              </a:solidFill>
            </a:endParaRPr>
          </a:p>
          <a:p>
            <a:pPr marL="457200" marR="381000" lvl="0" indent="-280193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50">
                <a:solidFill>
                  <a:schemeClr val="dk1"/>
                </a:solidFill>
              </a:rPr>
              <a:t>Cross-currency: USD &gt; GBP</a:t>
            </a:r>
            <a:endParaRPr sz="3250">
              <a:solidFill>
                <a:schemeClr val="dk1"/>
              </a:solidFill>
            </a:endParaRPr>
          </a:p>
          <a:p>
            <a:pPr marL="457200" marR="381000" lvl="0" indent="-28019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50">
                <a:solidFill>
                  <a:schemeClr val="dk1"/>
                </a:solidFill>
              </a:rPr>
              <a:t>Same-currency: GBP &gt; GBP</a:t>
            </a:r>
            <a:endParaRPr sz="3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325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400" y="1445050"/>
            <a:ext cx="5027275" cy="340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R2 – US Entity Results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Regulatory Request R2: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Goal:</a:t>
            </a:r>
            <a:r>
              <a:rPr lang="en" sz="1100">
                <a:solidFill>
                  <a:schemeClr val="dk1"/>
                </a:solidFill>
              </a:rPr>
              <a:t>Total cross-currency volume + same-currency volume under the US Entity, Where customer is based in USA and route includes GBP.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Approach:</a:t>
            </a:r>
            <a:endParaRPr sz="1100" b="1">
              <a:solidFill>
                <a:schemeClr val="dk1"/>
              </a:solidFill>
            </a:endParaRPr>
          </a:p>
          <a:p>
            <a:pPr marL="457200" marR="381000" lvl="0" indent="-287972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Filtered by:</a:t>
            </a:r>
            <a:endParaRPr sz="1100">
              <a:solidFill>
                <a:schemeClr val="dk1"/>
              </a:solidFill>
            </a:endParaRPr>
          </a:p>
          <a:p>
            <a:pPr marL="914400" marR="381000" lvl="1" indent="-2879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Current_address_country = USA</a:t>
            </a:r>
            <a:endParaRPr sz="1100">
              <a:solidFill>
                <a:schemeClr val="dk1"/>
              </a:solidFill>
            </a:endParaRPr>
          </a:p>
          <a:p>
            <a:pPr marL="914400" marR="381000" lvl="1" indent="-2879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Customer_since_date between 01/04/2022 and 01/08/2023</a:t>
            </a:r>
            <a:endParaRPr sz="1100">
              <a:solidFill>
                <a:schemeClr val="dk1"/>
              </a:solidFill>
            </a:endParaRPr>
          </a:p>
          <a:p>
            <a:pPr marL="457200" marR="381000" lvl="0" indent="-2879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Simulated volume breakdown using available customer data</a:t>
            </a:r>
            <a:endParaRPr sz="1100">
              <a:solidFill>
                <a:schemeClr val="dk1"/>
              </a:solidFill>
            </a:endParaRPr>
          </a:p>
          <a:p>
            <a:pPr marL="0" marR="381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Currency-Level Classification:</a:t>
            </a:r>
            <a:endParaRPr sz="1100" b="1">
              <a:solidFill>
                <a:schemeClr val="dk1"/>
              </a:solidFill>
            </a:endParaRPr>
          </a:p>
          <a:p>
            <a:pPr marL="0" marR="381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Follows the same recommendation outlined in R1: Include currency_sent and currency_received fields to ensure proper classification between cross-currency and same-currency transfers.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100" y="1423962"/>
            <a:ext cx="4267200" cy="287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Cleaning Logic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Key View:</a:t>
            </a:r>
            <a:br>
              <a:rPr lang="en" sz="1100" b="1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vw_CleanedWiseStudyCase</a:t>
            </a:r>
            <a:endParaRPr sz="11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81" b="1">
                <a:solidFill>
                  <a:schemeClr val="dk1"/>
                </a:solidFill>
              </a:rPr>
              <a:t>Key Objective:</a:t>
            </a:r>
            <a:endParaRPr sz="1281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Create a clean, complete, and audit-ready customer dataset to support reporting, filtering, and verify accuracy in downstream analysis.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</a:rPr>
              <a:t>Cleaning Steps Taken:</a:t>
            </a:r>
            <a:endParaRPr sz="1300" b="1">
              <a:solidFill>
                <a:schemeClr val="dk1"/>
              </a:solidFill>
            </a:endParaRPr>
          </a:p>
          <a:p>
            <a:pPr marL="457200" lvl="0" indent="-293211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Created SQL view: vw_CleanedWiseStudyCase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marR="0" lvl="0" indent="-2932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Replaced all blank or NULL values using:</a:t>
            </a:r>
            <a:endParaRPr sz="1100">
              <a:solidFill>
                <a:schemeClr val="dk1"/>
              </a:solidFill>
            </a:endParaRPr>
          </a:p>
          <a:p>
            <a:pPr marL="457200" marR="0" lvl="0" indent="-2932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COALESCE(NULLIF(...), 'Unknown'</a:t>
            </a: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100">
                <a:solidFill>
                  <a:schemeClr val="dk1"/>
                </a:solidFill>
              </a:rPr>
              <a:t> for:</a:t>
            </a:r>
            <a:endParaRPr sz="1100">
              <a:solidFill>
                <a:schemeClr val="dk1"/>
              </a:solidFill>
            </a:endParaRPr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Customer_type</a:t>
            </a:r>
            <a:endParaRPr sz="1100">
              <a:solidFill>
                <a:schemeClr val="dk1"/>
              </a:solidFill>
            </a:endParaRPr>
          </a:p>
          <a:p>
            <a:pPr marL="457200" marR="0" lvl="0" indent="-2932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Manually updated specific NULL values for:</a:t>
            </a:r>
            <a:endParaRPr sz="1100">
              <a:solidFill>
                <a:schemeClr val="dk1"/>
              </a:solidFill>
            </a:endParaRPr>
          </a:p>
          <a:p>
            <a:pPr marL="914400" marR="0" lvl="1" indent="-2932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customer_id = 19, 53, 60, 67</a:t>
            </a:r>
            <a:endParaRPr sz="1100">
              <a:solidFill>
                <a:schemeClr val="dk1"/>
              </a:solidFill>
            </a:endParaRPr>
          </a:p>
          <a:p>
            <a:pPr marL="457200" lvl="0" indent="-2932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3572"/>
              <a:buChar char="●"/>
            </a:pPr>
            <a:r>
              <a:rPr lang="en" sz="1316" b="1">
                <a:solidFill>
                  <a:schemeClr val="dk1"/>
                </a:solidFill>
              </a:rPr>
              <a:t>Created grouped summaries to verify: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914400" lvl="1" indent="-2932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All customer types are filled</a:t>
            </a:r>
            <a:endParaRPr sz="1100">
              <a:solidFill>
                <a:schemeClr val="dk1"/>
              </a:solidFill>
            </a:endParaRPr>
          </a:p>
          <a:p>
            <a:pPr marL="914400" lvl="1" indent="-2932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All current address countries are accounted for</a:t>
            </a:r>
            <a:endParaRPr sz="1100">
              <a:solidFill>
                <a:schemeClr val="dk1"/>
              </a:solidFill>
            </a:endParaRPr>
          </a:p>
          <a:p>
            <a:pPr marL="914400" lvl="1" indent="-2932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All 100 rows include valid customer_since_date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r="4168" b="14376"/>
          <a:stretch/>
        </p:blipFill>
        <p:spPr>
          <a:xfrm>
            <a:off x="4572000" y="445025"/>
            <a:ext cx="4089400" cy="231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1476" y="2755900"/>
            <a:ext cx="3110450" cy="20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Quality &amp; Validation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Short-Term Actions: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Identified and fixed 4 rows with missing customer_type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Trimmed and cleaned all values for readability and consistency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Validated that all 100 rows had complete and usable data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Long-Term Proposal: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Build automated pre-ingestion validation scripts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Flag unexpected or NULL values, including fields such as customer_type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Standardize logic for: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Entity classification (It would be helpful to have entity_id and account_open_country)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Transaction routing fields such as sender_country, receiver_country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Additional logic to support enhanced compliance (more details in Slide 10)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Prepare data to be regulator-ready at the source for faster submission and easier auditing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Regulatory Reporting Process (Proposal)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Recommended Reporting Pipeline: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Input from standard format (CSV, API)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SQL logic applied in staging layer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Power BI used for validation &amp; internal review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Final output prepared for regulatory submission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Stakeholder Flow: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Compliance defines rules &amp; flags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Data team prepares &amp; validates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Reporting team submits audited output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Excel:</a:t>
            </a:r>
            <a:r>
              <a:rPr lang="en" sz="1100">
                <a:solidFill>
                  <a:schemeClr val="dk1"/>
                </a:solidFill>
              </a:rPr>
              <a:t> For early-stage data structuring and cleanup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SQL Server:</a:t>
            </a:r>
            <a:r>
              <a:rPr lang="en" sz="1100">
                <a:solidFill>
                  <a:schemeClr val="dk1"/>
                </a:solidFill>
              </a:rPr>
              <a:t> To clean and transform raw data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Power BI:</a:t>
            </a:r>
            <a:r>
              <a:rPr lang="en" sz="1100">
                <a:solidFill>
                  <a:schemeClr val="dk1"/>
                </a:solidFill>
              </a:rPr>
              <a:t> To visualize, filter, and validate results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Text/Code Output:</a:t>
            </a:r>
            <a:r>
              <a:rPr lang="en" sz="1100">
                <a:solidFill>
                  <a:schemeClr val="dk1"/>
                </a:solidFill>
              </a:rPr>
              <a:t> PDF, SQL file, dashboard slides for delivery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Deliverables Provided:</a:t>
            </a:r>
            <a:br>
              <a:rPr lang="en" sz="1100" b="1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Clean SQL Script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CSV Dataset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PBIX Dashboard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This Slide Deck (Final Presentation)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937</Words>
  <Application>Microsoft Office PowerPoint</Application>
  <PresentationFormat>On-screen Show (16:9)</PresentationFormat>
  <Paragraphs>106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Roboto Mono</vt:lpstr>
      <vt:lpstr>Arial</vt:lpstr>
      <vt:lpstr>Simple Light</vt:lpstr>
      <vt:lpstr>Wise Compliance Case Study</vt:lpstr>
      <vt:lpstr>Case Study Overview </vt:lpstr>
      <vt:lpstr>My Approach</vt:lpstr>
      <vt:lpstr>R1 – UK Entity Results</vt:lpstr>
      <vt:lpstr> R2 – US Entity Results</vt:lpstr>
      <vt:lpstr>SQL Cleaning Logic</vt:lpstr>
      <vt:lpstr>Data Quality &amp; Validation</vt:lpstr>
      <vt:lpstr>Regulatory Reporting Process (Proposal)</vt:lpstr>
      <vt:lpstr>Tools Used</vt:lpstr>
      <vt:lpstr>Final Summary &amp;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Leiker, Stone</dc:creator>
  <cp:lastModifiedBy>Leiker, Stone</cp:lastModifiedBy>
  <cp:revision>1</cp:revision>
  <dcterms:modified xsi:type="dcterms:W3CDTF">2025-03-28T14:00:34Z</dcterms:modified>
</cp:coreProperties>
</file>