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1" r:id="rId9"/>
    <p:sldId id="266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54"/>
    <p:restoredTop sz="94669"/>
  </p:normalViewPr>
  <p:slideViewPr>
    <p:cSldViewPr>
      <p:cViewPr varScale="1">
        <p:scale>
          <a:sx n="73" d="100"/>
          <a:sy n="73" d="100"/>
        </p:scale>
        <p:origin x="-8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B21B-559E-4B42-8392-4AC3C36D05AB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897B-2353-417D-A3E0-893933294D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B21B-559E-4B42-8392-4AC3C36D05AB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897B-2353-417D-A3E0-893933294D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B21B-559E-4B42-8392-4AC3C36D05AB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897B-2353-417D-A3E0-893933294D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B21B-559E-4B42-8392-4AC3C36D05AB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897B-2353-417D-A3E0-893933294D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B21B-559E-4B42-8392-4AC3C36D05AB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897B-2353-417D-A3E0-893933294D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B21B-559E-4B42-8392-4AC3C36D05AB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897B-2353-417D-A3E0-893933294D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B21B-559E-4B42-8392-4AC3C36D05AB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897B-2353-417D-A3E0-893933294D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B21B-559E-4B42-8392-4AC3C36D05AB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897B-2353-417D-A3E0-893933294D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B21B-559E-4B42-8392-4AC3C36D05AB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897B-2353-417D-A3E0-893933294D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B21B-559E-4B42-8392-4AC3C36D05AB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897B-2353-417D-A3E0-893933294D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B21B-559E-4B42-8392-4AC3C36D05AB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897B-2353-417D-A3E0-893933294D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9B21B-559E-4B42-8392-4AC3C36D05AB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0897B-2353-417D-A3E0-893933294D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772400" cy="238125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FinTech – Then and Now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000" dirty="0" smtClean="0"/>
              <a:t>How Technology is Disrupting Industry</a:t>
            </a:r>
            <a:endParaRPr lang="en-US" sz="400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Byte Academy</a:t>
            </a:r>
          </a:p>
          <a:p>
            <a:r>
              <a:rPr lang="en-US" sz="2800" dirty="0" smtClean="0"/>
              <a:t>Friday, April 20, 2018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308820"/>
            <a:ext cx="914400" cy="124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>
              <a:buNone/>
            </a:pPr>
            <a:endParaRPr lang="en-US" sz="7200" dirty="0" smtClean="0"/>
          </a:p>
          <a:p>
            <a:pPr lvl="5">
              <a:buNone/>
            </a:pPr>
            <a:r>
              <a:rPr lang="en-US" sz="7200" dirty="0" smtClean="0"/>
              <a:t>Questions?</a:t>
            </a:r>
            <a:endParaRPr lang="en-US" sz="72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791200"/>
            <a:ext cx="559936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techpreneur countercultural movement to upend traditional banking and lending’s heavy regulation and strong resistance to change in order to </a:t>
            </a:r>
            <a:r>
              <a:rPr lang="en-US" dirty="0" smtClean="0"/>
              <a:t>make sending </a:t>
            </a:r>
            <a:r>
              <a:rPr lang="en-US" dirty="0" smtClean="0"/>
              <a:t>and receiving money easier.</a:t>
            </a:r>
          </a:p>
          <a:p>
            <a:r>
              <a:rPr lang="en-US" dirty="0" smtClean="0"/>
              <a:t>An economic industry composed of firms that use technology to make financial systems more efficient.</a:t>
            </a:r>
          </a:p>
          <a:p>
            <a:r>
              <a:rPr lang="en-US" dirty="0" smtClean="0"/>
              <a:t>A very young industry, no more than 10 years old.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791200"/>
            <a:ext cx="559936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Earlier scenario</a:t>
            </a:r>
          </a:p>
          <a:p>
            <a:pPr lvl="1"/>
            <a:r>
              <a:rPr lang="en-US" sz="2000" dirty="0" smtClean="0"/>
              <a:t>Regulated environment</a:t>
            </a:r>
          </a:p>
          <a:p>
            <a:pPr lvl="1"/>
            <a:r>
              <a:rPr lang="en-US" sz="2000" dirty="0" smtClean="0"/>
              <a:t>Bank Centric operations/IT dept of institutions</a:t>
            </a:r>
          </a:p>
          <a:p>
            <a:pPr lvl="1"/>
            <a:r>
              <a:rPr lang="en-US" sz="2000" dirty="0" smtClean="0"/>
              <a:t>Large Mainframe/Minicomputer based systems</a:t>
            </a:r>
          </a:p>
          <a:p>
            <a:pPr lvl="1"/>
            <a:r>
              <a:rPr lang="en-US" sz="2000" dirty="0" smtClean="0"/>
              <a:t>Large server based systems – Securities trading systems</a:t>
            </a:r>
          </a:p>
          <a:p>
            <a:pPr lvl="1"/>
            <a:r>
              <a:rPr lang="en-US" sz="2000" dirty="0" smtClean="0"/>
              <a:t>Emergence of the “Customer Centric Delivery Model” – Delivery at customer location</a:t>
            </a:r>
          </a:p>
          <a:p>
            <a:pPr lvl="1"/>
            <a:r>
              <a:rPr lang="en-US" sz="2000" dirty="0" smtClean="0"/>
              <a:t>Emergence of the Client-Server based systems – Electronic banking systems</a:t>
            </a:r>
          </a:p>
          <a:p>
            <a:pPr lvl="1"/>
            <a:r>
              <a:rPr lang="en-US" sz="2000" dirty="0" smtClean="0"/>
              <a:t>Emergence of the web based systems – Investment Bank on the web, products</a:t>
            </a:r>
          </a:p>
          <a:p>
            <a:pPr lvl="1"/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791200"/>
            <a:ext cx="559936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Scenario</a:t>
            </a:r>
          </a:p>
          <a:p>
            <a:pPr lvl="1"/>
            <a:r>
              <a:rPr lang="en-US" sz="2000" dirty="0" smtClean="0"/>
              <a:t>Emergence of startups that are challenging conventional models and regulations, challenging conventional technology &amp; processes</a:t>
            </a:r>
          </a:p>
          <a:p>
            <a:pPr lvl="1"/>
            <a:r>
              <a:rPr lang="en-US" sz="2000" dirty="0" smtClean="0"/>
              <a:t> Emergence of applications that are Disruptive, Innovative, Re-engineering, Biometrics based, Customer Experience – Aadhaar based applications, technology revolution in other countries too </a:t>
            </a:r>
          </a:p>
          <a:p>
            <a:pPr lvl="1"/>
            <a:r>
              <a:rPr lang="en-US" sz="2000" dirty="0" smtClean="0"/>
              <a:t>Emergence of mobile based applications, Sophisticated web based applications, applications on other devices.</a:t>
            </a:r>
          </a:p>
          <a:p>
            <a:pPr lvl="1"/>
            <a:r>
              <a:rPr lang="en-US" sz="2000" dirty="0" smtClean="0"/>
              <a:t>Cuts across - Retail Banking, Lending and Financing, Wealth and Asset Management, Markets and Exchanges, Payments and Transfers, Insurance, Cryptocurrency and Blockchain etc.</a:t>
            </a:r>
          </a:p>
          <a:p>
            <a:pPr lvl="1"/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791200"/>
            <a:ext cx="559936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FinTech</a:t>
            </a:r>
            <a:endParaRPr lang="en-US" dirty="0"/>
          </a:p>
        </p:txBody>
      </p:sp>
      <p:pic>
        <p:nvPicPr>
          <p:cNvPr id="1026" name="Picture 2" descr="C:\Users\admin\Desktop\Technology-is-disrupting-the-financial-services-industry-heres-how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20055"/>
            <a:ext cx="8077200" cy="508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FinTech</a:t>
            </a:r>
            <a:endParaRPr lang="en-US" dirty="0"/>
          </a:p>
        </p:txBody>
      </p:sp>
      <p:pic>
        <p:nvPicPr>
          <p:cNvPr id="2050" name="Picture 2" descr="C:\Users\admin\Desktop\fintech-ecosystem-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1600200"/>
            <a:ext cx="82296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5100" dirty="0" smtClean="0"/>
              <a:t>Positive Outcome</a:t>
            </a:r>
          </a:p>
          <a:p>
            <a:pPr lvl="1"/>
            <a:r>
              <a:rPr lang="en-US" dirty="0" smtClean="0"/>
              <a:t>Openness in traditional financial institutions - Open </a:t>
            </a:r>
            <a:r>
              <a:rPr lang="en-US" dirty="0"/>
              <a:t>innovation is at the heart of the digital revolution. </a:t>
            </a:r>
            <a:r>
              <a:rPr lang="en-US" dirty="0" smtClean="0"/>
              <a:t>Brought about openness in experimenting with new technologies,  knowledge </a:t>
            </a:r>
            <a:r>
              <a:rPr lang="en-US" dirty="0"/>
              <a:t>capital and resources, </a:t>
            </a:r>
            <a:r>
              <a:rPr lang="en-US" dirty="0" smtClean="0"/>
              <a:t>opening </a:t>
            </a:r>
            <a:r>
              <a:rPr lang="en-US" dirty="0"/>
              <a:t>up the organization’s </a:t>
            </a:r>
            <a:r>
              <a:rPr lang="en-US" dirty="0" smtClean="0"/>
              <a:t>IP, generation of new </a:t>
            </a:r>
            <a:r>
              <a:rPr lang="en-US" dirty="0"/>
              <a:t>ideas, change organizational culture, identify and attract new </a:t>
            </a:r>
            <a:r>
              <a:rPr lang="en-US" dirty="0" smtClean="0"/>
              <a:t>skills and resources, </a:t>
            </a:r>
            <a:r>
              <a:rPr lang="en-US" dirty="0"/>
              <a:t>and discover new areas for growth. </a:t>
            </a:r>
            <a:endParaRPr lang="en-US" dirty="0" smtClean="0"/>
          </a:p>
          <a:p>
            <a:pPr lvl="1"/>
            <a:r>
              <a:rPr lang="en-US" dirty="0"/>
              <a:t>Collaboration.</a:t>
            </a:r>
            <a:br>
              <a:rPr lang="en-US" dirty="0"/>
            </a:br>
            <a:r>
              <a:rPr lang="en-US" dirty="0"/>
              <a:t>Traditionally, </a:t>
            </a:r>
            <a:r>
              <a:rPr lang="en-US" dirty="0" smtClean="0"/>
              <a:t>traditional financial institutions have </a:t>
            </a:r>
            <a:r>
              <a:rPr lang="en-US" dirty="0"/>
              <a:t>partnered with others in their own </a:t>
            </a:r>
            <a:r>
              <a:rPr lang="en-US" dirty="0" smtClean="0"/>
              <a:t>industry for lowering costs, now collaborating , to </a:t>
            </a:r>
            <a:r>
              <a:rPr lang="en-US" dirty="0"/>
              <a:t>build ties with those in different industries and with different outlooks, and to identify new ways to generate value.</a:t>
            </a:r>
            <a:endParaRPr lang="en-US" dirty="0" smtClean="0"/>
          </a:p>
          <a:p>
            <a:pPr lvl="1"/>
            <a:r>
              <a:rPr lang="en-US" dirty="0"/>
              <a:t>Investment.</a:t>
            </a:r>
            <a:br>
              <a:rPr lang="en-US" dirty="0"/>
            </a:br>
            <a:r>
              <a:rPr lang="en-US" dirty="0"/>
              <a:t>Venture investing has always been at the heart of the start-up innovation model. Now, more than ever, established financial </a:t>
            </a:r>
            <a:r>
              <a:rPr lang="en-US" dirty="0" smtClean="0"/>
              <a:t>institutions are </a:t>
            </a:r>
            <a:r>
              <a:rPr lang="en-US" dirty="0"/>
              <a:t>taking this route to try and generate innovation for their business.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791200"/>
            <a:ext cx="559936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Challenges </a:t>
            </a:r>
          </a:p>
          <a:p>
            <a:pPr lvl="1"/>
            <a:r>
              <a:rPr lang="en-US" dirty="0" smtClean="0"/>
              <a:t>Traditional institutions are investing more heavily in innovation, but face challenges in percolating innovations throughout their organizations, need to find common ground between developing new platforms versus overcoming legacy infrastructure; </a:t>
            </a:r>
          </a:p>
          <a:p>
            <a:pPr lvl="1"/>
            <a:r>
              <a:rPr lang="en-US" dirty="0" smtClean="0"/>
              <a:t>Startups are trying to navigate the regulatory landscape with innovative financial solutions, but have to find a way to scale out their business while facing increased regulations, higher costs, and larger infrastructures that will be more difficult to change and manage.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791200"/>
            <a:ext cx="559936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Future</a:t>
            </a:r>
          </a:p>
          <a:p>
            <a:pPr marL="742950" lvl="2" indent="-342900"/>
            <a:r>
              <a:rPr lang="en-US" dirty="0" smtClean="0"/>
              <a:t>Blockchain – Technology which in a nutshell stores and records Bitcoin transactions.</a:t>
            </a:r>
          </a:p>
          <a:p>
            <a:pPr marL="742950" lvl="2" indent="-342900"/>
            <a:r>
              <a:rPr lang="en-US" dirty="0" smtClean="0"/>
              <a:t>This technology is expected to have wide-ranging impact on financial industry.</a:t>
            </a:r>
          </a:p>
          <a:p>
            <a:pPr marL="742950" lvl="2" indent="-342900"/>
            <a:r>
              <a:rPr lang="en-US" dirty="0" smtClean="0"/>
              <a:t>Both  traditional institutions and startups are exploring this technology. </a:t>
            </a:r>
          </a:p>
          <a:p>
            <a:pPr marL="742950" lvl="2" indent="-342900"/>
            <a:r>
              <a:rPr lang="en-US" dirty="0" smtClean="0"/>
              <a:t>This technology could lower the cost of many financial transactions and activities significantly, almost near-zero.</a:t>
            </a:r>
          </a:p>
          <a:p>
            <a:pPr marL="742950" lvl="2" indent="-342900"/>
            <a:r>
              <a:rPr lang="en-US" dirty="0" smtClean="0"/>
              <a:t>Reduce operating costs. Disruptive and could disinter mediate many financial processes.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791200"/>
            <a:ext cx="559936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441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FinTech – Then and Now How Technology is Disrupting Industry</vt:lpstr>
      <vt:lpstr>FinTech</vt:lpstr>
      <vt:lpstr>FinTech</vt:lpstr>
      <vt:lpstr>FinTech</vt:lpstr>
      <vt:lpstr>FinTech</vt:lpstr>
      <vt:lpstr>FinTech</vt:lpstr>
      <vt:lpstr>FinTech</vt:lpstr>
      <vt:lpstr>FinTech</vt:lpstr>
      <vt:lpstr>FinTech</vt:lpstr>
      <vt:lpstr>FinTech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 – Then and Now How Technology is Disrupting Industry</dc:title>
  <dc:creator>admin</dc:creator>
  <cp:lastModifiedBy>admin</cp:lastModifiedBy>
  <cp:revision>23</cp:revision>
  <dcterms:created xsi:type="dcterms:W3CDTF">2017-06-27T09:05:44Z</dcterms:created>
  <dcterms:modified xsi:type="dcterms:W3CDTF">2018-04-20T05:55:17Z</dcterms:modified>
</cp:coreProperties>
</file>