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3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5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1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6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70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5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93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9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1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ADB8B4-4B4C-4B09-B7A3-ADB4808FB5ED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8768FC-A8BC-4936-B444-92928134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dynamic-memory-allocation" TargetMode="External"/><Relationship Id="rId2" Type="http://schemas.openxmlformats.org/officeDocument/2006/relationships/hyperlink" Target="http://www.cs.uah.edu/~rcoleman/Common/C_Reference/MemoryAllo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oragereview.com/ssd_vs_hd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431D-474F-45D8-9773-690FA12A3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Addressing Crash Recovery with Persistent Memory Allocation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BFE08-D068-426A-B5A1-1C091EB8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r>
              <a:rPr lang="en-US" dirty="0"/>
              <a:t>Advisors: Dr. Michael Spear Dr. Roberto Palmieri</a:t>
            </a:r>
          </a:p>
          <a:p>
            <a:r>
              <a:rPr lang="en-US" dirty="0"/>
              <a:t>Student: Nick Stone </a:t>
            </a:r>
          </a:p>
        </p:txBody>
      </p:sp>
    </p:spTree>
    <p:extLst>
      <p:ext uri="{BB962C8B-B14F-4D97-AF65-F5344CB8AC3E}">
        <p14:creationId xmlns:p14="http://schemas.microsoft.com/office/powerpoint/2010/main" val="423808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822E-42DA-4EF5-B2B3-2DE18FE6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2EF2-B9AD-4BC7-8AE7-AEA81BC2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https://dl.acm.org/citation.cfm?id=2984019</a:t>
            </a:r>
          </a:p>
          <a:p>
            <a:r>
              <a:rPr lang="en-US" dirty="0">
                <a:hlinkClick r:id="rId2"/>
              </a:rPr>
              <a:t>https://www.cs.cmu.edu/~pavlo/papers/p1753-arulraj.pdf</a:t>
            </a:r>
          </a:p>
          <a:p>
            <a:r>
              <a:rPr lang="en-US" dirty="0">
                <a:hlinkClick r:id="rId2"/>
              </a:rPr>
              <a:t>http://www.cs.uah.edu/~rcoleman/Common/C_Reference/MemoryAlloc.html</a:t>
            </a:r>
            <a:endParaRPr lang="en-US" dirty="0"/>
          </a:p>
          <a:p>
            <a:r>
              <a:rPr lang="en-US" dirty="0">
                <a:hlinkClick r:id="rId3"/>
              </a:rPr>
              <a:t>https://www.programiz.com/c-programming/c-dynamic-memory-allocation</a:t>
            </a:r>
            <a:endParaRPr lang="en-US" dirty="0"/>
          </a:p>
          <a:p>
            <a:r>
              <a:rPr lang="en-US" dirty="0">
                <a:hlinkClick r:id="rId4"/>
              </a:rPr>
              <a:t>https://www.storagereview.com/ssd_vs_hdd</a:t>
            </a:r>
            <a:endParaRPr lang="en-US" dirty="0"/>
          </a:p>
          <a:p>
            <a:r>
              <a:rPr lang="en-US" dirty="0"/>
              <a:t>https://www.intel.com/content/www/us/en/benchmarks/server/xeon-e5-v4/xeon-e5-v4-enterprise-general-compute.html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4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5896-94B7-4E25-B7C0-D395654F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477" y="-112853"/>
            <a:ext cx="10018713" cy="1752599"/>
          </a:xfrm>
        </p:spPr>
        <p:txBody>
          <a:bodyPr/>
          <a:lstStyle/>
          <a:p>
            <a:r>
              <a:rPr lang="en-US" dirty="0"/>
              <a:t>Level 3 and 4 of Memory Hierarchy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5FFE97-51E7-4D84-A914-67C2672C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580" y="1237527"/>
            <a:ext cx="8956593" cy="2191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Recall that Level’s 3 and 4 of the memory hierarchy are main memory (DRAM) and secondary storage (SSD or HDD) </a:t>
            </a:r>
          </a:p>
          <a:p>
            <a:r>
              <a:rPr lang="en-US" dirty="0"/>
              <a:t>DRAM- Dynamic Random Access memory, Fast but volatile allows memory addressing to no longer be sequential  </a:t>
            </a:r>
          </a:p>
          <a:p>
            <a:r>
              <a:rPr lang="en-US" dirty="0"/>
              <a:t>Secondary Storage- Hard disks are SLOW but allow for data to be preserved for long periods of time. Hard disks usually last 3-4 years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EB0C63-59BD-4240-A651-BAC27DADB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8" r="3204" b="14264"/>
          <a:stretch/>
        </p:blipFill>
        <p:spPr>
          <a:xfrm>
            <a:off x="3883284" y="3897720"/>
            <a:ext cx="4425432" cy="25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4501-DF56-4C49-96E1-477FDD55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6A46-E2E6-4BEC-90D0-BD805351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Low-level features</a:t>
            </a:r>
          </a:p>
          <a:p>
            <a:pPr lvl="1"/>
            <a:r>
              <a:rPr lang="en-US" dirty="0"/>
              <a:t>Byte-addressable, </a:t>
            </a:r>
            <a:r>
              <a:rPr lang="en-US" i="1" dirty="0"/>
              <a:t>in the memory hierarchy</a:t>
            </a:r>
            <a:endParaRPr lang="en-US" dirty="0"/>
          </a:p>
          <a:p>
            <a:pPr lvl="1"/>
            <a:r>
              <a:rPr lang="en-US" dirty="0"/>
              <a:t>Latency = ~2x DRAM access</a:t>
            </a:r>
          </a:p>
          <a:p>
            <a:pPr lvl="1"/>
            <a:r>
              <a:rPr lang="en-US" dirty="0"/>
              <a:t>Write endurance = ~10</a:t>
            </a:r>
            <a:r>
              <a:rPr lang="en-US" baseline="30000" dirty="0"/>
              <a:t>9</a:t>
            </a:r>
            <a:r>
              <a:rPr lang="en-US" dirty="0"/>
              <a:t> to 10</a:t>
            </a:r>
            <a:r>
              <a:rPr lang="en-US" baseline="30000" dirty="0"/>
              <a:t>11</a:t>
            </a:r>
            <a:r>
              <a:rPr lang="en-US" dirty="0"/>
              <a:t> stores</a:t>
            </a:r>
          </a:p>
          <a:p>
            <a:pPr lvl="1"/>
            <a:r>
              <a:rPr lang="en-US" dirty="0"/>
              <a:t>Near-zero idle power consumption</a:t>
            </a:r>
          </a:p>
          <a:p>
            <a:pPr lvl="1"/>
            <a:r>
              <a:rPr lang="en-US" dirty="0"/>
              <a:t>More dense than DRAM</a:t>
            </a:r>
          </a:p>
          <a:p>
            <a:pPr lvl="1"/>
            <a:r>
              <a:rPr lang="en-US" dirty="0"/>
              <a:t>Preserves its contents upon power off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B76AB-A84D-4F36-BBD2-85C0E7390984}"/>
              </a:ext>
            </a:extLst>
          </p:cNvPr>
          <p:cNvSpPr txBox="1"/>
          <p:nvPr/>
        </p:nvSpPr>
        <p:spPr>
          <a:xfrm>
            <a:off x="2711302" y="6071191"/>
            <a:ext cx="698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*Slide Courtesy of Dr. Michael Spear*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933B0-59A7-4ECA-AE0D-BE3AC2829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78" y="2196956"/>
            <a:ext cx="4480073" cy="32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8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8BC7-3DE5-4191-BFFD-3E536098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Differences In DRAM and Persistent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7CD6-AFA9-4FA5-9612-D070E58A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DRAM allows for random memory access which allows for a fast main memory but all data is volatile... If a power failure occurs all data in DRAM is lost.</a:t>
            </a:r>
          </a:p>
          <a:p>
            <a:r>
              <a:rPr lang="en-US" dirty="0"/>
              <a:t>Persistent memory is Byte addressable and is a combination of the two mediums of storage, meaning that it can be used like DRAM but has long term storage of HDD or SSD. </a:t>
            </a:r>
          </a:p>
        </p:txBody>
      </p:sp>
    </p:spTree>
    <p:extLst>
      <p:ext uri="{BB962C8B-B14F-4D97-AF65-F5344CB8AC3E}">
        <p14:creationId xmlns:p14="http://schemas.microsoft.com/office/powerpoint/2010/main" val="281461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C858-B0C1-405B-81D3-82AE5A6C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Problems with Persistent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58A4-67FA-4359-91EC-193D6A43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n-US" dirty="0"/>
              <a:t>Persistent memory has write endurance… Eventually the memory cells will be destroyed. </a:t>
            </a:r>
          </a:p>
          <a:p>
            <a:r>
              <a:rPr lang="en-US" dirty="0"/>
              <a:t>What if a program crashes in the middle of a bulk update of NVM?</a:t>
            </a:r>
          </a:p>
          <a:p>
            <a:pPr lvl="1"/>
            <a:r>
              <a:rPr lang="en-US" dirty="0"/>
              <a:t>Old state may be partially updated to new state... How to recover </a:t>
            </a:r>
            <a:r>
              <a:rPr lang="en-US" i="1" dirty="0"/>
              <a:t>some</a:t>
            </a:r>
            <a:r>
              <a:rPr lang="en-US" dirty="0"/>
              <a:t> valid state?</a:t>
            </a:r>
          </a:p>
          <a:p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AB71A5C-CBE5-48D4-B1A0-5C04FC28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4838700"/>
            <a:ext cx="35718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7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AE4D-B6F5-4DF9-8FB6-7D18815B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6696" y="1210782"/>
            <a:ext cx="10018713" cy="1752599"/>
          </a:xfrm>
        </p:spPr>
        <p:txBody>
          <a:bodyPr/>
          <a:lstStyle/>
          <a:p>
            <a:r>
              <a:rPr lang="en-US" dirty="0"/>
              <a:t>Memory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0805-4B97-4B27-A94C-3F68C204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294321"/>
            <a:ext cx="10018713" cy="3124201"/>
          </a:xfrm>
        </p:spPr>
        <p:txBody>
          <a:bodyPr/>
          <a:lstStyle/>
          <a:p>
            <a:r>
              <a:rPr lang="en-US" b="1" dirty="0"/>
              <a:t>Memory allocation</a:t>
            </a:r>
            <a:r>
              <a:rPr lang="en-US" dirty="0"/>
              <a:t> is the process of setting aside sections of memory in a program to be used to store variables, and instances of structures and classes. </a:t>
            </a:r>
          </a:p>
          <a:p>
            <a:r>
              <a:rPr lang="en-US" dirty="0"/>
              <a:t>A Memory Allocator is a program that controls when and what sections of memory are being used by the program to store data. </a:t>
            </a:r>
          </a:p>
          <a:p>
            <a:r>
              <a:rPr lang="en-US" dirty="0"/>
              <a:t>Memory Allocator’s also deal with freeing memory that is no longer being used by the program.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32A56-A984-4203-B79A-F6AD46DEB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40" y="439478"/>
            <a:ext cx="3354872" cy="28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8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5AA3-DCE1-4BAE-8966-133C3763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7F22-2652-4548-B3DD-AE8A03A9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discussed earlier Persistent memory is byte addressable meaning that we can create a memory allocator to allocate specific blocks of memory not just random or sequential blocks.</a:t>
            </a:r>
          </a:p>
          <a:p>
            <a:pPr marL="0" indent="0">
              <a:buNone/>
            </a:pPr>
            <a:r>
              <a:rPr lang="en-US" dirty="0"/>
              <a:t>Furthermore the memory in each cell will persist even after a program crash or program failure</a:t>
            </a:r>
          </a:p>
          <a:p>
            <a:pPr marL="0" indent="0">
              <a:buNone/>
            </a:pPr>
            <a:r>
              <a:rPr lang="en-US" dirty="0"/>
              <a:t>Thus an allocator can execute smart memory allocation allowing programs to easily recover all data after a crash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3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99B6-10EB-4BB4-B50E-C8C73747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3DC3-D3BD-4DE2-94F8-2CC8F697D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41697"/>
            <a:ext cx="10018713" cy="3124201"/>
          </a:xfrm>
        </p:spPr>
        <p:txBody>
          <a:bodyPr/>
          <a:lstStyle/>
          <a:p>
            <a:r>
              <a:rPr lang="en-US" dirty="0"/>
              <a:t>The project is then to create a memory allocator that leverages both DRAM and Persistent memory in order to create a crash recoverable memory allocator that is not excessively writing to persistent memory </a:t>
            </a:r>
          </a:p>
        </p:txBody>
      </p:sp>
    </p:spTree>
    <p:extLst>
      <p:ext uri="{BB962C8B-B14F-4D97-AF65-F5344CB8AC3E}">
        <p14:creationId xmlns:p14="http://schemas.microsoft.com/office/powerpoint/2010/main" val="401430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F4A6-08A4-4BE8-A938-EA3F18C5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7FD3B-4AA2-4322-8DAC-691962DD7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567" y="2352674"/>
            <a:ext cx="3124200" cy="3124200"/>
          </a:xfrm>
        </p:spPr>
      </p:pic>
    </p:spTree>
    <p:extLst>
      <p:ext uri="{BB962C8B-B14F-4D97-AF65-F5344CB8AC3E}">
        <p14:creationId xmlns:p14="http://schemas.microsoft.com/office/powerpoint/2010/main" val="2427604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593</TotalTime>
  <Words>538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Addressing Crash Recovery with Persistent Memory Allocation </vt:lpstr>
      <vt:lpstr>Level 3 and 4 of Memory Hierarchy </vt:lpstr>
      <vt:lpstr>Persistent Memory</vt:lpstr>
      <vt:lpstr> Differences In DRAM and Persistent Memory</vt:lpstr>
      <vt:lpstr>Problems with Persistent Memory</vt:lpstr>
      <vt:lpstr>Memory Allocator</vt:lpstr>
      <vt:lpstr>Overview</vt:lpstr>
      <vt:lpstr>The Project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Stone</dc:creator>
  <cp:lastModifiedBy>Nicholas Stone</cp:lastModifiedBy>
  <cp:revision>69</cp:revision>
  <dcterms:created xsi:type="dcterms:W3CDTF">2019-06-27T13:17:01Z</dcterms:created>
  <dcterms:modified xsi:type="dcterms:W3CDTF">2019-07-31T14:54:53Z</dcterms:modified>
</cp:coreProperties>
</file>