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F63358-2474-4CDC-A728-978F3578F86C}">
  <a:tblStyle styleId="{90F63358-2474-4CDC-A728-978F3578F8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dcbb59dd7_3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dcbb59dd7_3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anton</a:t>
            </a:r>
            <a:endParaRPr/>
          </a:p>
        </p:txBody>
      </p:sp>
      <p:sp>
        <p:nvSpPr>
          <p:cNvPr id="147" name="Google Shape;147;gcdcbb59dd7_3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27a4dfe53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27a4dfe53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Marcel</a:t>
            </a:r>
            <a:endParaRPr/>
          </a:p>
        </p:txBody>
      </p:sp>
      <p:sp>
        <p:nvSpPr>
          <p:cNvPr id="282" name="Google Shape;282;gd27a4dfe53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dcbb59dd7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dcbb59dd7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Anna-Lena</a:t>
            </a:r>
            <a:endParaRPr/>
          </a:p>
        </p:txBody>
      </p:sp>
      <p:sp>
        <p:nvSpPr>
          <p:cNvPr id="289" name="Google Shape;289;gcdcbb59dd7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dcbb59dd7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dcbb59dd7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Alena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UI-Elemente: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Wahl der Technologien: Nest JS, MariaDB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cdcbb59dd7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dcbb59dd7_4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dcbb59dd7_4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Alena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cdcbb59dd7_4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dcbb59dd7_6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dcbb59dd7_6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cdcbb59dd7_6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cdcbb59dd7_6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cdcbb59dd7_6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Tristan</a:t>
            </a:r>
            <a:endParaRPr/>
          </a:p>
        </p:txBody>
      </p:sp>
      <p:sp>
        <p:nvSpPr>
          <p:cNvPr id="321" name="Google Shape;321;gcdcbb59dd7_6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cd66b9eb55_5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cd66b9eb55_5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Tristan</a:t>
            </a:r>
            <a:endParaRPr/>
          </a:p>
        </p:txBody>
      </p:sp>
      <p:sp>
        <p:nvSpPr>
          <p:cNvPr id="347" name="Google Shape;347;gcd66b9eb55_5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cd66b9eb5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cd66b9eb5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Tizian</a:t>
            </a:r>
            <a:endParaRPr/>
          </a:p>
        </p:txBody>
      </p:sp>
      <p:sp>
        <p:nvSpPr>
          <p:cNvPr id="355" name="Google Shape;355;gcd66b9eb5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cdcbb59dd7_3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cdcbb59dd7_3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Anna-Lena</a:t>
            </a:r>
            <a:endParaRPr/>
          </a:p>
        </p:txBody>
      </p:sp>
      <p:sp>
        <p:nvSpPr>
          <p:cNvPr id="363" name="Google Shape;363;gcdcbb59dd7_3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dcbb59dd7_4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dcbb59dd7_4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anton</a:t>
            </a:r>
            <a:endParaRPr/>
          </a:p>
        </p:txBody>
      </p:sp>
      <p:sp>
        <p:nvSpPr>
          <p:cNvPr id="155" name="Google Shape;155;gcdcbb59dd7_4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dcbb59dd7_4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dcbb59dd7_4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anton</a:t>
            </a:r>
            <a:endParaRPr/>
          </a:p>
        </p:txBody>
      </p:sp>
      <p:sp>
        <p:nvSpPr>
          <p:cNvPr id="180" name="Google Shape;180;gcdcbb59dd7_4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dcbb59dd7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dcbb59dd7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anton</a:t>
            </a:r>
            <a:endParaRPr/>
          </a:p>
        </p:txBody>
      </p:sp>
      <p:sp>
        <p:nvSpPr>
          <p:cNvPr id="197" name="Google Shape;197;gcdcbb59dd7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d66b9eb55_3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d66b9eb55_3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Benno</a:t>
            </a:r>
            <a:endParaRPr/>
          </a:p>
        </p:txBody>
      </p:sp>
      <p:sp>
        <p:nvSpPr>
          <p:cNvPr id="205" name="Google Shape;205;gcd66b9eb55_3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dcbb59dd7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dcbb59dd7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Benno</a:t>
            </a:r>
            <a:endParaRPr/>
          </a:p>
        </p:txBody>
      </p:sp>
      <p:sp>
        <p:nvSpPr>
          <p:cNvPr id="213" name="Google Shape;213;gcdcbb59dd7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dcbb59dd7_3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dcbb59dd7_3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Benno</a:t>
            </a:r>
            <a:endParaRPr/>
          </a:p>
        </p:txBody>
      </p:sp>
      <p:sp>
        <p:nvSpPr>
          <p:cNvPr id="227" name="Google Shape;227;gcdcbb59dd7_3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dcbb59dd7_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dcbb59dd7_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Marcel</a:t>
            </a:r>
            <a:endParaRPr/>
          </a:p>
        </p:txBody>
      </p:sp>
      <p:sp>
        <p:nvSpPr>
          <p:cNvPr id="242" name="Google Shape;242;gcdcbb59dd7_5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d66b9eb55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d66b9eb55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Marcel</a:t>
            </a:r>
            <a:endParaRPr/>
          </a:p>
        </p:txBody>
      </p:sp>
      <p:sp>
        <p:nvSpPr>
          <p:cNvPr id="274" name="Google Shape;274;gcd66b9eb55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92727" y="178738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92727" y="4304074"/>
            <a:ext cx="7795491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96947" y="92363"/>
            <a:ext cx="3595053" cy="3595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6293124" y="-387317"/>
            <a:ext cx="5992540" cy="7464287"/>
          </a:xfrm>
          <a:custGeom>
            <a:rect b="b" l="l" r="r" t="t"/>
            <a:pathLst>
              <a:path extrusionOk="0" h="7464287" w="5992540">
                <a:moveTo>
                  <a:pt x="5633831" y="0"/>
                </a:moveTo>
                <a:lnTo>
                  <a:pt x="5992540" y="475255"/>
                </a:lnTo>
                <a:lnTo>
                  <a:pt x="5992540" y="7464287"/>
                </a:lnTo>
                <a:lnTo>
                  <a:pt x="0" y="7464287"/>
                </a:lnTo>
                <a:close/>
              </a:path>
            </a:pathLst>
          </a:custGeom>
          <a:solidFill>
            <a:srgbClr val="545050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8269358" y="2144210"/>
            <a:ext cx="4127129" cy="5085160"/>
          </a:xfrm>
          <a:custGeom>
            <a:rect b="b" l="l" r="r" t="t"/>
            <a:pathLst>
              <a:path extrusionOk="0" h="5085160" w="4127129">
                <a:moveTo>
                  <a:pt x="4127129" y="0"/>
                </a:moveTo>
                <a:lnTo>
                  <a:pt x="4127129" y="5085160"/>
                </a:lnTo>
                <a:lnTo>
                  <a:pt x="0" y="5085160"/>
                </a:lnTo>
                <a:close/>
              </a:path>
            </a:pathLst>
          </a:custGeom>
          <a:solidFill>
            <a:srgbClr val="7A7474">
              <a:alpha val="7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0" name="Google Shape;11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65220" y="5721833"/>
            <a:ext cx="1126780" cy="1126780"/>
          </a:xfrm>
          <a:prstGeom prst="rect">
            <a:avLst/>
          </a:prstGeom>
          <a:noFill/>
          <a:ln>
            <a:noFill/>
          </a:ln>
          <a:effectLst>
            <a:outerShdw blurRad="12700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11373505" y="6102660"/>
            <a:ext cx="510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5" name="Google Shape;11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65220" y="5721833"/>
            <a:ext cx="1126780" cy="1126780"/>
          </a:xfrm>
          <a:prstGeom prst="rect">
            <a:avLst/>
          </a:prstGeom>
          <a:noFill/>
          <a:ln>
            <a:noFill/>
          </a:ln>
          <a:effectLst>
            <a:outerShdw blurRad="12700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16" name="Google Shape;116;p12"/>
          <p:cNvSpPr txBox="1"/>
          <p:nvPr>
            <p:ph idx="12" type="sldNum"/>
          </p:nvPr>
        </p:nvSpPr>
        <p:spPr>
          <a:xfrm>
            <a:off x="11373505" y="6102660"/>
            <a:ext cx="510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117" name="Google Shape;117;p12"/>
          <p:cNvCxnSpPr/>
          <p:nvPr/>
        </p:nvCxnSpPr>
        <p:spPr>
          <a:xfrm flipH="1" rot="10800000">
            <a:off x="10068339" y="327991"/>
            <a:ext cx="2206487" cy="7026966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" name="Google Shape;118;p12"/>
          <p:cNvCxnSpPr/>
          <p:nvPr/>
        </p:nvCxnSpPr>
        <p:spPr>
          <a:xfrm flipH="1" rot="10800000">
            <a:off x="10416209" y="-298173"/>
            <a:ext cx="1520687" cy="7653130"/>
          </a:xfrm>
          <a:prstGeom prst="straightConnector1">
            <a:avLst/>
          </a:prstGeom>
          <a:noFill/>
          <a:ln cap="flat" cmpd="sng" w="50800">
            <a:solidFill>
              <a:srgbClr val="D8D8D8">
                <a:alpha val="51764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" name="Google Shape;119;p12"/>
          <p:cNvCxnSpPr/>
          <p:nvPr/>
        </p:nvCxnSpPr>
        <p:spPr>
          <a:xfrm rot="10800000">
            <a:off x="11002478" y="-149086"/>
            <a:ext cx="192433" cy="7504043"/>
          </a:xfrm>
          <a:prstGeom prst="straightConnector1">
            <a:avLst/>
          </a:prstGeom>
          <a:noFill/>
          <a:ln cap="flat" cmpd="sng" w="50800">
            <a:solidFill>
              <a:srgbClr val="D8D8D8">
                <a:alpha val="2784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6" name="Google Shape;12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65220" y="5721833"/>
            <a:ext cx="1126780" cy="1126780"/>
          </a:xfrm>
          <a:prstGeom prst="rect">
            <a:avLst/>
          </a:prstGeom>
          <a:noFill/>
          <a:ln>
            <a:noFill/>
          </a:ln>
          <a:effectLst>
            <a:outerShdw blurRad="12700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11373505" y="6102660"/>
            <a:ext cx="510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8" name="Google Shape;128;p13"/>
          <p:cNvSpPr/>
          <p:nvPr/>
        </p:nvSpPr>
        <p:spPr>
          <a:xfrm rot="-3342445">
            <a:off x="-6085514" y="239480"/>
            <a:ext cx="11541020" cy="5124616"/>
          </a:xfrm>
          <a:custGeom>
            <a:rect b="b" l="l" r="r" t="t"/>
            <a:pathLst>
              <a:path extrusionOk="0" h="5124616" w="11541020">
                <a:moveTo>
                  <a:pt x="388878" y="4633352"/>
                </a:moveTo>
                <a:lnTo>
                  <a:pt x="723903" y="5124616"/>
                </a:lnTo>
                <a:lnTo>
                  <a:pt x="0" y="5124616"/>
                </a:lnTo>
                <a:close/>
                <a:moveTo>
                  <a:pt x="11541020" y="5124616"/>
                </a:moveTo>
                <a:lnTo>
                  <a:pt x="2366920" y="5124616"/>
                </a:lnTo>
                <a:lnTo>
                  <a:pt x="8245339" y="1115745"/>
                </a:lnTo>
                <a:lnTo>
                  <a:pt x="7484441" y="0"/>
                </a:lnTo>
                <a:close/>
              </a:path>
            </a:pathLst>
          </a:custGeom>
          <a:solidFill>
            <a:srgbClr val="7A7474">
              <a:alpha val="7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/>
          <p:nvPr/>
        </p:nvSpPr>
        <p:spPr>
          <a:xfrm rot="-3428096">
            <a:off x="-2958113" y="-55383"/>
            <a:ext cx="6429979" cy="2792481"/>
          </a:xfrm>
          <a:custGeom>
            <a:rect b="b" l="l" r="r" t="t"/>
            <a:pathLst>
              <a:path extrusionOk="0" h="2792481" w="6429979">
                <a:moveTo>
                  <a:pt x="6429979" y="2792481"/>
                </a:moveTo>
                <a:lnTo>
                  <a:pt x="0" y="2792481"/>
                </a:lnTo>
                <a:lnTo>
                  <a:pt x="4322294" y="0"/>
                </a:lnTo>
                <a:close/>
              </a:path>
            </a:pathLst>
          </a:custGeom>
          <a:solidFill>
            <a:srgbClr val="545050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65220" y="5721833"/>
            <a:ext cx="1126780" cy="1126780"/>
          </a:xfrm>
          <a:prstGeom prst="rect">
            <a:avLst/>
          </a:prstGeom>
          <a:noFill/>
          <a:ln>
            <a:noFill/>
          </a:ln>
          <a:effectLst>
            <a:outerShdw blurRad="12700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36" name="Google Shape;136;p14"/>
          <p:cNvSpPr txBox="1"/>
          <p:nvPr>
            <p:ph idx="12" type="sldNum"/>
          </p:nvPr>
        </p:nvSpPr>
        <p:spPr>
          <a:xfrm>
            <a:off x="11373505" y="6102660"/>
            <a:ext cx="510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2" name="Google Shape;14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65220" y="5721833"/>
            <a:ext cx="1126780" cy="1126780"/>
          </a:xfrm>
          <a:prstGeom prst="rect">
            <a:avLst/>
          </a:prstGeom>
          <a:noFill/>
          <a:ln>
            <a:noFill/>
          </a:ln>
          <a:effectLst>
            <a:outerShdw blurRad="12700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11373505" y="6102660"/>
            <a:ext cx="510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" name="Google Shape;27;p3"/>
          <p:cNvCxnSpPr/>
          <p:nvPr/>
        </p:nvCxnSpPr>
        <p:spPr>
          <a:xfrm flipH="1" rot="10800000">
            <a:off x="10068339" y="327991"/>
            <a:ext cx="2206487" cy="7026966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" name="Google Shape;28;p3"/>
          <p:cNvCxnSpPr/>
          <p:nvPr/>
        </p:nvCxnSpPr>
        <p:spPr>
          <a:xfrm flipH="1" rot="10800000">
            <a:off x="10416209" y="-298173"/>
            <a:ext cx="1520687" cy="7653130"/>
          </a:xfrm>
          <a:prstGeom prst="straightConnector1">
            <a:avLst/>
          </a:prstGeom>
          <a:noFill/>
          <a:ln cap="flat" cmpd="sng" w="50800">
            <a:solidFill>
              <a:srgbClr val="D8D8D8">
                <a:alpha val="51764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" name="Google Shape;29;p3"/>
          <p:cNvCxnSpPr/>
          <p:nvPr/>
        </p:nvCxnSpPr>
        <p:spPr>
          <a:xfrm rot="10800000">
            <a:off x="11002478" y="-149086"/>
            <a:ext cx="192433" cy="7504043"/>
          </a:xfrm>
          <a:prstGeom prst="straightConnector1">
            <a:avLst/>
          </a:prstGeom>
          <a:noFill/>
          <a:ln cap="flat" cmpd="sng" w="50800">
            <a:solidFill>
              <a:srgbClr val="D8D8D8">
                <a:alpha val="2784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65220" y="5721833"/>
            <a:ext cx="1126780" cy="1126780"/>
          </a:xfrm>
          <a:prstGeom prst="rect">
            <a:avLst/>
          </a:prstGeom>
          <a:noFill/>
          <a:ln>
            <a:noFill/>
          </a:ln>
          <a:effectLst>
            <a:outerShdw blurRad="12700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1373505" y="6102660"/>
            <a:ext cx="510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>
  <p:cSld name="Zwei Inhalt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6" name="Google Shape;36;p4"/>
          <p:cNvCxnSpPr/>
          <p:nvPr/>
        </p:nvCxnSpPr>
        <p:spPr>
          <a:xfrm rot="10800000">
            <a:off x="-512506" y="599769"/>
            <a:ext cx="2179074" cy="6803921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-442450" y="-268359"/>
            <a:ext cx="1956618" cy="7983793"/>
          </a:xfrm>
          <a:prstGeom prst="straightConnector1">
            <a:avLst/>
          </a:prstGeom>
          <a:noFill/>
          <a:ln cap="flat" cmpd="sng" w="50800">
            <a:solidFill>
              <a:srgbClr val="D8D8D8">
                <a:alpha val="51764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" name="Google Shape;38;p4"/>
          <p:cNvCxnSpPr/>
          <p:nvPr/>
        </p:nvCxnSpPr>
        <p:spPr>
          <a:xfrm rot="10800000">
            <a:off x="144048" y="-198784"/>
            <a:ext cx="904568" cy="7435327"/>
          </a:xfrm>
          <a:prstGeom prst="straightConnector1">
            <a:avLst/>
          </a:prstGeom>
          <a:noFill/>
          <a:ln cap="flat" cmpd="sng" w="50800">
            <a:solidFill>
              <a:srgbClr val="D8D8D8">
                <a:alpha val="2784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9" name="Google Shape;3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65220" y="5721833"/>
            <a:ext cx="1126780" cy="1126780"/>
          </a:xfrm>
          <a:prstGeom prst="rect">
            <a:avLst/>
          </a:prstGeom>
          <a:noFill/>
          <a:ln>
            <a:noFill/>
          </a:ln>
          <a:effectLst>
            <a:outerShdw blurRad="12700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11373505" y="6102660"/>
            <a:ext cx="510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/>
          <p:nvPr/>
        </p:nvSpPr>
        <p:spPr>
          <a:xfrm rot="3478380">
            <a:off x="8106560" y="-181381"/>
            <a:ext cx="7069410" cy="3122881"/>
          </a:xfrm>
          <a:custGeom>
            <a:rect b="b" l="l" r="r" t="t"/>
            <a:pathLst>
              <a:path extrusionOk="0" h="3122881" w="7069410">
                <a:moveTo>
                  <a:pt x="0" y="3122881"/>
                </a:moveTo>
                <a:lnTo>
                  <a:pt x="2076992" y="0"/>
                </a:lnTo>
                <a:lnTo>
                  <a:pt x="7069410" y="3122881"/>
                </a:lnTo>
                <a:close/>
              </a:path>
            </a:pathLst>
          </a:custGeom>
          <a:solidFill>
            <a:srgbClr val="7A7474">
              <a:alpha val="7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65220" y="5721833"/>
            <a:ext cx="1126780" cy="1126780"/>
          </a:xfrm>
          <a:prstGeom prst="rect">
            <a:avLst/>
          </a:prstGeom>
          <a:noFill/>
          <a:ln>
            <a:noFill/>
          </a:ln>
          <a:effectLst>
            <a:outerShdw blurRad="12700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11373505" y="6102660"/>
            <a:ext cx="510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1" name="Google Shape;51;p5"/>
          <p:cNvSpPr/>
          <p:nvPr/>
        </p:nvSpPr>
        <p:spPr>
          <a:xfrm rot="3466656">
            <a:off x="8626173" y="-930483"/>
            <a:ext cx="6047823" cy="2530672"/>
          </a:xfrm>
          <a:custGeom>
            <a:rect b="b" l="l" r="r" t="t"/>
            <a:pathLst>
              <a:path extrusionOk="0" h="2530672" w="6047823">
                <a:moveTo>
                  <a:pt x="0" y="2530672"/>
                </a:moveTo>
                <a:lnTo>
                  <a:pt x="2032667" y="0"/>
                </a:lnTo>
                <a:lnTo>
                  <a:pt x="6047823" y="2530672"/>
                </a:lnTo>
                <a:close/>
              </a:path>
            </a:pathLst>
          </a:custGeom>
          <a:solidFill>
            <a:srgbClr val="545050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>
  <p:cSld name="Abschnitts-&#10;überschrif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/>
          <p:nvPr/>
        </p:nvSpPr>
        <p:spPr>
          <a:xfrm>
            <a:off x="6293124" y="-387317"/>
            <a:ext cx="5992540" cy="7464287"/>
          </a:xfrm>
          <a:custGeom>
            <a:rect b="b" l="l" r="r" t="t"/>
            <a:pathLst>
              <a:path extrusionOk="0" h="7464287" w="5992540">
                <a:moveTo>
                  <a:pt x="5633831" y="0"/>
                </a:moveTo>
                <a:lnTo>
                  <a:pt x="5992540" y="475255"/>
                </a:lnTo>
                <a:lnTo>
                  <a:pt x="5992540" y="7464287"/>
                </a:lnTo>
                <a:lnTo>
                  <a:pt x="0" y="7464287"/>
                </a:lnTo>
                <a:close/>
              </a:path>
            </a:pathLst>
          </a:custGeom>
          <a:solidFill>
            <a:srgbClr val="545050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8269358" y="2144210"/>
            <a:ext cx="4127129" cy="5085160"/>
          </a:xfrm>
          <a:custGeom>
            <a:rect b="b" l="l" r="r" t="t"/>
            <a:pathLst>
              <a:path extrusionOk="0" h="5085160" w="4127129">
                <a:moveTo>
                  <a:pt x="4127129" y="0"/>
                </a:moveTo>
                <a:lnTo>
                  <a:pt x="4127129" y="5085160"/>
                </a:lnTo>
                <a:lnTo>
                  <a:pt x="0" y="5085160"/>
                </a:lnTo>
                <a:close/>
              </a:path>
            </a:pathLst>
          </a:custGeom>
          <a:solidFill>
            <a:srgbClr val="7A7474">
              <a:alpha val="7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65220" y="5721833"/>
            <a:ext cx="1126780" cy="1126780"/>
          </a:xfrm>
          <a:prstGeom prst="rect">
            <a:avLst/>
          </a:prstGeom>
          <a:noFill/>
          <a:ln>
            <a:noFill/>
          </a:ln>
          <a:effectLst>
            <a:outerShdw blurRad="12700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11373505" y="6102660"/>
            <a:ext cx="510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9" name="Google Shape;5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825661" y="1825625"/>
            <a:ext cx="1054067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9" name="Google Shape;6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65220" y="5721833"/>
            <a:ext cx="1126780" cy="1126780"/>
          </a:xfrm>
          <a:prstGeom prst="rect">
            <a:avLst/>
          </a:prstGeom>
          <a:noFill/>
          <a:ln>
            <a:noFill/>
          </a:ln>
          <a:effectLst>
            <a:outerShdw blurRad="12700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11373505" y="6102660"/>
            <a:ext cx="510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71" name="Google Shape;71;p7"/>
          <p:cNvCxnSpPr/>
          <p:nvPr/>
        </p:nvCxnSpPr>
        <p:spPr>
          <a:xfrm flipH="1" rot="10800000">
            <a:off x="10068339" y="327991"/>
            <a:ext cx="2206487" cy="7026966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" name="Google Shape;72;p7"/>
          <p:cNvCxnSpPr/>
          <p:nvPr/>
        </p:nvCxnSpPr>
        <p:spPr>
          <a:xfrm flipH="1" rot="10800000">
            <a:off x="10416209" y="-298173"/>
            <a:ext cx="1520687" cy="7653130"/>
          </a:xfrm>
          <a:prstGeom prst="straightConnector1">
            <a:avLst/>
          </a:prstGeom>
          <a:noFill/>
          <a:ln cap="flat" cmpd="sng" w="50800">
            <a:solidFill>
              <a:srgbClr val="D8D8D8">
                <a:alpha val="51764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" name="Google Shape;73;p7"/>
          <p:cNvCxnSpPr/>
          <p:nvPr/>
        </p:nvCxnSpPr>
        <p:spPr>
          <a:xfrm rot="10800000">
            <a:off x="11002478" y="-149086"/>
            <a:ext cx="192433" cy="7504043"/>
          </a:xfrm>
          <a:prstGeom prst="straightConnector1">
            <a:avLst/>
          </a:prstGeom>
          <a:noFill/>
          <a:ln cap="flat" cmpd="sng" w="50800">
            <a:solidFill>
              <a:srgbClr val="D8D8D8">
                <a:alpha val="2784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bschnitts-&#10;überschrift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/>
          <p:nvPr/>
        </p:nvSpPr>
        <p:spPr>
          <a:xfrm>
            <a:off x="6293124" y="-387317"/>
            <a:ext cx="5992540" cy="7464287"/>
          </a:xfrm>
          <a:custGeom>
            <a:rect b="b" l="l" r="r" t="t"/>
            <a:pathLst>
              <a:path extrusionOk="0" h="7464287" w="5992540">
                <a:moveTo>
                  <a:pt x="5633831" y="0"/>
                </a:moveTo>
                <a:lnTo>
                  <a:pt x="5992540" y="475255"/>
                </a:lnTo>
                <a:lnTo>
                  <a:pt x="5992540" y="7464287"/>
                </a:lnTo>
                <a:lnTo>
                  <a:pt x="0" y="7464287"/>
                </a:lnTo>
                <a:close/>
              </a:path>
            </a:pathLst>
          </a:custGeom>
          <a:solidFill>
            <a:srgbClr val="545050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8"/>
          <p:cNvSpPr/>
          <p:nvPr/>
        </p:nvSpPr>
        <p:spPr>
          <a:xfrm>
            <a:off x="8269358" y="2144210"/>
            <a:ext cx="4127129" cy="5085160"/>
          </a:xfrm>
          <a:custGeom>
            <a:rect b="b" l="l" r="r" t="t"/>
            <a:pathLst>
              <a:path extrusionOk="0" h="5085160" w="4127129">
                <a:moveTo>
                  <a:pt x="4127129" y="0"/>
                </a:moveTo>
                <a:lnTo>
                  <a:pt x="4127129" y="5085160"/>
                </a:lnTo>
                <a:lnTo>
                  <a:pt x="0" y="5085160"/>
                </a:lnTo>
                <a:close/>
              </a:path>
            </a:pathLst>
          </a:custGeom>
          <a:solidFill>
            <a:srgbClr val="7A7474">
              <a:alpha val="7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1" name="Google Shape;8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65220" y="5721833"/>
            <a:ext cx="1126780" cy="1126780"/>
          </a:xfrm>
          <a:prstGeom prst="rect">
            <a:avLst/>
          </a:prstGeom>
          <a:noFill/>
          <a:ln>
            <a:noFill/>
          </a:ln>
          <a:effectLst>
            <a:outerShdw blurRad="12700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82" name="Google Shape;82;p8"/>
          <p:cNvSpPr txBox="1"/>
          <p:nvPr>
            <p:ph idx="12" type="sldNum"/>
          </p:nvPr>
        </p:nvSpPr>
        <p:spPr>
          <a:xfrm>
            <a:off x="11373505" y="6102660"/>
            <a:ext cx="510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Zwei Inhalte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9" name="Google Shape;89;p9"/>
          <p:cNvCxnSpPr/>
          <p:nvPr/>
        </p:nvCxnSpPr>
        <p:spPr>
          <a:xfrm rot="10800000">
            <a:off x="-512506" y="599769"/>
            <a:ext cx="2179074" cy="6803921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" name="Google Shape;90;p9"/>
          <p:cNvCxnSpPr/>
          <p:nvPr/>
        </p:nvCxnSpPr>
        <p:spPr>
          <a:xfrm rot="10800000">
            <a:off x="-442450" y="-268359"/>
            <a:ext cx="1956618" cy="7983793"/>
          </a:xfrm>
          <a:prstGeom prst="straightConnector1">
            <a:avLst/>
          </a:prstGeom>
          <a:noFill/>
          <a:ln cap="flat" cmpd="sng" w="50800">
            <a:solidFill>
              <a:srgbClr val="D8D8D8">
                <a:alpha val="51764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9"/>
          <p:cNvCxnSpPr/>
          <p:nvPr/>
        </p:nvCxnSpPr>
        <p:spPr>
          <a:xfrm rot="10800000">
            <a:off x="144048" y="-198784"/>
            <a:ext cx="904568" cy="7435327"/>
          </a:xfrm>
          <a:prstGeom prst="straightConnector1">
            <a:avLst/>
          </a:prstGeom>
          <a:noFill/>
          <a:ln cap="flat" cmpd="sng" w="50800">
            <a:solidFill>
              <a:srgbClr val="D8D8D8">
                <a:alpha val="2784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2" name="Google Shape;9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65220" y="5721833"/>
            <a:ext cx="1126780" cy="1126780"/>
          </a:xfrm>
          <a:prstGeom prst="rect">
            <a:avLst/>
          </a:prstGeom>
          <a:noFill/>
          <a:ln>
            <a:noFill/>
          </a:ln>
          <a:effectLst>
            <a:outerShdw blurRad="12700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93" name="Google Shape;93;p9"/>
          <p:cNvSpPr txBox="1"/>
          <p:nvPr>
            <p:ph idx="12" type="sldNum"/>
          </p:nvPr>
        </p:nvSpPr>
        <p:spPr>
          <a:xfrm>
            <a:off x="11373505" y="6102660"/>
            <a:ext cx="510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nutzerdefiniertes Layout">
  <p:cSld name="Benutzerdefiniertes Layou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/>
          <p:nvPr/>
        </p:nvSpPr>
        <p:spPr>
          <a:xfrm>
            <a:off x="924529" y="0"/>
            <a:ext cx="8889357" cy="6857738"/>
          </a:xfrm>
          <a:prstGeom prst="parallelogram">
            <a:avLst>
              <a:gd fmla="val 25000" name="adj"/>
            </a:avLst>
          </a:prstGeom>
          <a:solidFill>
            <a:srgbClr val="545050">
              <a:alpha val="7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0"/>
          <p:cNvSpPr/>
          <p:nvPr/>
        </p:nvSpPr>
        <p:spPr>
          <a:xfrm>
            <a:off x="0" y="0"/>
            <a:ext cx="4305059" cy="6857738"/>
          </a:xfrm>
          <a:custGeom>
            <a:rect b="b" l="l" r="r" t="t"/>
            <a:pathLst>
              <a:path extrusionOk="0" h="6857738" w="4305059">
                <a:moveTo>
                  <a:pt x="0" y="0"/>
                </a:moveTo>
                <a:lnTo>
                  <a:pt x="4305059" y="0"/>
                </a:lnTo>
                <a:lnTo>
                  <a:pt x="2590625" y="6857738"/>
                </a:lnTo>
                <a:lnTo>
                  <a:pt x="0" y="6857738"/>
                </a:lnTo>
                <a:close/>
              </a:path>
            </a:pathLst>
          </a:custGeom>
          <a:solidFill>
            <a:srgbClr val="7A74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2" name="Google Shape;10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65220" y="5721833"/>
            <a:ext cx="1126780" cy="1126780"/>
          </a:xfrm>
          <a:prstGeom prst="rect">
            <a:avLst/>
          </a:prstGeom>
          <a:noFill/>
          <a:ln>
            <a:noFill/>
          </a:ln>
          <a:effectLst>
            <a:outerShdw blurRad="12700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03" name="Google Shape;103;p10"/>
          <p:cNvSpPr txBox="1"/>
          <p:nvPr/>
        </p:nvSpPr>
        <p:spPr>
          <a:xfrm>
            <a:off x="11373505" y="6102660"/>
            <a:ext cx="510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de-D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2C2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Relationship Id="rId4" Type="http://schemas.openxmlformats.org/officeDocument/2006/relationships/image" Target="../media/image2.png"/><Relationship Id="rId5" Type="http://schemas.openxmlformats.org/officeDocument/2006/relationships/image" Target="../media/image17.jpg"/><Relationship Id="rId6" Type="http://schemas.openxmlformats.org/officeDocument/2006/relationships/image" Target="../media/image4.jpg"/><Relationship Id="rId7" Type="http://schemas.openxmlformats.org/officeDocument/2006/relationships/image" Target="../media/image16.jpg"/><Relationship Id="rId8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692727" y="1787382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Geschäftskundenbroker</a:t>
            </a:r>
            <a:endParaRPr/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692727" y="4304074"/>
            <a:ext cx="77955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>
                <a:solidFill>
                  <a:schemeClr val="lt1"/>
                </a:solidFill>
              </a:rPr>
              <a:t>‹#›</a:t>
            </a:fld>
            <a:endParaRPr b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"/>
          <p:cNvSpPr txBox="1"/>
          <p:nvPr>
            <p:ph idx="12" type="sldNum"/>
          </p:nvPr>
        </p:nvSpPr>
        <p:spPr>
          <a:xfrm>
            <a:off x="11373505" y="6102660"/>
            <a:ext cx="510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285" name="Google Shape;2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0719611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Gruppen-Synergien</a:t>
            </a:r>
            <a:endParaRPr/>
          </a:p>
        </p:txBody>
      </p:sp>
      <p:sp>
        <p:nvSpPr>
          <p:cNvPr id="292" name="Google Shape;292;p26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 txBox="1"/>
          <p:nvPr>
            <p:ph idx="12" type="sldNum"/>
          </p:nvPr>
        </p:nvSpPr>
        <p:spPr>
          <a:xfrm>
            <a:off x="11373505" y="6102660"/>
            <a:ext cx="510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Synergien mit dem Privatkundenbroker</a:t>
            </a:r>
            <a:endParaRPr/>
          </a:p>
        </p:txBody>
      </p:sp>
      <p:sp>
        <p:nvSpPr>
          <p:cNvPr id="300" name="Google Shape;300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Allgemein: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Orderlimits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Corporate Identity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Frontend: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Zusammen erarbeitete UI-Elemente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Anzeigen der Kursverläufe &amp; Depotpositionen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Backend: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Wahl der Technologien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Zusammenarbeit bei Anbindung und Testing der Börse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Implementierung der Webhooks</a:t>
            </a:r>
            <a:endParaRPr/>
          </a:p>
        </p:txBody>
      </p:sp>
      <p:sp>
        <p:nvSpPr>
          <p:cNvPr id="301" name="Google Shape;301;p27"/>
          <p:cNvSpPr txBox="1"/>
          <p:nvPr>
            <p:ph idx="12" type="sldNum"/>
          </p:nvPr>
        </p:nvSpPr>
        <p:spPr>
          <a:xfrm>
            <a:off x="11373505" y="6102660"/>
            <a:ext cx="510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Synergien mit der Börse</a:t>
            </a:r>
            <a:endParaRPr/>
          </a:p>
        </p:txBody>
      </p:sp>
      <p:sp>
        <p:nvSpPr>
          <p:cNvPr id="308" name="Google Shape;308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Backend: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Gemeinsames Lösen von Problemen</a:t>
            </a:r>
            <a:endParaRPr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Sockets</a:t>
            </a:r>
            <a:endParaRPr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Webhooks</a:t>
            </a:r>
            <a:endParaRPr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Matching-Algorithmus</a:t>
            </a:r>
            <a:endParaRPr/>
          </a:p>
        </p:txBody>
      </p:sp>
      <p:sp>
        <p:nvSpPr>
          <p:cNvPr id="309" name="Google Shape;309;p28"/>
          <p:cNvSpPr txBox="1"/>
          <p:nvPr>
            <p:ph idx="12" type="sldNum"/>
          </p:nvPr>
        </p:nvSpPr>
        <p:spPr>
          <a:xfrm>
            <a:off x="11373505" y="6102660"/>
            <a:ext cx="510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Zeitstrudel</a:t>
            </a:r>
            <a:endParaRPr/>
          </a:p>
        </p:txBody>
      </p:sp>
      <p:sp>
        <p:nvSpPr>
          <p:cNvPr id="316" name="Google Shape;316;p29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9"/>
          <p:cNvSpPr txBox="1"/>
          <p:nvPr>
            <p:ph idx="12" type="sldNum"/>
          </p:nvPr>
        </p:nvSpPr>
        <p:spPr>
          <a:xfrm>
            <a:off x="11373505" y="6102660"/>
            <a:ext cx="510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idx="12" type="sldNum"/>
          </p:nvPr>
        </p:nvSpPr>
        <p:spPr>
          <a:xfrm>
            <a:off x="11373505" y="6102660"/>
            <a:ext cx="510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24" name="Google Shape;324;p30"/>
          <p:cNvSpPr/>
          <p:nvPr/>
        </p:nvSpPr>
        <p:spPr>
          <a:xfrm>
            <a:off x="513175" y="2959950"/>
            <a:ext cx="4101000" cy="874200"/>
          </a:xfrm>
          <a:prstGeom prst="homePlate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FFFFFF"/>
                </a:solidFill>
              </a:rPr>
              <a:t>Einarbeitung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FFFFFF"/>
                </a:solidFill>
              </a:rPr>
              <a:t>18.02.- 04.03.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5" name="Google Shape;325;p30"/>
          <p:cNvSpPr/>
          <p:nvPr/>
        </p:nvSpPr>
        <p:spPr>
          <a:xfrm>
            <a:off x="4343125" y="2959950"/>
            <a:ext cx="3731100" cy="874200"/>
          </a:xfrm>
          <a:prstGeom prst="chevron">
            <a:avLst>
              <a:gd fmla="val 50000" name="adj"/>
            </a:avLst>
          </a:prstGeom>
          <a:solidFill>
            <a:srgbClr val="999999"/>
          </a:soli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FFFFFF"/>
                </a:solidFill>
              </a:rPr>
              <a:t>Implementierung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FFFFFF"/>
                </a:solidFill>
              </a:rPr>
              <a:t>04.03.-15.04.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6" name="Google Shape;326;p30"/>
          <p:cNvSpPr/>
          <p:nvPr/>
        </p:nvSpPr>
        <p:spPr>
          <a:xfrm>
            <a:off x="7749775" y="2959950"/>
            <a:ext cx="2039400" cy="874200"/>
          </a:xfrm>
          <a:prstGeom prst="chevron">
            <a:avLst>
              <a:gd fmla="val 50000" name="adj"/>
            </a:avLst>
          </a:prstGeom>
          <a:solidFill>
            <a:srgbClr val="666666"/>
          </a:soli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FFFFFF"/>
                </a:solidFill>
              </a:rPr>
              <a:t>Testing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FFFFFF"/>
                </a:solidFill>
              </a:rPr>
              <a:t>01.04.-15.04.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7" name="Google Shape;327;p30"/>
          <p:cNvSpPr/>
          <p:nvPr/>
        </p:nvSpPr>
        <p:spPr>
          <a:xfrm>
            <a:off x="9436675" y="2959950"/>
            <a:ext cx="2208900" cy="874200"/>
          </a:xfrm>
          <a:prstGeom prst="chevron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FFFFFF"/>
                </a:solidFill>
              </a:rPr>
              <a:t>Finalisierung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FFFFFF"/>
                </a:solidFill>
              </a:rPr>
              <a:t>15.04.-22.04.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8" name="Google Shape;328;p30"/>
          <p:cNvSpPr/>
          <p:nvPr/>
        </p:nvSpPr>
        <p:spPr>
          <a:xfrm>
            <a:off x="513175" y="4406400"/>
            <a:ext cx="1665600" cy="613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FFFFFF"/>
                </a:solidFill>
              </a:rPr>
              <a:t>Geplante Zeit: 12 h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FFFFFF"/>
                </a:solidFill>
              </a:rPr>
              <a:t>Benötigte Zeit: 12 h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9" name="Google Shape;329;p30"/>
          <p:cNvSpPr/>
          <p:nvPr/>
        </p:nvSpPr>
        <p:spPr>
          <a:xfrm>
            <a:off x="2431975" y="4406400"/>
            <a:ext cx="2068800" cy="613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FFFFFF"/>
                </a:solidFill>
              </a:rPr>
              <a:t>Geplante Zeit: 27 h 10 min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FFFFFF"/>
                </a:solidFill>
              </a:rPr>
              <a:t>Benötigte Zeit: 36 h 45 min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30" name="Google Shape;330;p30"/>
          <p:cNvSpPr/>
          <p:nvPr/>
        </p:nvSpPr>
        <p:spPr>
          <a:xfrm>
            <a:off x="4665025" y="4406400"/>
            <a:ext cx="2886300" cy="612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FFFFFF"/>
                </a:solidFill>
              </a:rPr>
              <a:t>Geplante Zeit: 143 h 20 min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FFFFFF"/>
                </a:solidFill>
              </a:rPr>
              <a:t>Benötigte Zeit: 165 h 10 min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31" name="Google Shape;331;p30"/>
          <p:cNvSpPr/>
          <p:nvPr/>
        </p:nvSpPr>
        <p:spPr>
          <a:xfrm>
            <a:off x="513175" y="1848500"/>
            <a:ext cx="6732600" cy="613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FFFFFF"/>
                </a:solidFill>
              </a:rPr>
              <a:t>Geplante Zeit: 84 h 20 min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FFFFFF"/>
                </a:solidFill>
              </a:rPr>
              <a:t>Bisher benötigte Zeit: 117 h 30 min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32" name="Google Shape;332;p30"/>
          <p:cNvSpPr txBox="1"/>
          <p:nvPr/>
        </p:nvSpPr>
        <p:spPr>
          <a:xfrm>
            <a:off x="4665025" y="2455875"/>
            <a:ext cx="213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de-DE" sz="1200">
                <a:solidFill>
                  <a:srgbClr val="FFFFFF"/>
                </a:solidFill>
              </a:rPr>
              <a:t>Frontend Implementierung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0"/>
          <p:cNvSpPr txBox="1"/>
          <p:nvPr/>
        </p:nvSpPr>
        <p:spPr>
          <a:xfrm>
            <a:off x="513175" y="4037100"/>
            <a:ext cx="176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FFFFFF"/>
                </a:solidFill>
              </a:rPr>
              <a:t>Projektinitialisierung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0"/>
          <p:cNvSpPr txBox="1"/>
          <p:nvPr/>
        </p:nvSpPr>
        <p:spPr>
          <a:xfrm>
            <a:off x="462325" y="2462000"/>
            <a:ext cx="166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FFFFFF"/>
                </a:solidFill>
              </a:rPr>
              <a:t>Wissen aneignen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0"/>
          <p:cNvSpPr txBox="1"/>
          <p:nvPr/>
        </p:nvSpPr>
        <p:spPr>
          <a:xfrm>
            <a:off x="7701625" y="2455875"/>
            <a:ext cx="195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FFFFFF"/>
                </a:solidFill>
              </a:rPr>
              <a:t>User Tests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0"/>
          <p:cNvSpPr txBox="1"/>
          <p:nvPr/>
        </p:nvSpPr>
        <p:spPr>
          <a:xfrm>
            <a:off x="2229625" y="2462000"/>
            <a:ext cx="176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FFFFFF"/>
                </a:solidFill>
              </a:rPr>
              <a:t>First Steps Frontend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0"/>
          <p:cNvSpPr txBox="1"/>
          <p:nvPr/>
        </p:nvSpPr>
        <p:spPr>
          <a:xfrm>
            <a:off x="2431975" y="4037100"/>
            <a:ext cx="166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FFFFFF"/>
                </a:solidFill>
              </a:rPr>
              <a:t>First Steps Backend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0"/>
          <p:cNvSpPr txBox="1"/>
          <p:nvPr/>
        </p:nvSpPr>
        <p:spPr>
          <a:xfrm>
            <a:off x="4665025" y="4037100"/>
            <a:ext cx="238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FFFFFF"/>
                </a:solidFill>
              </a:rPr>
              <a:t>Backend Implementierung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0"/>
          <p:cNvSpPr/>
          <p:nvPr/>
        </p:nvSpPr>
        <p:spPr>
          <a:xfrm>
            <a:off x="7701625" y="1849250"/>
            <a:ext cx="1665600" cy="612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FFFFFF"/>
                </a:solidFill>
              </a:rPr>
              <a:t>Geplante Zeit: 15 h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FFFFFF"/>
                </a:solidFill>
              </a:rPr>
              <a:t>Benötigte Zeit: 15 h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40" name="Google Shape;340;p30"/>
          <p:cNvSpPr/>
          <p:nvPr/>
        </p:nvSpPr>
        <p:spPr>
          <a:xfrm>
            <a:off x="7701625" y="4406400"/>
            <a:ext cx="1735200" cy="612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FFFFFF"/>
                </a:solidFill>
              </a:rPr>
              <a:t>Geplante Zeit: 30 h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FFFFFF"/>
                </a:solidFill>
              </a:rPr>
              <a:t>Benötigte Zeit: 27 h 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41" name="Google Shape;341;p30"/>
          <p:cNvSpPr txBox="1"/>
          <p:nvPr/>
        </p:nvSpPr>
        <p:spPr>
          <a:xfrm>
            <a:off x="7701625" y="4037100"/>
            <a:ext cx="173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FFFFFF"/>
                </a:solidFill>
              </a:rPr>
              <a:t>Unit &amp; User Testing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342" name="Google Shape;342;p30"/>
          <p:cNvSpPr/>
          <p:nvPr/>
        </p:nvSpPr>
        <p:spPr>
          <a:xfrm>
            <a:off x="9708325" y="1849250"/>
            <a:ext cx="1665600" cy="612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FFFFFF"/>
                </a:solidFill>
              </a:rPr>
              <a:t>Geplante Zeit: 20 h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FFFFFF"/>
                </a:solidFill>
              </a:rPr>
              <a:t>Benötigte Zeit: 23 h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43" name="Google Shape;343;p30"/>
          <p:cNvSpPr txBox="1"/>
          <p:nvPr/>
        </p:nvSpPr>
        <p:spPr>
          <a:xfrm>
            <a:off x="9708325" y="2462000"/>
            <a:ext cx="195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FFFFFF"/>
                </a:solidFill>
              </a:rPr>
              <a:t>Abschlusspräsentation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/>
          <p:cNvSpPr txBox="1"/>
          <p:nvPr>
            <p:ph idx="12" type="sldNum"/>
          </p:nvPr>
        </p:nvSpPr>
        <p:spPr>
          <a:xfrm>
            <a:off x="11373505" y="6102660"/>
            <a:ext cx="510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50" name="Google Shape;350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Gesamtzeit</a:t>
            </a:r>
            <a:endParaRPr/>
          </a:p>
        </p:txBody>
      </p:sp>
      <p:graphicFrame>
        <p:nvGraphicFramePr>
          <p:cNvPr id="351" name="Google Shape;351;p31"/>
          <p:cNvGraphicFramePr/>
          <p:nvPr/>
        </p:nvGraphicFramePr>
        <p:xfrm>
          <a:off x="2077075" y="217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{90F63358-2474-4CDC-A728-978F3578F86C}</a:tableStyleId>
              </a:tblPr>
              <a:tblGrid>
                <a:gridCol w="3053025"/>
                <a:gridCol w="2196800"/>
                <a:gridCol w="2139000"/>
              </a:tblGrid>
              <a:tr h="48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Aufgabe</a:t>
                      </a:r>
                      <a:endParaRPr b="1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Geplante Zeit</a:t>
                      </a:r>
                      <a:endParaRPr b="1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Tatsächliche Zeit</a:t>
                      </a:r>
                      <a:endParaRPr b="1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8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Organisatorisches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 h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h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8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Frontend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h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133 h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8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Backend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212 h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240 h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8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Insgesamt</a:t>
                      </a:r>
                      <a:endParaRPr b="1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347 h</a:t>
                      </a:r>
                      <a:endParaRPr b="1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427 h</a:t>
                      </a:r>
                      <a:endParaRPr b="1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Demo</a:t>
            </a:r>
            <a:endParaRPr/>
          </a:p>
        </p:txBody>
      </p:sp>
      <p:sp>
        <p:nvSpPr>
          <p:cNvPr id="358" name="Google Shape;358;p32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2"/>
          <p:cNvSpPr txBox="1"/>
          <p:nvPr>
            <p:ph idx="12" type="sldNum"/>
          </p:nvPr>
        </p:nvSpPr>
        <p:spPr>
          <a:xfrm>
            <a:off x="11373505" y="6102660"/>
            <a:ext cx="510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Reflektion</a:t>
            </a:r>
            <a:endParaRPr/>
          </a:p>
        </p:txBody>
      </p:sp>
      <p:sp>
        <p:nvSpPr>
          <p:cNvPr id="366" name="Google Shape;366;p33"/>
          <p:cNvSpPr txBox="1"/>
          <p:nvPr>
            <p:ph idx="1" type="body"/>
          </p:nvPr>
        </p:nvSpPr>
        <p:spPr>
          <a:xfrm>
            <a:off x="838200" y="2597150"/>
            <a:ext cx="5181600" cy="3966300"/>
          </a:xfrm>
          <a:prstGeom prst="rect">
            <a:avLst/>
          </a:prstGeom>
          <a:noFill/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Allgemein: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Organisation über Ansprechpartner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Team: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Kommunikation im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Aufgabenverteilung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Zusammenarbeit</a:t>
            </a:r>
            <a:endParaRPr/>
          </a:p>
        </p:txBody>
      </p:sp>
      <p:sp>
        <p:nvSpPr>
          <p:cNvPr id="367" name="Google Shape;367;p33"/>
          <p:cNvSpPr txBox="1"/>
          <p:nvPr>
            <p:ph idx="12" type="sldNum"/>
          </p:nvPr>
        </p:nvSpPr>
        <p:spPr>
          <a:xfrm>
            <a:off x="11373505" y="6102660"/>
            <a:ext cx="510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68" name="Google Shape;368;p33"/>
          <p:cNvSpPr txBox="1"/>
          <p:nvPr>
            <p:ph idx="2" type="body"/>
          </p:nvPr>
        </p:nvSpPr>
        <p:spPr>
          <a:xfrm>
            <a:off x="6105850" y="2597150"/>
            <a:ext cx="5181600" cy="3966300"/>
          </a:xfrm>
          <a:prstGeom prst="rect">
            <a:avLst/>
          </a:prstGeom>
          <a:noFill/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Allgemein: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Absprache zwischen den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Regelmäßiges Feedback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Team: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konsistentere Zeiterfassung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Zeitplanung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Bessere Aufteilung zwischen Backend und Frontend</a:t>
            </a:r>
            <a:endParaRPr/>
          </a:p>
        </p:txBody>
      </p:sp>
      <p:sp>
        <p:nvSpPr>
          <p:cNvPr id="369" name="Google Shape;369;p33"/>
          <p:cNvSpPr txBox="1"/>
          <p:nvPr/>
        </p:nvSpPr>
        <p:spPr>
          <a:xfrm>
            <a:off x="800100" y="1800225"/>
            <a:ext cx="5181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>
                <a:solidFill>
                  <a:schemeClr val="lt1"/>
                </a:solidFill>
              </a:rPr>
              <a:t>Lief gut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370" name="Google Shape;370;p33"/>
          <p:cNvSpPr txBox="1"/>
          <p:nvPr/>
        </p:nvSpPr>
        <p:spPr>
          <a:xfrm>
            <a:off x="6105850" y="1800213"/>
            <a:ext cx="5181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>
                <a:solidFill>
                  <a:schemeClr val="lt1"/>
                </a:solidFill>
              </a:rPr>
              <a:t>Verbesserungswürdig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371" name="Google Shape;3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275" y="1478900"/>
            <a:ext cx="1181450" cy="11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03850" y="1533150"/>
            <a:ext cx="1072950" cy="10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Team</a:t>
            </a:r>
            <a:endParaRPr/>
          </a:p>
        </p:txBody>
      </p:sp>
      <p:sp>
        <p:nvSpPr>
          <p:cNvPr id="158" name="Google Shape;158;p17"/>
          <p:cNvSpPr txBox="1"/>
          <p:nvPr>
            <p:ph idx="12" type="sldNum"/>
          </p:nvPr>
        </p:nvSpPr>
        <p:spPr>
          <a:xfrm>
            <a:off x="11373505" y="6102660"/>
            <a:ext cx="510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159" name="Google Shape;159;p17"/>
          <p:cNvGrpSpPr/>
          <p:nvPr/>
        </p:nvGrpSpPr>
        <p:grpSpPr>
          <a:xfrm>
            <a:off x="1086550" y="1865475"/>
            <a:ext cx="2216700" cy="1920300"/>
            <a:chOff x="4785025" y="1757100"/>
            <a:chExt cx="2216700" cy="1920300"/>
          </a:xfrm>
        </p:grpSpPr>
        <p:sp>
          <p:nvSpPr>
            <p:cNvPr id="160" name="Google Shape;160;p17"/>
            <p:cNvSpPr/>
            <p:nvPr/>
          </p:nvSpPr>
          <p:spPr>
            <a:xfrm>
              <a:off x="4785025" y="1757100"/>
              <a:ext cx="2216700" cy="1920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34343"/>
            </a:solidFill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-DE">
                  <a:solidFill>
                    <a:srgbClr val="FFFFFF"/>
                  </a:solidFill>
                </a:rPr>
                <a:t>Anna-Lena Richert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>
                  <a:solidFill>
                    <a:srgbClr val="FFFFFF"/>
                  </a:solidFill>
                </a:rPr>
                <a:t>Teamleiter/ Frontend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161" name="Google Shape;161;p17"/>
            <p:cNvPicPr preferRelativeResize="0"/>
            <p:nvPr/>
          </p:nvPicPr>
          <p:blipFill rotWithShape="1">
            <a:blip r:embed="rId3">
              <a:alphaModFix/>
            </a:blip>
            <a:srcRect b="43581" l="14907" r="48119" t="8320"/>
            <a:stretch/>
          </p:blipFill>
          <p:spPr>
            <a:xfrm>
              <a:off x="5537234" y="2369800"/>
              <a:ext cx="712273" cy="694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17"/>
          <p:cNvGrpSpPr/>
          <p:nvPr/>
        </p:nvGrpSpPr>
        <p:grpSpPr>
          <a:xfrm>
            <a:off x="3679263" y="1865475"/>
            <a:ext cx="2216700" cy="1920300"/>
            <a:chOff x="4714025" y="1909500"/>
            <a:chExt cx="2216700" cy="1920300"/>
          </a:xfrm>
        </p:grpSpPr>
        <p:sp>
          <p:nvSpPr>
            <p:cNvPr id="163" name="Google Shape;163;p17"/>
            <p:cNvSpPr/>
            <p:nvPr/>
          </p:nvSpPr>
          <p:spPr>
            <a:xfrm>
              <a:off x="4714025" y="1909500"/>
              <a:ext cx="2216700" cy="1920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34343"/>
            </a:solidFill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-DE">
                  <a:solidFill>
                    <a:srgbClr val="FFFFFF"/>
                  </a:solidFill>
                </a:rPr>
                <a:t>Tizian Groß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>
                  <a:solidFill>
                    <a:srgbClr val="FFFFFF"/>
                  </a:solidFill>
                </a:rPr>
                <a:t>Frontend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164" name="Google Shape;164;p17"/>
            <p:cNvPicPr preferRelativeResize="0"/>
            <p:nvPr/>
          </p:nvPicPr>
          <p:blipFill rotWithShape="1">
            <a:blip r:embed="rId4">
              <a:alphaModFix/>
            </a:blip>
            <a:srcRect b="27576" l="28144" r="32233" t="20780"/>
            <a:stretch/>
          </p:blipFill>
          <p:spPr>
            <a:xfrm>
              <a:off x="5432100" y="2488150"/>
              <a:ext cx="780551" cy="7630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" name="Google Shape;165;p17"/>
          <p:cNvGrpSpPr/>
          <p:nvPr/>
        </p:nvGrpSpPr>
        <p:grpSpPr>
          <a:xfrm>
            <a:off x="6272000" y="1865475"/>
            <a:ext cx="2216700" cy="1920300"/>
            <a:chOff x="7306750" y="1909500"/>
            <a:chExt cx="2216700" cy="1920300"/>
          </a:xfrm>
        </p:grpSpPr>
        <p:sp>
          <p:nvSpPr>
            <p:cNvPr id="166" name="Google Shape;166;p17"/>
            <p:cNvSpPr/>
            <p:nvPr/>
          </p:nvSpPr>
          <p:spPr>
            <a:xfrm>
              <a:off x="7306750" y="1909500"/>
              <a:ext cx="2216700" cy="1920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34343"/>
            </a:solidFill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-DE">
                  <a:solidFill>
                    <a:srgbClr val="FFFFFF"/>
                  </a:solidFill>
                </a:rPr>
                <a:t>Anton Ochel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>
                  <a:solidFill>
                    <a:srgbClr val="FFFFFF"/>
                  </a:solidFill>
                </a:rPr>
                <a:t>Frontend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167" name="Google Shape;167;p17"/>
            <p:cNvPicPr preferRelativeResize="0"/>
            <p:nvPr/>
          </p:nvPicPr>
          <p:blipFill rotWithShape="1">
            <a:blip r:embed="rId5">
              <a:alphaModFix/>
            </a:blip>
            <a:srcRect b="52599" l="21074" r="52598" t="13528"/>
            <a:stretch/>
          </p:blipFill>
          <p:spPr>
            <a:xfrm>
              <a:off x="8075650" y="2510325"/>
              <a:ext cx="744751" cy="71865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" name="Google Shape;168;p17"/>
          <p:cNvGrpSpPr/>
          <p:nvPr/>
        </p:nvGrpSpPr>
        <p:grpSpPr>
          <a:xfrm>
            <a:off x="2349900" y="4231375"/>
            <a:ext cx="2216700" cy="1920300"/>
            <a:chOff x="2121300" y="4231375"/>
            <a:chExt cx="2216700" cy="1920300"/>
          </a:xfrm>
        </p:grpSpPr>
        <p:sp>
          <p:nvSpPr>
            <p:cNvPr id="169" name="Google Shape;169;p17"/>
            <p:cNvSpPr/>
            <p:nvPr/>
          </p:nvSpPr>
          <p:spPr>
            <a:xfrm>
              <a:off x="2121300" y="4231375"/>
              <a:ext cx="2216700" cy="1920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34343"/>
            </a:solidFill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-DE">
                  <a:solidFill>
                    <a:srgbClr val="FFFFFF"/>
                  </a:solidFill>
                </a:rPr>
                <a:t>Tristan Emig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>
                  <a:solidFill>
                    <a:srgbClr val="FFFFFF"/>
                  </a:solidFill>
                </a:rPr>
                <a:t>Frontend / Schnittstelle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170" name="Google Shape;170;p17"/>
            <p:cNvPicPr preferRelativeResize="0"/>
            <p:nvPr/>
          </p:nvPicPr>
          <p:blipFill rotWithShape="1">
            <a:blip r:embed="rId6">
              <a:alphaModFix/>
            </a:blip>
            <a:srcRect b="27362" l="0" r="4498" t="0"/>
            <a:stretch/>
          </p:blipFill>
          <p:spPr>
            <a:xfrm rot="-5400000">
              <a:off x="2867501" y="4758211"/>
              <a:ext cx="724301" cy="7345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" name="Google Shape;171;p17"/>
          <p:cNvGrpSpPr/>
          <p:nvPr/>
        </p:nvGrpSpPr>
        <p:grpSpPr>
          <a:xfrm>
            <a:off x="4942613" y="4231375"/>
            <a:ext cx="2216700" cy="1920300"/>
            <a:chOff x="2067738" y="4265200"/>
            <a:chExt cx="2216700" cy="1920300"/>
          </a:xfrm>
        </p:grpSpPr>
        <p:sp>
          <p:nvSpPr>
            <p:cNvPr id="172" name="Google Shape;172;p17"/>
            <p:cNvSpPr/>
            <p:nvPr/>
          </p:nvSpPr>
          <p:spPr>
            <a:xfrm>
              <a:off x="2067738" y="4265200"/>
              <a:ext cx="2216700" cy="1920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34343"/>
            </a:solidFill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-DE">
                  <a:solidFill>
                    <a:srgbClr val="FFFFFF"/>
                  </a:solidFill>
                </a:rPr>
                <a:t>Marcel Mertens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>
                  <a:solidFill>
                    <a:srgbClr val="FFFFFF"/>
                  </a:solidFill>
                </a:rPr>
                <a:t>Backend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173" name="Google Shape;173;p17"/>
            <p:cNvPicPr preferRelativeResize="0"/>
            <p:nvPr/>
          </p:nvPicPr>
          <p:blipFill rotWithShape="1">
            <a:blip r:embed="rId7">
              <a:alphaModFix/>
            </a:blip>
            <a:srcRect b="-2812" l="42239" r="8485" t="22908"/>
            <a:stretch/>
          </p:blipFill>
          <p:spPr>
            <a:xfrm>
              <a:off x="2819961" y="4843861"/>
              <a:ext cx="712275" cy="76298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4" name="Google Shape;174;p17"/>
          <p:cNvGrpSpPr/>
          <p:nvPr/>
        </p:nvGrpSpPr>
        <p:grpSpPr>
          <a:xfrm>
            <a:off x="7535350" y="4231375"/>
            <a:ext cx="2216700" cy="1920300"/>
            <a:chOff x="9157800" y="2373550"/>
            <a:chExt cx="2216700" cy="1920300"/>
          </a:xfrm>
        </p:grpSpPr>
        <p:sp>
          <p:nvSpPr>
            <p:cNvPr id="175" name="Google Shape;175;p17"/>
            <p:cNvSpPr/>
            <p:nvPr/>
          </p:nvSpPr>
          <p:spPr>
            <a:xfrm>
              <a:off x="9157800" y="2373550"/>
              <a:ext cx="2216700" cy="1920300"/>
            </a:xfrm>
            <a:prstGeom prst="hexagon">
              <a:avLst>
                <a:gd fmla="val 25405" name="adj"/>
                <a:gd fmla="val 115470" name="vf"/>
              </a:avLst>
            </a:prstGeom>
            <a:solidFill>
              <a:srgbClr val="434343"/>
            </a:solidFill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-DE">
                  <a:solidFill>
                    <a:srgbClr val="FFFFFF"/>
                  </a:solidFill>
                </a:rPr>
                <a:t>Benno Grimm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>
                  <a:solidFill>
                    <a:srgbClr val="FFFFFF"/>
                  </a:solidFill>
                </a:rPr>
                <a:t>Backend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176" name="Google Shape;176;p17"/>
            <p:cNvPicPr preferRelativeResize="0"/>
            <p:nvPr/>
          </p:nvPicPr>
          <p:blipFill rotWithShape="1">
            <a:blip r:embed="rId8">
              <a:alphaModFix/>
            </a:blip>
            <a:srcRect b="24534" l="6888" r="4577" t="16687"/>
            <a:stretch/>
          </p:blipFill>
          <p:spPr>
            <a:xfrm>
              <a:off x="9959300" y="2971551"/>
              <a:ext cx="613693" cy="7243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Arbeitsweise</a:t>
            </a:r>
            <a:endParaRPr/>
          </a:p>
        </p:txBody>
      </p:sp>
      <p:sp>
        <p:nvSpPr>
          <p:cNvPr id="183" name="Google Shape;183;p18"/>
          <p:cNvSpPr txBox="1"/>
          <p:nvPr>
            <p:ph idx="12" type="sldNum"/>
          </p:nvPr>
        </p:nvSpPr>
        <p:spPr>
          <a:xfrm>
            <a:off x="11373505" y="6102660"/>
            <a:ext cx="510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84" name="Google Shape;184;p18"/>
          <p:cNvSpPr txBox="1"/>
          <p:nvPr/>
        </p:nvSpPr>
        <p:spPr>
          <a:xfrm>
            <a:off x="1346213" y="4451500"/>
            <a:ext cx="3895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Besprechungen zu Beginn und Ende jeder Vorlesung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1346213" y="1066150"/>
            <a:ext cx="313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Agile Arbeitsweise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4484230" y="2574163"/>
            <a:ext cx="3508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Organisation über Discord und Github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1346228" y="2337561"/>
            <a:ext cx="1219200" cy="1097400"/>
          </a:xfrm>
          <a:prstGeom prst="ellipse">
            <a:avLst/>
          </a:prstGeom>
          <a:solidFill>
            <a:srgbClr val="B4B0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3255" y="2456286"/>
            <a:ext cx="924900" cy="827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18"/>
          <p:cNvGrpSpPr/>
          <p:nvPr/>
        </p:nvGrpSpPr>
        <p:grpSpPr>
          <a:xfrm>
            <a:off x="2821125" y="2903549"/>
            <a:ext cx="1270142" cy="1163575"/>
            <a:chOff x="2456093" y="3163557"/>
            <a:chExt cx="879600" cy="805800"/>
          </a:xfrm>
        </p:grpSpPr>
        <p:sp>
          <p:nvSpPr>
            <p:cNvPr id="190" name="Google Shape;190;p18"/>
            <p:cNvSpPr/>
            <p:nvPr/>
          </p:nvSpPr>
          <p:spPr>
            <a:xfrm>
              <a:off x="2456093" y="3163557"/>
              <a:ext cx="879600" cy="805800"/>
            </a:xfrm>
            <a:prstGeom prst="ellipse">
              <a:avLst/>
            </a:prstGeom>
            <a:solidFill>
              <a:srgbClr val="49454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1" name="Google Shape;191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64333" y="3277271"/>
              <a:ext cx="662970" cy="58066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2" name="Google Shape;1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2525" y="7336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2525" y="448840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Aufgabenverteilung - Frontend</a:t>
            </a:r>
            <a:endParaRPr/>
          </a:p>
        </p:txBody>
      </p:sp>
      <p:sp>
        <p:nvSpPr>
          <p:cNvPr id="200" name="Google Shape;200;p19"/>
          <p:cNvSpPr txBox="1"/>
          <p:nvPr>
            <p:ph idx="12" type="sldNum"/>
          </p:nvPr>
        </p:nvSpPr>
        <p:spPr>
          <a:xfrm>
            <a:off x="11373505" y="6102660"/>
            <a:ext cx="510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aphicFrame>
        <p:nvGraphicFramePr>
          <p:cNvPr id="201" name="Google Shape;201;p19"/>
          <p:cNvGraphicFramePr/>
          <p:nvPr/>
        </p:nvGraphicFramePr>
        <p:xfrm>
          <a:off x="2340438" y="184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{90F63358-2474-4CDC-A728-978F3578F86C}</a:tableStyleId>
              </a:tblPr>
              <a:tblGrid>
                <a:gridCol w="2626075"/>
                <a:gridCol w="1234025"/>
                <a:gridCol w="991375"/>
                <a:gridCol w="1320100"/>
                <a:gridCol w="1339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Aufgabe</a:t>
                      </a:r>
                      <a:endParaRPr b="1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Tristan</a:t>
                      </a:r>
                      <a:endParaRPr b="1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Tizian </a:t>
                      </a:r>
                      <a:endParaRPr b="1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Anna-Lena</a:t>
                      </a:r>
                      <a:endParaRPr b="1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Anton</a:t>
                      </a:r>
                      <a:endParaRPr b="1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Services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Handel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Depot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Profil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2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Ein/Ausloggen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Kaufen/Verkaufen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Datenbank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Aufgabenverteilung - Backend</a:t>
            </a:r>
            <a:endParaRPr/>
          </a:p>
        </p:txBody>
      </p:sp>
      <p:sp>
        <p:nvSpPr>
          <p:cNvPr id="208" name="Google Shape;208;p20"/>
          <p:cNvSpPr txBox="1"/>
          <p:nvPr>
            <p:ph idx="12" type="sldNum"/>
          </p:nvPr>
        </p:nvSpPr>
        <p:spPr>
          <a:xfrm>
            <a:off x="11373505" y="6102660"/>
            <a:ext cx="510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aphicFrame>
        <p:nvGraphicFramePr>
          <p:cNvPr id="209" name="Google Shape;209;p20"/>
          <p:cNvGraphicFramePr/>
          <p:nvPr/>
        </p:nvGraphicFramePr>
        <p:xfrm>
          <a:off x="2070575" y="169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{90F63358-2474-4CDC-A728-978F3578F86C}</a:tableStyleId>
              </a:tblPr>
              <a:tblGrid>
                <a:gridCol w="3053025"/>
                <a:gridCol w="2196800"/>
                <a:gridCol w="2139000"/>
              </a:tblGrid>
              <a:tr h="48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Aufgabe</a:t>
                      </a:r>
                      <a:endParaRPr b="1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Marcel</a:t>
                      </a:r>
                      <a:endParaRPr b="1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Benno</a:t>
                      </a:r>
                      <a:endParaRPr b="1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8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Company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8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8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Depot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8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Share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4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Börsen API / Webhook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4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Swagger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8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Datenbank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8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Infrastruktur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Features</a:t>
            </a:r>
            <a:endParaRPr/>
          </a:p>
        </p:txBody>
      </p:sp>
      <p:sp>
        <p:nvSpPr>
          <p:cNvPr id="216" name="Google Shape;216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Must haves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Tradingmöglichkeiten, inklusive Quotes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Algorithmisches Handeln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Trading als Liquiditätsspender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Rabatte der Börse an Liquiditätsspender weitergeben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→"/>
            </a:pPr>
            <a:r>
              <a:rPr lang="de-DE"/>
              <a:t>Zeitmangel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Nice to have: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Auswertung in Statistiken für Kunden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Anlagemöglichkeit an Privatkunden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→"/>
            </a:pPr>
            <a:r>
              <a:rPr lang="de-DE"/>
              <a:t>Zeitmangel; Fokus lag auf den Key-Features</a:t>
            </a:r>
            <a:endParaRPr/>
          </a:p>
        </p:txBody>
      </p:sp>
      <p:sp>
        <p:nvSpPr>
          <p:cNvPr id="217" name="Google Shape;217;p21"/>
          <p:cNvSpPr txBox="1"/>
          <p:nvPr>
            <p:ph idx="12" type="sldNum"/>
          </p:nvPr>
        </p:nvSpPr>
        <p:spPr>
          <a:xfrm>
            <a:off x="11373505" y="6102660"/>
            <a:ext cx="510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218" name="Google Shape;2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350" y="2280600"/>
            <a:ext cx="3651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350" y="2613138"/>
            <a:ext cx="3651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350" y="4856750"/>
            <a:ext cx="3651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6350" y="5267175"/>
            <a:ext cx="3651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6350" y="3296450"/>
            <a:ext cx="3651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350" y="2931338"/>
            <a:ext cx="3651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Abhängigkeiten</a:t>
            </a:r>
            <a:endParaRPr/>
          </a:p>
        </p:txBody>
      </p:sp>
      <p:sp>
        <p:nvSpPr>
          <p:cNvPr id="230" name="Google Shape;230;p22"/>
          <p:cNvSpPr txBox="1"/>
          <p:nvPr>
            <p:ph idx="12" type="sldNum"/>
          </p:nvPr>
        </p:nvSpPr>
        <p:spPr>
          <a:xfrm>
            <a:off x="11373505" y="6102660"/>
            <a:ext cx="510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231" name="Google Shape;231;p22"/>
          <p:cNvCxnSpPr/>
          <p:nvPr/>
        </p:nvCxnSpPr>
        <p:spPr>
          <a:xfrm flipH="1" rot="10800000">
            <a:off x="3352575" y="3253200"/>
            <a:ext cx="5006400" cy="9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2"/>
          <p:cNvCxnSpPr/>
          <p:nvPr/>
        </p:nvCxnSpPr>
        <p:spPr>
          <a:xfrm flipH="1" rot="10800000">
            <a:off x="3352575" y="3975050"/>
            <a:ext cx="5006400" cy="9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3" name="Google Shape;233;p22"/>
          <p:cNvCxnSpPr/>
          <p:nvPr/>
        </p:nvCxnSpPr>
        <p:spPr>
          <a:xfrm flipH="1" rot="10800000">
            <a:off x="3352575" y="4624800"/>
            <a:ext cx="5006400" cy="9300"/>
          </a:xfrm>
          <a:prstGeom prst="straightConnector1">
            <a:avLst/>
          </a:prstGeom>
          <a:noFill/>
          <a:ln cap="flat" cmpd="sng" w="28575">
            <a:solidFill>
              <a:srgbClr val="F2F2F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34" name="Google Shape;234;p22"/>
          <p:cNvSpPr txBox="1"/>
          <p:nvPr/>
        </p:nvSpPr>
        <p:spPr>
          <a:xfrm>
            <a:off x="3352575" y="2757613"/>
            <a:ext cx="50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lt1"/>
                </a:solidFill>
              </a:rPr>
              <a:t>Orders platzieren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5" name="Google Shape;235;p22"/>
          <p:cNvSpPr txBox="1"/>
          <p:nvPr/>
        </p:nvSpPr>
        <p:spPr>
          <a:xfrm>
            <a:off x="3461975" y="3543450"/>
            <a:ext cx="50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lt1"/>
                </a:solidFill>
              </a:rPr>
              <a:t>Aktienpreise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6" name="Google Shape;236;p22"/>
          <p:cNvSpPr txBox="1"/>
          <p:nvPr/>
        </p:nvSpPr>
        <p:spPr>
          <a:xfrm>
            <a:off x="3461975" y="4224600"/>
            <a:ext cx="50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lt1"/>
                </a:solidFill>
              </a:rPr>
              <a:t>Kosten &amp; Rabatte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37" name="Google Shape;2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9375" y="2862300"/>
            <a:ext cx="2042600" cy="18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575" y="2862300"/>
            <a:ext cx="2042600" cy="20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Verwendete Technologien</a:t>
            </a:r>
            <a:endParaRPr/>
          </a:p>
        </p:txBody>
      </p:sp>
      <p:sp>
        <p:nvSpPr>
          <p:cNvPr id="245" name="Google Shape;245;p23"/>
          <p:cNvSpPr txBox="1"/>
          <p:nvPr>
            <p:ph idx="12" type="sldNum"/>
          </p:nvPr>
        </p:nvSpPr>
        <p:spPr>
          <a:xfrm>
            <a:off x="11353805" y="6102635"/>
            <a:ext cx="510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876450" y="1690825"/>
            <a:ext cx="8393400" cy="4776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3"/>
          <p:cNvSpPr txBox="1"/>
          <p:nvPr/>
        </p:nvSpPr>
        <p:spPr>
          <a:xfrm>
            <a:off x="838200" y="1758700"/>
            <a:ext cx="83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Linux V-Server</a:t>
            </a:r>
            <a:endParaRPr b="1"/>
          </a:p>
        </p:txBody>
      </p:sp>
      <p:sp>
        <p:nvSpPr>
          <p:cNvPr id="248" name="Google Shape;248;p23"/>
          <p:cNvSpPr/>
          <p:nvPr/>
        </p:nvSpPr>
        <p:spPr>
          <a:xfrm>
            <a:off x="1387225" y="2251875"/>
            <a:ext cx="7518600" cy="3768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"/>
          <p:cNvSpPr txBox="1"/>
          <p:nvPr/>
        </p:nvSpPr>
        <p:spPr>
          <a:xfrm>
            <a:off x="876450" y="2251875"/>
            <a:ext cx="83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Docker</a:t>
            </a:r>
            <a:endParaRPr b="1"/>
          </a:p>
        </p:txBody>
      </p:sp>
      <p:sp>
        <p:nvSpPr>
          <p:cNvPr id="250" name="Google Shape;250;p23"/>
          <p:cNvSpPr/>
          <p:nvPr/>
        </p:nvSpPr>
        <p:spPr>
          <a:xfrm>
            <a:off x="1659175" y="3862750"/>
            <a:ext cx="2880000" cy="570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NestJS Backend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545050"/>
                </a:solidFill>
                <a:latin typeface="Courier New"/>
                <a:ea typeface="Courier New"/>
                <a:cs typeface="Courier New"/>
                <a:sym typeface="Courier New"/>
              </a:rPr>
              <a:t>/depot </a:t>
            </a:r>
            <a:r>
              <a:rPr lang="de-DE">
                <a:solidFill>
                  <a:srgbClr val="545050"/>
                </a:solidFill>
              </a:rPr>
              <a:t> </a:t>
            </a:r>
            <a:r>
              <a:rPr lang="de-DE">
                <a:solidFill>
                  <a:srgbClr val="545050"/>
                </a:solidFill>
                <a:latin typeface="Courier New"/>
                <a:ea typeface="Courier New"/>
                <a:cs typeface="Courier New"/>
                <a:sym typeface="Courier New"/>
              </a:rPr>
              <a:t>/customer </a:t>
            </a:r>
            <a:r>
              <a:rPr lang="de-DE">
                <a:solidFill>
                  <a:srgbClr val="545050"/>
                </a:solidFill>
              </a:rPr>
              <a:t> </a:t>
            </a:r>
            <a:r>
              <a:rPr lang="de-DE">
                <a:solidFill>
                  <a:srgbClr val="545050"/>
                </a:solidFill>
                <a:latin typeface="Courier New"/>
                <a:ea typeface="Courier New"/>
                <a:cs typeface="Courier New"/>
                <a:sym typeface="Courier New"/>
              </a:rPr>
              <a:t>/...</a:t>
            </a:r>
            <a:endParaRPr>
              <a:solidFill>
                <a:srgbClr val="54505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5753875" y="3884925"/>
            <a:ext cx="2880000" cy="570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Angular Frontend</a:t>
            </a:r>
            <a:endParaRPr b="1"/>
          </a:p>
        </p:txBody>
      </p:sp>
      <p:sp>
        <p:nvSpPr>
          <p:cNvPr id="252" name="Google Shape;252;p23"/>
          <p:cNvSpPr/>
          <p:nvPr/>
        </p:nvSpPr>
        <p:spPr>
          <a:xfrm>
            <a:off x="1659175" y="2715763"/>
            <a:ext cx="6974700" cy="502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1659175" y="5009725"/>
            <a:ext cx="2880000" cy="502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MariaDB</a:t>
            </a:r>
            <a:endParaRPr b="1"/>
          </a:p>
        </p:txBody>
      </p:sp>
      <p:cxnSp>
        <p:nvCxnSpPr>
          <p:cNvPr id="254" name="Google Shape;254;p23"/>
          <p:cNvCxnSpPr/>
          <p:nvPr/>
        </p:nvCxnSpPr>
        <p:spPr>
          <a:xfrm>
            <a:off x="2522475" y="3238250"/>
            <a:ext cx="0" cy="62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3"/>
          <p:cNvCxnSpPr/>
          <p:nvPr/>
        </p:nvCxnSpPr>
        <p:spPr>
          <a:xfrm>
            <a:off x="2522475" y="4432850"/>
            <a:ext cx="0" cy="62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3"/>
          <p:cNvCxnSpPr/>
          <p:nvPr/>
        </p:nvCxnSpPr>
        <p:spPr>
          <a:xfrm>
            <a:off x="6763425" y="3239900"/>
            <a:ext cx="0" cy="62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3"/>
          <p:cNvCxnSpPr/>
          <p:nvPr/>
        </p:nvCxnSpPr>
        <p:spPr>
          <a:xfrm>
            <a:off x="3212325" y="3203238"/>
            <a:ext cx="0" cy="62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8" name="Google Shape;258;p23"/>
          <p:cNvCxnSpPr/>
          <p:nvPr/>
        </p:nvCxnSpPr>
        <p:spPr>
          <a:xfrm>
            <a:off x="3212325" y="4401338"/>
            <a:ext cx="0" cy="62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9" name="Google Shape;259;p23"/>
          <p:cNvCxnSpPr>
            <a:endCxn id="251" idx="0"/>
          </p:cNvCxnSpPr>
          <p:nvPr/>
        </p:nvCxnSpPr>
        <p:spPr>
          <a:xfrm>
            <a:off x="5109475" y="2977725"/>
            <a:ext cx="2084400" cy="907200"/>
          </a:xfrm>
          <a:prstGeom prst="curvedConnector2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3"/>
          <p:cNvCxnSpPr/>
          <p:nvPr/>
        </p:nvCxnSpPr>
        <p:spPr>
          <a:xfrm>
            <a:off x="7369500" y="3239888"/>
            <a:ext cx="0" cy="62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1" name="Google Shape;261;p23"/>
          <p:cNvCxnSpPr>
            <a:stCxn id="250" idx="0"/>
          </p:cNvCxnSpPr>
          <p:nvPr/>
        </p:nvCxnSpPr>
        <p:spPr>
          <a:xfrm rot="-5400000">
            <a:off x="3664675" y="2408050"/>
            <a:ext cx="889200" cy="2020200"/>
          </a:xfrm>
          <a:prstGeom prst="curvedConnector2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2" name="Google Shape;262;p23"/>
          <p:cNvSpPr txBox="1"/>
          <p:nvPr/>
        </p:nvSpPr>
        <p:spPr>
          <a:xfrm>
            <a:off x="4428150" y="3213125"/>
            <a:ext cx="12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chemeClr val="accent1"/>
                </a:solidFill>
              </a:rPr>
              <a:t>HTTPS/REST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63" name="Google Shape;263;p23"/>
          <p:cNvSpPr txBox="1"/>
          <p:nvPr/>
        </p:nvSpPr>
        <p:spPr>
          <a:xfrm>
            <a:off x="876450" y="2664625"/>
            <a:ext cx="83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Apache2 Proxy</a:t>
            </a:r>
            <a:endParaRPr b="1"/>
          </a:p>
        </p:txBody>
      </p:sp>
      <p:sp>
        <p:nvSpPr>
          <p:cNvPr id="264" name="Google Shape;264;p23"/>
          <p:cNvSpPr/>
          <p:nvPr/>
        </p:nvSpPr>
        <p:spPr>
          <a:xfrm>
            <a:off x="10049725" y="2251875"/>
            <a:ext cx="1488600" cy="172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Börse</a:t>
            </a:r>
            <a:endParaRPr b="1"/>
          </a:p>
        </p:txBody>
      </p:sp>
      <p:cxnSp>
        <p:nvCxnSpPr>
          <p:cNvPr id="265" name="Google Shape;265;p23"/>
          <p:cNvCxnSpPr/>
          <p:nvPr/>
        </p:nvCxnSpPr>
        <p:spPr>
          <a:xfrm flipH="1" rot="10800000">
            <a:off x="8646775" y="2853550"/>
            <a:ext cx="1414200" cy="11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3"/>
          <p:cNvCxnSpPr/>
          <p:nvPr/>
        </p:nvCxnSpPr>
        <p:spPr>
          <a:xfrm>
            <a:off x="8633875" y="3044000"/>
            <a:ext cx="1420500" cy="3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7" name="Google Shape;267;p23"/>
          <p:cNvSpPr txBox="1"/>
          <p:nvPr/>
        </p:nvSpPr>
        <p:spPr>
          <a:xfrm>
            <a:off x="8739850" y="2737300"/>
            <a:ext cx="1340100" cy="1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 txBox="1"/>
          <p:nvPr/>
        </p:nvSpPr>
        <p:spPr>
          <a:xfrm>
            <a:off x="8688650" y="2493400"/>
            <a:ext cx="15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chemeClr val="accent2"/>
                </a:solidFill>
              </a:rPr>
              <a:t>REST &amp; Sockets</a:t>
            </a:r>
            <a:endParaRPr b="1">
              <a:solidFill>
                <a:schemeClr val="accent2"/>
              </a:solidFill>
            </a:endParaRPr>
          </a:p>
        </p:txBody>
      </p:sp>
      <p:pic>
        <p:nvPicPr>
          <p:cNvPr id="269" name="Google Shape;2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7915" y="3128838"/>
            <a:ext cx="772225" cy="7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9725" y="3140935"/>
            <a:ext cx="1488600" cy="838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Geschäftsprozess</a:t>
            </a:r>
            <a:endParaRPr/>
          </a:p>
        </p:txBody>
      </p:sp>
      <p:sp>
        <p:nvSpPr>
          <p:cNvPr id="277" name="Google Shape;277;p2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 txBox="1"/>
          <p:nvPr>
            <p:ph idx="12" type="sldNum"/>
          </p:nvPr>
        </p:nvSpPr>
        <p:spPr>
          <a:xfrm>
            <a:off x="11373505" y="6102660"/>
            <a:ext cx="510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1" lang="de-DE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