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474"/>
    <a:srgbClr val="545050"/>
    <a:srgbClr val="494545"/>
    <a:srgbClr val="B4B0B0"/>
    <a:srgbClr val="918B8B"/>
    <a:srgbClr val="BF0909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E9CA5-A91B-498E-B14A-F41E1F9E8987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A3C70-E0FE-4BCF-918C-399DC2046F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50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A3716-CDE4-4957-B7AE-A6D6AD9B96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727" y="1787382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de-DE" dirty="0"/>
              <a:t>Projekt </a:t>
            </a:r>
            <a:r>
              <a:rPr lang="de-DE" dirty="0" err="1"/>
              <a:t>Tradingtool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Moonstonks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D2B135-EA49-4D5F-B489-F27F31B192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727" y="4304074"/>
            <a:ext cx="779549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Abschlusspräsentation</a:t>
            </a:r>
          </a:p>
          <a:p>
            <a:r>
              <a:rPr lang="de-DE" dirty="0"/>
              <a:t>WWI 18 SEA/C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CFAE95-7154-4197-AB96-0E952EBA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F432-4A7F-4508-AC35-F9E32325F16F}" type="datetime1">
              <a:rPr lang="de-DE" smtClean="0"/>
              <a:t>08.04.2021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DEC51D-8430-4583-BF85-0BF42003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WWI 18 SEA/C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174FBF-7464-41FC-9208-2A3462F6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E729F03-CF81-4095-A215-5DCBB48E86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947" y="92363"/>
            <a:ext cx="3595053" cy="35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0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C0BB39-09D1-4BB9-96DC-DDDBFC83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075F-B774-48E5-84CC-D453B7D8A202}" type="datetime1">
              <a:rPr lang="de-DE" smtClean="0"/>
              <a:t>08.04.2021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9DD576-D8A8-4F38-9DC3-279D8EB1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90CA83-6668-43B8-B030-813057E3B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9E597-A757-483F-AB8B-8CFB81A9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5322A67-A079-4C89-B833-2A7DD68867B3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68339" y="327991"/>
            <a:ext cx="2206487" cy="7026966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516BA61-8C48-4E3A-BB6F-139A99280A7B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6209" y="-298173"/>
            <a:ext cx="1520687" cy="7653130"/>
          </a:xfrm>
          <a:prstGeom prst="line">
            <a:avLst/>
          </a:prstGeom>
          <a:ln w="50800">
            <a:solidFill>
              <a:schemeClr val="tx1">
                <a:lumMod val="85000"/>
                <a:alpha val="5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B55E524-381D-471E-A072-EC2FF51B090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002478" y="-149086"/>
            <a:ext cx="192433" cy="7504043"/>
          </a:xfrm>
          <a:prstGeom prst="line">
            <a:avLst/>
          </a:prstGeom>
          <a:ln w="50800">
            <a:solidFill>
              <a:schemeClr val="tx1">
                <a:lumMod val="85000"/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8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12284-522E-465F-9DE0-D888BA5B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A9D31-2736-419D-BB8D-9943BE29E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205D6B-32EA-44EB-B09F-01EC37B3B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698EED-9952-4EE3-83AE-D7FB6443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66A-7972-40F5-8DE2-9FE149108A24}" type="datetime1">
              <a:rPr lang="de-DE" smtClean="0"/>
              <a:t>08.04.2021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CADEC6-35BE-4AE6-A74C-4E39EFE4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64AA1490-CFF3-46EC-BB99-272B1FD7ED17}"/>
              </a:ext>
            </a:extLst>
          </p:cNvPr>
          <p:cNvSpPr/>
          <p:nvPr userDrawn="1"/>
        </p:nvSpPr>
        <p:spPr>
          <a:xfrm rot="3478380">
            <a:off x="8106560" y="-181381"/>
            <a:ext cx="7069410" cy="3122881"/>
          </a:xfrm>
          <a:custGeom>
            <a:avLst/>
            <a:gdLst>
              <a:gd name="connsiteX0" fmla="*/ 0 w 7069410"/>
              <a:gd name="connsiteY0" fmla="*/ 3122881 h 3122881"/>
              <a:gd name="connsiteX1" fmla="*/ 2076992 w 7069410"/>
              <a:gd name="connsiteY1" fmla="*/ 0 h 3122881"/>
              <a:gd name="connsiteX2" fmla="*/ 7069410 w 7069410"/>
              <a:gd name="connsiteY2" fmla="*/ 3122881 h 31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9410" h="3122881">
                <a:moveTo>
                  <a:pt x="0" y="3122881"/>
                </a:moveTo>
                <a:lnTo>
                  <a:pt x="2076992" y="0"/>
                </a:lnTo>
                <a:lnTo>
                  <a:pt x="7069410" y="3122881"/>
                </a:lnTo>
                <a:close/>
              </a:path>
            </a:pathLst>
          </a:custGeom>
          <a:solidFill>
            <a:srgbClr val="7A7474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DC518DC-A3FE-4A25-9E86-4E8BDEB75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E99A7DD0-0049-4659-A215-BA4485A7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D3780A12-7FF5-446C-A153-A0FEEFF0FA67}"/>
              </a:ext>
            </a:extLst>
          </p:cNvPr>
          <p:cNvSpPr/>
          <p:nvPr userDrawn="1"/>
        </p:nvSpPr>
        <p:spPr>
          <a:xfrm rot="3466656">
            <a:off x="8626173" y="-930483"/>
            <a:ext cx="6047823" cy="2530672"/>
          </a:xfrm>
          <a:custGeom>
            <a:avLst/>
            <a:gdLst>
              <a:gd name="connsiteX0" fmla="*/ 0 w 6047823"/>
              <a:gd name="connsiteY0" fmla="*/ 2530672 h 2530672"/>
              <a:gd name="connsiteX1" fmla="*/ 2032667 w 6047823"/>
              <a:gd name="connsiteY1" fmla="*/ 0 h 2530672"/>
              <a:gd name="connsiteX2" fmla="*/ 6047823 w 6047823"/>
              <a:gd name="connsiteY2" fmla="*/ 2530672 h 253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7823" h="2530672">
                <a:moveTo>
                  <a:pt x="0" y="2530672"/>
                </a:moveTo>
                <a:lnTo>
                  <a:pt x="2032667" y="0"/>
                </a:lnTo>
                <a:lnTo>
                  <a:pt x="6047823" y="2530672"/>
                </a:lnTo>
                <a:close/>
              </a:path>
            </a:pathLst>
          </a:custGeom>
          <a:solidFill>
            <a:srgbClr val="54505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312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D1776-6113-4782-BBC7-DBCF75F1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2B88BF-C285-401D-8287-4E8CC4A82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D20151-9883-40AB-879B-FFB28EFB9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D758E2-330A-4A9B-BCB9-C862D7EA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F41B-80F9-432F-ABF0-1CD8880605F8}" type="datetime1">
              <a:rPr lang="de-DE" smtClean="0"/>
              <a:t>08.04.2021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38BF58-1A30-49CC-A096-DAC31D4F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33107EC-73AF-4940-B351-6D60859675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A4B29513-E0E9-4FA4-AD06-4A226790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B541CA22-57AC-4045-9107-CFBB36A4DBE8}"/>
              </a:ext>
            </a:extLst>
          </p:cNvPr>
          <p:cNvSpPr/>
          <p:nvPr userDrawn="1"/>
        </p:nvSpPr>
        <p:spPr>
          <a:xfrm rot="18257555">
            <a:off x="-6085514" y="239480"/>
            <a:ext cx="11541020" cy="5124616"/>
          </a:xfrm>
          <a:custGeom>
            <a:avLst/>
            <a:gdLst>
              <a:gd name="connsiteX0" fmla="*/ 388878 w 11541020"/>
              <a:gd name="connsiteY0" fmla="*/ 4633352 h 5124616"/>
              <a:gd name="connsiteX1" fmla="*/ 723903 w 11541020"/>
              <a:gd name="connsiteY1" fmla="*/ 5124616 h 5124616"/>
              <a:gd name="connsiteX2" fmla="*/ 0 w 11541020"/>
              <a:gd name="connsiteY2" fmla="*/ 5124616 h 5124616"/>
              <a:gd name="connsiteX3" fmla="*/ 11541020 w 11541020"/>
              <a:gd name="connsiteY3" fmla="*/ 5124616 h 5124616"/>
              <a:gd name="connsiteX4" fmla="*/ 2366920 w 11541020"/>
              <a:gd name="connsiteY4" fmla="*/ 5124616 h 5124616"/>
              <a:gd name="connsiteX5" fmla="*/ 8245339 w 11541020"/>
              <a:gd name="connsiteY5" fmla="*/ 1115745 h 5124616"/>
              <a:gd name="connsiteX6" fmla="*/ 7484441 w 11541020"/>
              <a:gd name="connsiteY6" fmla="*/ 0 h 512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41020" h="5124616">
                <a:moveTo>
                  <a:pt x="388878" y="4633352"/>
                </a:moveTo>
                <a:lnTo>
                  <a:pt x="723903" y="5124616"/>
                </a:lnTo>
                <a:lnTo>
                  <a:pt x="0" y="5124616"/>
                </a:lnTo>
                <a:close/>
                <a:moveTo>
                  <a:pt x="11541020" y="5124616"/>
                </a:moveTo>
                <a:lnTo>
                  <a:pt x="2366920" y="5124616"/>
                </a:lnTo>
                <a:lnTo>
                  <a:pt x="8245339" y="1115745"/>
                </a:lnTo>
                <a:lnTo>
                  <a:pt x="7484441" y="0"/>
                </a:lnTo>
                <a:close/>
              </a:path>
            </a:pathLst>
          </a:custGeom>
          <a:solidFill>
            <a:srgbClr val="7A7474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367106A-01B6-48A1-80C9-FD1996152330}"/>
              </a:ext>
            </a:extLst>
          </p:cNvPr>
          <p:cNvSpPr/>
          <p:nvPr userDrawn="1"/>
        </p:nvSpPr>
        <p:spPr>
          <a:xfrm rot="18171904">
            <a:off x="-2958113" y="-55383"/>
            <a:ext cx="6429979" cy="2792481"/>
          </a:xfrm>
          <a:custGeom>
            <a:avLst/>
            <a:gdLst>
              <a:gd name="connsiteX0" fmla="*/ 6429979 w 6429979"/>
              <a:gd name="connsiteY0" fmla="*/ 2792481 h 2792481"/>
              <a:gd name="connsiteX1" fmla="*/ 0 w 6429979"/>
              <a:gd name="connsiteY1" fmla="*/ 2792481 h 2792481"/>
              <a:gd name="connsiteX2" fmla="*/ 4322294 w 6429979"/>
              <a:gd name="connsiteY2" fmla="*/ 0 h 279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9979" h="2792481">
                <a:moveTo>
                  <a:pt x="6429979" y="2792481"/>
                </a:moveTo>
                <a:lnTo>
                  <a:pt x="0" y="2792481"/>
                </a:lnTo>
                <a:lnTo>
                  <a:pt x="4322294" y="0"/>
                </a:lnTo>
                <a:close/>
              </a:path>
            </a:pathLst>
          </a:custGeom>
          <a:solidFill>
            <a:srgbClr val="54505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019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98814-12AA-4EEE-94EC-509947C7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F3E8CF-98EF-44A4-816D-92EF3448E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E2B94-8306-4F0A-A9B5-6D34EFF8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9A6B-DCD4-467C-ADB7-AFBE223CF175}" type="datetime1">
              <a:rPr lang="de-DE" smtClean="0"/>
              <a:t>08.04.2021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E4669-C854-4233-9F20-27ADF17A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BE3AFB-48A7-4EF5-BA62-120E5EB1DE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4B714126-23C7-4784-9D43-F35A5ACA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1313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E1AE4E-FBE6-4249-A438-47F7ACA67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F32670-A7CB-4F68-ACA1-96C8F193C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32F38-B64E-4559-A0EB-BEA52A96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ADE-19B6-4E92-93A0-E763A14B48E5}" type="datetime1">
              <a:rPr lang="de-DE" smtClean="0"/>
              <a:t>08.04.2021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3CD269-B0BB-4764-8F8D-7D8BDC1B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E0DDA4-3F43-460A-9167-7BDCA66BB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48F8790B-8520-4228-9710-7FDBF5F9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8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17741-59D7-4F80-9ACF-385D235D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E1EAEE-032B-4244-B4FD-9C670828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B3D25B-7C9B-4A2C-943D-55A39954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7. April 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76A3D-5509-4309-9175-446DB4CF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306632E-5393-4872-B34D-C387301E7EA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68339" y="327991"/>
            <a:ext cx="2206487" cy="7026966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E365B6A-6E9D-4C47-8BF9-3DE87F3A53C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6209" y="-298173"/>
            <a:ext cx="1520687" cy="7653130"/>
          </a:xfrm>
          <a:prstGeom prst="line">
            <a:avLst/>
          </a:prstGeom>
          <a:ln w="50800">
            <a:solidFill>
              <a:schemeClr val="tx1">
                <a:lumMod val="85000"/>
                <a:alpha val="5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B48BB41-F715-4013-8AD8-2CB005E6E2D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002478" y="-149086"/>
            <a:ext cx="192433" cy="7504043"/>
          </a:xfrm>
          <a:prstGeom prst="line">
            <a:avLst/>
          </a:prstGeom>
          <a:ln w="50800">
            <a:solidFill>
              <a:schemeClr val="tx1">
                <a:lumMod val="85000"/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6201078D-9D43-4104-AB4F-01D7F01C8F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37365B56-D96F-4640-ACAF-89E075C4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48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91358-A520-4EAA-9773-23922853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68F93C-2EBA-48D3-A639-0D38EB896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463F38-096D-42DC-B031-69F959DC4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710682-14C4-4307-9DC4-41320F664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01A7A8-1E2D-4812-9CB7-54EF1C1EB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8DDC7A-13A6-4B80-BE57-E1E0A876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A632-E71F-4C24-AF3F-F69EC1E9ABC2}" type="datetime1">
              <a:rPr lang="de-DE" smtClean="0"/>
              <a:t>08.04.2021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61E88F-F67A-4DA2-A983-DE5A3643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C74E322-5E8C-434D-8F8E-6D4FBD4F9D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1BFFB9F-BF52-4572-986A-1D53A6A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261B726-4CAE-47B4-A36C-852D72C976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68339" y="327991"/>
            <a:ext cx="2206487" cy="7026966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D392EE3-9B20-44FD-ACA8-0D7D5C63682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6209" y="-298173"/>
            <a:ext cx="1520687" cy="7653130"/>
          </a:xfrm>
          <a:prstGeom prst="line">
            <a:avLst/>
          </a:prstGeom>
          <a:ln w="50800">
            <a:solidFill>
              <a:schemeClr val="tx1">
                <a:lumMod val="85000"/>
                <a:alpha val="5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955A5F6-75BF-4AE5-B400-FA76184BFBC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002478" y="-149086"/>
            <a:ext cx="192433" cy="7504043"/>
          </a:xfrm>
          <a:prstGeom prst="line">
            <a:avLst/>
          </a:prstGeom>
          <a:ln w="50800">
            <a:solidFill>
              <a:schemeClr val="tx1">
                <a:lumMod val="85000"/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15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C2CFC-5E7F-478D-9C76-C736C6E4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8B80-AC2F-4E0F-A3D1-77A1CA69D9FF}" type="datetime1">
              <a:rPr lang="de-DE" smtClean="0"/>
              <a:t>08.04.2021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3332F6-A70C-4142-9283-69909266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0AC08BB8-1E00-4968-9BBB-D9A094CAC22A}"/>
              </a:ext>
            </a:extLst>
          </p:cNvPr>
          <p:cNvSpPr/>
          <p:nvPr userDrawn="1"/>
        </p:nvSpPr>
        <p:spPr>
          <a:xfrm>
            <a:off x="6293124" y="-387317"/>
            <a:ext cx="5992540" cy="7464287"/>
          </a:xfrm>
          <a:custGeom>
            <a:avLst/>
            <a:gdLst>
              <a:gd name="connsiteX0" fmla="*/ 5633831 w 5992540"/>
              <a:gd name="connsiteY0" fmla="*/ 0 h 7464287"/>
              <a:gd name="connsiteX1" fmla="*/ 5992540 w 5992540"/>
              <a:gd name="connsiteY1" fmla="*/ 475255 h 7464287"/>
              <a:gd name="connsiteX2" fmla="*/ 5992540 w 5992540"/>
              <a:gd name="connsiteY2" fmla="*/ 7464287 h 7464287"/>
              <a:gd name="connsiteX3" fmla="*/ 0 w 5992540"/>
              <a:gd name="connsiteY3" fmla="*/ 7464287 h 746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2540" h="7464287">
                <a:moveTo>
                  <a:pt x="5633831" y="0"/>
                </a:moveTo>
                <a:lnTo>
                  <a:pt x="5992540" y="475255"/>
                </a:lnTo>
                <a:lnTo>
                  <a:pt x="5992540" y="7464287"/>
                </a:lnTo>
                <a:lnTo>
                  <a:pt x="0" y="7464287"/>
                </a:lnTo>
                <a:close/>
              </a:path>
            </a:pathLst>
          </a:custGeom>
          <a:solidFill>
            <a:srgbClr val="54505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31CE80E2-3B97-426A-82EE-0B909A76029E}"/>
              </a:ext>
            </a:extLst>
          </p:cNvPr>
          <p:cNvSpPr/>
          <p:nvPr userDrawn="1"/>
        </p:nvSpPr>
        <p:spPr>
          <a:xfrm>
            <a:off x="8269358" y="2144210"/>
            <a:ext cx="4127129" cy="5085160"/>
          </a:xfrm>
          <a:custGeom>
            <a:avLst/>
            <a:gdLst>
              <a:gd name="connsiteX0" fmla="*/ 4127129 w 4127129"/>
              <a:gd name="connsiteY0" fmla="*/ 0 h 5085160"/>
              <a:gd name="connsiteX1" fmla="*/ 4127129 w 4127129"/>
              <a:gd name="connsiteY1" fmla="*/ 5085160 h 5085160"/>
              <a:gd name="connsiteX2" fmla="*/ 0 w 4127129"/>
              <a:gd name="connsiteY2" fmla="*/ 5085160 h 508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7129" h="5085160">
                <a:moveTo>
                  <a:pt x="4127129" y="0"/>
                </a:moveTo>
                <a:lnTo>
                  <a:pt x="4127129" y="5085160"/>
                </a:lnTo>
                <a:lnTo>
                  <a:pt x="0" y="5085160"/>
                </a:lnTo>
                <a:close/>
              </a:path>
            </a:pathLst>
          </a:custGeom>
          <a:solidFill>
            <a:srgbClr val="7A7474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4457263-0E62-4FAF-B156-45182A4167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26" name="Foliennummernplatzhalter 5">
            <a:extLst>
              <a:ext uri="{FF2B5EF4-FFF2-40B4-BE49-F238E27FC236}">
                <a16:creationId xmlns:a16="http://schemas.microsoft.com/office/drawing/2014/main" id="{4DB35795-2F3A-42B9-A409-A6CB376F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24951ABD-2BF2-4E63-86DC-D5E1743E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165B5E2-0F7B-4133-9B3B-824F5EFF7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61" y="1825625"/>
            <a:ext cx="10540678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7439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E56A008-342C-406C-8193-D8E9658DB687}"/>
              </a:ext>
            </a:extLst>
          </p:cNvPr>
          <p:cNvSpPr/>
          <p:nvPr userDrawn="1"/>
        </p:nvSpPr>
        <p:spPr>
          <a:xfrm>
            <a:off x="6293124" y="-387317"/>
            <a:ext cx="5992540" cy="7464287"/>
          </a:xfrm>
          <a:custGeom>
            <a:avLst/>
            <a:gdLst>
              <a:gd name="connsiteX0" fmla="*/ 5633831 w 5992540"/>
              <a:gd name="connsiteY0" fmla="*/ 0 h 7464287"/>
              <a:gd name="connsiteX1" fmla="*/ 5992540 w 5992540"/>
              <a:gd name="connsiteY1" fmla="*/ 475255 h 7464287"/>
              <a:gd name="connsiteX2" fmla="*/ 5992540 w 5992540"/>
              <a:gd name="connsiteY2" fmla="*/ 7464287 h 7464287"/>
              <a:gd name="connsiteX3" fmla="*/ 0 w 5992540"/>
              <a:gd name="connsiteY3" fmla="*/ 7464287 h 746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2540" h="7464287">
                <a:moveTo>
                  <a:pt x="5633831" y="0"/>
                </a:moveTo>
                <a:lnTo>
                  <a:pt x="5992540" y="475255"/>
                </a:lnTo>
                <a:lnTo>
                  <a:pt x="5992540" y="7464287"/>
                </a:lnTo>
                <a:lnTo>
                  <a:pt x="0" y="7464287"/>
                </a:lnTo>
                <a:close/>
              </a:path>
            </a:pathLst>
          </a:custGeom>
          <a:solidFill>
            <a:srgbClr val="54505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40CE736-957E-4DFA-982E-A95D710BA4C1}"/>
              </a:ext>
            </a:extLst>
          </p:cNvPr>
          <p:cNvSpPr/>
          <p:nvPr userDrawn="1"/>
        </p:nvSpPr>
        <p:spPr>
          <a:xfrm>
            <a:off x="8269358" y="2144210"/>
            <a:ext cx="4127129" cy="5085160"/>
          </a:xfrm>
          <a:custGeom>
            <a:avLst/>
            <a:gdLst>
              <a:gd name="connsiteX0" fmla="*/ 4127129 w 4127129"/>
              <a:gd name="connsiteY0" fmla="*/ 0 h 5085160"/>
              <a:gd name="connsiteX1" fmla="*/ 4127129 w 4127129"/>
              <a:gd name="connsiteY1" fmla="*/ 5085160 h 5085160"/>
              <a:gd name="connsiteX2" fmla="*/ 0 w 4127129"/>
              <a:gd name="connsiteY2" fmla="*/ 5085160 h 508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7129" h="5085160">
                <a:moveTo>
                  <a:pt x="4127129" y="0"/>
                </a:moveTo>
                <a:lnTo>
                  <a:pt x="4127129" y="5085160"/>
                </a:lnTo>
                <a:lnTo>
                  <a:pt x="0" y="5085160"/>
                </a:lnTo>
                <a:close/>
              </a:path>
            </a:pathLst>
          </a:custGeom>
          <a:solidFill>
            <a:srgbClr val="7A7474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B47214-E45F-4792-A297-3BCFFF73B1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Gruppe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4A944-0C2C-4B18-9F91-4F2C3B586D4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Gruppenmitglieder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C2CFC-5E7F-478D-9C76-C736C6E4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8B80-AC2F-4E0F-A3D1-77A1CA69D9FF}" type="datetime1">
              <a:rPr lang="de-DE" smtClean="0"/>
              <a:t>08.04.2021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3332F6-A70C-4142-9283-69909266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4457263-0E62-4FAF-B156-45182A4167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26" name="Foliennummernplatzhalter 5">
            <a:extLst>
              <a:ext uri="{FF2B5EF4-FFF2-40B4-BE49-F238E27FC236}">
                <a16:creationId xmlns:a16="http://schemas.microsoft.com/office/drawing/2014/main" id="{4DB35795-2F3A-42B9-A409-A6CB376F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1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63389-62CF-4BE4-BA91-B2DC366B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6C4B6E-D44A-4A91-BD61-C8077AD7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CF58-6BF9-45B4-9C8E-0CFD46728249}" type="datetime1">
              <a:rPr lang="de-DE" smtClean="0"/>
              <a:t>08.04.2021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11F5D6-874E-494C-8D9B-9250C60D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F48D2B-A4A2-4066-BE13-3CDBE8AC224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512506" y="599769"/>
            <a:ext cx="2179074" cy="6803921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F231BCD-30B1-41D8-A8EC-F483E927CCE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42450" y="-268359"/>
            <a:ext cx="1956618" cy="7983793"/>
          </a:xfrm>
          <a:prstGeom prst="line">
            <a:avLst/>
          </a:prstGeom>
          <a:ln w="50800">
            <a:solidFill>
              <a:schemeClr val="tx1">
                <a:lumMod val="85000"/>
                <a:alpha val="5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6099240-4672-4570-92F3-6A855DA9A56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44048" y="-198784"/>
            <a:ext cx="904568" cy="7435327"/>
          </a:xfrm>
          <a:prstGeom prst="line">
            <a:avLst/>
          </a:prstGeom>
          <a:ln w="50800">
            <a:solidFill>
              <a:schemeClr val="tx1">
                <a:lumMod val="85000"/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BAA2023-FA47-40FA-B39E-CD41F8BA95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819A0E5B-436E-44B3-BC89-64D486C5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153F381-738A-4588-8A13-AB4874AB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8432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63389-62CF-4BE4-BA91-B2DC366B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936E06-9D48-4053-A6C7-4C03831FB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10CCE3-E79E-4683-95B9-2F1CFE765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6C4B6E-D44A-4A91-BD61-C8077AD7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CF58-6BF9-45B4-9C8E-0CFD46728249}" type="datetime1">
              <a:rPr lang="de-DE" smtClean="0"/>
              <a:t>08.04.2021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11F5D6-874E-494C-8D9B-9250C60D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F48D2B-A4A2-4066-BE13-3CDBE8AC224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512506" y="599769"/>
            <a:ext cx="2179074" cy="6803921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F231BCD-30B1-41D8-A8EC-F483E927CCE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42450" y="-268359"/>
            <a:ext cx="1956618" cy="7983793"/>
          </a:xfrm>
          <a:prstGeom prst="line">
            <a:avLst/>
          </a:prstGeom>
          <a:ln w="50800">
            <a:solidFill>
              <a:schemeClr val="tx1">
                <a:lumMod val="85000"/>
                <a:alpha val="5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6099240-4672-4570-92F3-6A855DA9A56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44048" y="-198784"/>
            <a:ext cx="904568" cy="7435327"/>
          </a:xfrm>
          <a:prstGeom prst="line">
            <a:avLst/>
          </a:prstGeom>
          <a:ln w="50800">
            <a:solidFill>
              <a:schemeClr val="tx1">
                <a:lumMod val="85000"/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BAA2023-FA47-40FA-B39E-CD41F8BA95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819A0E5B-436E-44B3-BC89-64D486C5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17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m 8">
            <a:extLst>
              <a:ext uri="{FF2B5EF4-FFF2-40B4-BE49-F238E27FC236}">
                <a16:creationId xmlns:a16="http://schemas.microsoft.com/office/drawing/2014/main" id="{9E253A7D-28F8-486A-8760-E2BA77D954EE}"/>
              </a:ext>
            </a:extLst>
          </p:cNvPr>
          <p:cNvSpPr/>
          <p:nvPr userDrawn="1"/>
        </p:nvSpPr>
        <p:spPr>
          <a:xfrm>
            <a:off x="924529" y="0"/>
            <a:ext cx="8889357" cy="6857738"/>
          </a:xfrm>
          <a:prstGeom prst="parallelogram">
            <a:avLst/>
          </a:prstGeom>
          <a:solidFill>
            <a:srgbClr val="5450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BB7DD3-1F52-4E03-8AF7-DF44E7D6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  <a:endParaRPr lang="de-DE" dirty="0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0639037D-1AD3-4E7F-A1CD-93C54FB27789}"/>
              </a:ext>
            </a:extLst>
          </p:cNvPr>
          <p:cNvSpPr/>
          <p:nvPr userDrawn="1"/>
        </p:nvSpPr>
        <p:spPr>
          <a:xfrm>
            <a:off x="0" y="0"/>
            <a:ext cx="4305059" cy="6857738"/>
          </a:xfrm>
          <a:custGeom>
            <a:avLst/>
            <a:gdLst>
              <a:gd name="connsiteX0" fmla="*/ 0 w 4305059"/>
              <a:gd name="connsiteY0" fmla="*/ 0 h 6857738"/>
              <a:gd name="connsiteX1" fmla="*/ 4305059 w 4305059"/>
              <a:gd name="connsiteY1" fmla="*/ 0 h 6857738"/>
              <a:gd name="connsiteX2" fmla="*/ 2590625 w 4305059"/>
              <a:gd name="connsiteY2" fmla="*/ 6857738 h 6857738"/>
              <a:gd name="connsiteX3" fmla="*/ 0 w 4305059"/>
              <a:gd name="connsiteY3" fmla="*/ 6857738 h 68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059" h="6857738">
                <a:moveTo>
                  <a:pt x="0" y="0"/>
                </a:moveTo>
                <a:lnTo>
                  <a:pt x="4305059" y="0"/>
                </a:lnTo>
                <a:lnTo>
                  <a:pt x="2590625" y="6857738"/>
                </a:lnTo>
                <a:lnTo>
                  <a:pt x="0" y="6857738"/>
                </a:lnTo>
                <a:close/>
              </a:path>
            </a:pathLst>
          </a:custGeom>
          <a:solidFill>
            <a:srgbClr val="7A7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E0B6EF-B44A-4BC6-959F-9C9B8A06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79CC6265-94D9-4AEF-909B-A954FB12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B16C44-4811-4A7D-A56D-5D055F98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5EE10-46A6-4CE1-83A2-094A9E48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6C1B-C631-4779-AA81-96ADCC2F10FC}" type="datetime1">
              <a:rPr lang="de-DE" smtClean="0"/>
              <a:pPr/>
              <a:t>08.04.2021</a:t>
            </a:fld>
            <a:endParaRPr lang="de-DE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EF27729E-DB82-49CC-9892-3A8B8C058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717AB925-2353-425D-93E3-2D0130CD03D4}"/>
              </a:ext>
            </a:extLst>
          </p:cNvPr>
          <p:cNvSpPr txBox="1">
            <a:spLocks/>
          </p:cNvSpPr>
          <p:nvPr userDrawn="1"/>
        </p:nvSpPr>
        <p:spPr>
          <a:xfrm>
            <a:off x="11373505" y="6102660"/>
            <a:ext cx="510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7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9CDD95A9-6409-4E85-B9EC-EABE8EE968C1}"/>
              </a:ext>
            </a:extLst>
          </p:cNvPr>
          <p:cNvSpPr/>
          <p:nvPr userDrawn="1"/>
        </p:nvSpPr>
        <p:spPr>
          <a:xfrm>
            <a:off x="6293124" y="-387317"/>
            <a:ext cx="5992540" cy="7464287"/>
          </a:xfrm>
          <a:custGeom>
            <a:avLst/>
            <a:gdLst>
              <a:gd name="connsiteX0" fmla="*/ 5633831 w 5992540"/>
              <a:gd name="connsiteY0" fmla="*/ 0 h 7464287"/>
              <a:gd name="connsiteX1" fmla="*/ 5992540 w 5992540"/>
              <a:gd name="connsiteY1" fmla="*/ 475255 h 7464287"/>
              <a:gd name="connsiteX2" fmla="*/ 5992540 w 5992540"/>
              <a:gd name="connsiteY2" fmla="*/ 7464287 h 7464287"/>
              <a:gd name="connsiteX3" fmla="*/ 0 w 5992540"/>
              <a:gd name="connsiteY3" fmla="*/ 7464287 h 746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2540" h="7464287">
                <a:moveTo>
                  <a:pt x="5633831" y="0"/>
                </a:moveTo>
                <a:lnTo>
                  <a:pt x="5992540" y="475255"/>
                </a:lnTo>
                <a:lnTo>
                  <a:pt x="5992540" y="7464287"/>
                </a:lnTo>
                <a:lnTo>
                  <a:pt x="0" y="7464287"/>
                </a:lnTo>
                <a:close/>
              </a:path>
            </a:pathLst>
          </a:custGeom>
          <a:solidFill>
            <a:srgbClr val="54505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8FE9307-1830-4297-A639-EB1C18DC8678}"/>
              </a:ext>
            </a:extLst>
          </p:cNvPr>
          <p:cNvSpPr/>
          <p:nvPr userDrawn="1"/>
        </p:nvSpPr>
        <p:spPr>
          <a:xfrm>
            <a:off x="8269358" y="2144210"/>
            <a:ext cx="4127129" cy="5085160"/>
          </a:xfrm>
          <a:custGeom>
            <a:avLst/>
            <a:gdLst>
              <a:gd name="connsiteX0" fmla="*/ 4127129 w 4127129"/>
              <a:gd name="connsiteY0" fmla="*/ 0 h 5085160"/>
              <a:gd name="connsiteX1" fmla="*/ 4127129 w 4127129"/>
              <a:gd name="connsiteY1" fmla="*/ 5085160 h 5085160"/>
              <a:gd name="connsiteX2" fmla="*/ 0 w 4127129"/>
              <a:gd name="connsiteY2" fmla="*/ 5085160 h 508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7129" h="5085160">
                <a:moveTo>
                  <a:pt x="4127129" y="0"/>
                </a:moveTo>
                <a:lnTo>
                  <a:pt x="4127129" y="5085160"/>
                </a:lnTo>
                <a:lnTo>
                  <a:pt x="0" y="5085160"/>
                </a:lnTo>
                <a:close/>
              </a:path>
            </a:pathLst>
          </a:custGeom>
          <a:solidFill>
            <a:srgbClr val="7A7474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BF4F16-630A-4E49-ABE0-B8B8E9C9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B8172C-78CC-4140-99B2-494E015C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15A2-3CCD-4B52-B9CD-22E762FA3D59}" type="datetime1">
              <a:rPr lang="de-DE" smtClean="0"/>
              <a:t>08.04.2021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2581F1-973E-403A-9119-40AA740D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2748C1C-3473-451D-97FA-7FC51AC94E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21D5D8A-AE63-4CC1-BD2A-9131FD41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57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35FB22-397D-49C3-A531-E3069F5D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0F78C2-67E3-454E-9211-106A4F218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FB5D8C-5BDB-46E7-8AA0-6730A9D11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816C1B-C631-4779-AA81-96ADCC2F10FC}" type="datetime1">
              <a:rPr lang="de-DE" smtClean="0"/>
              <a:pPr/>
              <a:t>08.04.2021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4F0E02-8976-4115-876F-11A4B4B01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WWI 18 SEA/C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99D211-F8D0-4718-BD6E-2CBB64570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2373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61" r:id="rId5"/>
    <p:sldLayoutId id="2147483652" r:id="rId6"/>
    <p:sldLayoutId id="2147483660" r:id="rId7"/>
    <p:sldLayoutId id="2147483662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D1DBB-760B-4966-9ACE-0C699BAEC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</a:t>
            </a:r>
            <a:r>
              <a:rPr lang="de-DE" dirty="0" err="1"/>
              <a:t>Tradingtool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Moonstonks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2E22E7-B981-4AEB-82E5-0D83E5B92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727" y="4304074"/>
            <a:ext cx="7795491" cy="1802086"/>
          </a:xfrm>
        </p:spPr>
        <p:txBody>
          <a:bodyPr>
            <a:normAutofit/>
          </a:bodyPr>
          <a:lstStyle/>
          <a:p>
            <a:r>
              <a:rPr lang="de-DE" dirty="0"/>
              <a:t>Abschlusspräsentation - 29. April 2021</a:t>
            </a:r>
          </a:p>
        </p:txBody>
      </p:sp>
    </p:spTree>
    <p:extLst>
      <p:ext uri="{BB962C8B-B14F-4D97-AF65-F5344CB8AC3E}">
        <p14:creationId xmlns:p14="http://schemas.microsoft.com/office/powerpoint/2010/main" val="418758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07FB9-4BEC-48CA-99FD-F2F8633A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9937D-EF4D-4B2E-B1FE-1FB5F62E3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000" dirty="0"/>
              <a:t>Grundlagen (Jeannine)</a:t>
            </a:r>
          </a:p>
          <a:p>
            <a:pPr lvl="1"/>
            <a:r>
              <a:rPr lang="de-DE" sz="1800" dirty="0"/>
              <a:t>Aktienhandel</a:t>
            </a:r>
          </a:p>
          <a:p>
            <a:pPr lvl="1"/>
            <a:r>
              <a:rPr lang="de-DE" sz="1800" dirty="0"/>
              <a:t>Börse</a:t>
            </a:r>
          </a:p>
          <a:p>
            <a:r>
              <a:rPr lang="de-DE" sz="2000" dirty="0"/>
              <a:t>Geschäftsprozess (zusammen kontrollieren)</a:t>
            </a:r>
          </a:p>
          <a:p>
            <a:r>
              <a:rPr lang="de-DE" sz="2000" dirty="0"/>
              <a:t>Schnittstellen (zusammen kontrollieren)</a:t>
            </a:r>
          </a:p>
          <a:p>
            <a:r>
              <a:rPr lang="de-DE" sz="2000" dirty="0"/>
              <a:t>CI/CD (Aaron und Tobi) </a:t>
            </a:r>
          </a:p>
          <a:p>
            <a:r>
              <a:rPr lang="de-DE" sz="2000" dirty="0"/>
              <a:t>Organisation Gesamtprojekt (Jeannine)</a:t>
            </a:r>
          </a:p>
          <a:p>
            <a:r>
              <a:rPr lang="de-DE" sz="2000" dirty="0"/>
              <a:t>Projektleiter </a:t>
            </a:r>
          </a:p>
          <a:p>
            <a:r>
              <a:rPr lang="de-DE" sz="2000" dirty="0"/>
              <a:t>Vorstellung der einzelnen Gruppen</a:t>
            </a:r>
          </a:p>
          <a:p>
            <a:pPr lvl="1"/>
            <a:r>
              <a:rPr lang="de-DE" sz="1800" dirty="0"/>
              <a:t>Teilprojekt </a:t>
            </a:r>
          </a:p>
          <a:p>
            <a:pPr lvl="1"/>
            <a:r>
              <a:rPr lang="de-DE" sz="1800" dirty="0"/>
              <a:t>Anwendung</a:t>
            </a:r>
          </a:p>
          <a:p>
            <a:pPr lvl="1"/>
            <a:r>
              <a:rPr lang="de-DE" sz="1800" dirty="0"/>
              <a:t>Verwendete Technologien</a:t>
            </a:r>
          </a:p>
          <a:p>
            <a:pPr lvl="1"/>
            <a:r>
              <a:rPr lang="de-DE" sz="1800" dirty="0"/>
              <a:t>Arbeitsweise (Aufgabenverteilung, geschätzte/reale Zeiterfassung)</a:t>
            </a:r>
          </a:p>
          <a:p>
            <a:r>
              <a:rPr lang="de-DE" sz="2200" dirty="0"/>
              <a:t>Demo-Video (Nutzersicht, Orderbuch)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243E5C-4EFA-4BA8-B601-A8FAA16A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0261-4ADD-4D32-A5B1-5BBF7463BEF8}" type="datetime1">
              <a:rPr lang="de-DE" smtClean="0"/>
              <a:t>08.04.2021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8F8648-C3FB-4557-B279-4253D2C8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WWI 18 SEA/C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88844-F01F-4FF3-84CD-E9879FC6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084094"/>
            <a:ext cx="510209" cy="365125"/>
          </a:xfrm>
        </p:spPr>
        <p:txBody>
          <a:bodyPr/>
          <a:lstStyle/>
          <a:p>
            <a:fld id="{C8E4CB9F-243C-4156-9AA2-01A91AA1657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4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Breitbild</PresentationFormat>
  <Paragraphs>20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</vt:lpstr>
      <vt:lpstr>Projekt Tradingtool - Moonstonks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Jeannine Bertrand</dc:creator>
  <cp:lastModifiedBy>Jeannine Bertrand</cp:lastModifiedBy>
  <cp:revision>21</cp:revision>
  <dcterms:created xsi:type="dcterms:W3CDTF">2021-04-07T15:51:30Z</dcterms:created>
  <dcterms:modified xsi:type="dcterms:W3CDTF">2021-04-08T07:42:00Z</dcterms:modified>
</cp:coreProperties>
</file>