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474"/>
    <a:srgbClr val="545050"/>
    <a:srgbClr val="494545"/>
    <a:srgbClr val="B4B0B0"/>
    <a:srgbClr val="918B8B"/>
    <a:srgbClr val="BF0909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E9CA5-A91B-498E-B14A-F41E1F9E8987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3C70-E0FE-4BCF-918C-399DC2046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0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Gebühren bei Börse für die Orders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2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65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Konflikte geklärt?</a:t>
            </a:r>
          </a:p>
          <a:p>
            <a:r>
              <a:rPr lang="de-DE" dirty="0"/>
              <a:t>Methoden?</a:t>
            </a:r>
          </a:p>
          <a:p>
            <a:r>
              <a:rPr lang="de-DE" dirty="0"/>
              <a:t>Arbeit der Teilgruppen nochmal jede Gruppe einzeln 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A3716-CDE4-4957-B7AE-A6D6AD9B96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727" y="1787382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/>
              <a:t>Projekt </a:t>
            </a:r>
            <a:r>
              <a:rPr lang="de-DE" dirty="0" err="1"/>
              <a:t>Tradingtool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Moonstonks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B135-EA49-4D5F-B489-F27F31B192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727" y="4304074"/>
            <a:ext cx="779549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Abschlusspräsentation</a:t>
            </a:r>
          </a:p>
          <a:p>
            <a:r>
              <a:rPr lang="de-DE" dirty="0"/>
              <a:t>WWI 18 SEA/C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FAE95-7154-4197-AB96-0E952EBA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F432-4A7F-4508-AC35-F9E32325F16F}" type="datetime1">
              <a:rPr lang="de-DE" smtClean="0"/>
              <a:t>15.04.2021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EC51D-8430-4583-BF85-0BF4200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74FBF-7464-41FC-9208-2A3462F6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729F03-CF81-4095-A215-5DCBB48E8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47" y="92363"/>
            <a:ext cx="3595053" cy="35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0BB39-09D1-4BB9-96DC-DDDBFC83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075F-B774-48E5-84CC-D453B7D8A202}" type="datetime1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9DD576-D8A8-4F38-9DC3-279D8EB1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90CA83-6668-43B8-B030-813057E3B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9E597-A757-483F-AB8B-8CFB81A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5322A67-A079-4C89-B833-2A7DD68867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16BA61-8C48-4E3A-BB6F-139A99280A7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B55E524-381D-471E-A072-EC2FF51B090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8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2284-522E-465F-9DE0-D888BA5B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A9D31-2736-419D-BB8D-9943BE29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205D6B-32EA-44EB-B09F-01EC37B3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98EED-9952-4EE3-83AE-D7FB644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ADEC6-35BE-4AE6-A74C-4E39EFE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4AA1490-CFF3-46EC-BB99-272B1FD7ED17}"/>
              </a:ext>
            </a:extLst>
          </p:cNvPr>
          <p:cNvSpPr/>
          <p:nvPr userDrawn="1"/>
        </p:nvSpPr>
        <p:spPr>
          <a:xfrm rot="3478380">
            <a:off x="8106560" y="-181381"/>
            <a:ext cx="7069410" cy="3122881"/>
          </a:xfrm>
          <a:custGeom>
            <a:avLst/>
            <a:gdLst>
              <a:gd name="connsiteX0" fmla="*/ 0 w 7069410"/>
              <a:gd name="connsiteY0" fmla="*/ 3122881 h 3122881"/>
              <a:gd name="connsiteX1" fmla="*/ 2076992 w 7069410"/>
              <a:gd name="connsiteY1" fmla="*/ 0 h 3122881"/>
              <a:gd name="connsiteX2" fmla="*/ 7069410 w 7069410"/>
              <a:gd name="connsiteY2" fmla="*/ 3122881 h 31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9410" h="3122881">
                <a:moveTo>
                  <a:pt x="0" y="3122881"/>
                </a:moveTo>
                <a:lnTo>
                  <a:pt x="2076992" y="0"/>
                </a:lnTo>
                <a:lnTo>
                  <a:pt x="7069410" y="3122881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C518DC-A3FE-4A25-9E86-4E8BDEB75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99A7DD0-0049-4659-A215-BA4485A7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3780A12-7FF5-446C-A153-A0FEEFF0FA67}"/>
              </a:ext>
            </a:extLst>
          </p:cNvPr>
          <p:cNvSpPr/>
          <p:nvPr userDrawn="1"/>
        </p:nvSpPr>
        <p:spPr>
          <a:xfrm rot="3466656">
            <a:off x="8626173" y="-930483"/>
            <a:ext cx="6047823" cy="2530672"/>
          </a:xfrm>
          <a:custGeom>
            <a:avLst/>
            <a:gdLst>
              <a:gd name="connsiteX0" fmla="*/ 0 w 6047823"/>
              <a:gd name="connsiteY0" fmla="*/ 2530672 h 2530672"/>
              <a:gd name="connsiteX1" fmla="*/ 2032667 w 6047823"/>
              <a:gd name="connsiteY1" fmla="*/ 0 h 2530672"/>
              <a:gd name="connsiteX2" fmla="*/ 6047823 w 6047823"/>
              <a:gd name="connsiteY2" fmla="*/ 2530672 h 25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7823" h="2530672">
                <a:moveTo>
                  <a:pt x="0" y="2530672"/>
                </a:moveTo>
                <a:lnTo>
                  <a:pt x="2032667" y="0"/>
                </a:lnTo>
                <a:lnTo>
                  <a:pt x="6047823" y="2530672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31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D1776-6113-4782-BBC7-DBCF75F1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2B88BF-C285-401D-8287-4E8CC4A8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20151-9883-40AB-879B-FFB28EFB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758E2-330A-4A9B-BCB9-C862D7EA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41B-80F9-432F-ABF0-1CD8880605F8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8BF58-1A30-49CC-A096-DAC31D4F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3107EC-73AF-4940-B351-6D6085967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4B29513-E0E9-4FA4-AD06-4A22679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541CA22-57AC-4045-9107-CFBB36A4DBE8}"/>
              </a:ext>
            </a:extLst>
          </p:cNvPr>
          <p:cNvSpPr/>
          <p:nvPr userDrawn="1"/>
        </p:nvSpPr>
        <p:spPr>
          <a:xfrm rot="18257555">
            <a:off x="-6085514" y="239480"/>
            <a:ext cx="11541020" cy="5124616"/>
          </a:xfrm>
          <a:custGeom>
            <a:avLst/>
            <a:gdLst>
              <a:gd name="connsiteX0" fmla="*/ 388878 w 11541020"/>
              <a:gd name="connsiteY0" fmla="*/ 4633352 h 5124616"/>
              <a:gd name="connsiteX1" fmla="*/ 723903 w 11541020"/>
              <a:gd name="connsiteY1" fmla="*/ 5124616 h 5124616"/>
              <a:gd name="connsiteX2" fmla="*/ 0 w 11541020"/>
              <a:gd name="connsiteY2" fmla="*/ 5124616 h 5124616"/>
              <a:gd name="connsiteX3" fmla="*/ 11541020 w 11541020"/>
              <a:gd name="connsiteY3" fmla="*/ 5124616 h 5124616"/>
              <a:gd name="connsiteX4" fmla="*/ 2366920 w 11541020"/>
              <a:gd name="connsiteY4" fmla="*/ 5124616 h 5124616"/>
              <a:gd name="connsiteX5" fmla="*/ 8245339 w 11541020"/>
              <a:gd name="connsiteY5" fmla="*/ 1115745 h 5124616"/>
              <a:gd name="connsiteX6" fmla="*/ 7484441 w 11541020"/>
              <a:gd name="connsiteY6" fmla="*/ 0 h 5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1020" h="5124616">
                <a:moveTo>
                  <a:pt x="388878" y="4633352"/>
                </a:moveTo>
                <a:lnTo>
                  <a:pt x="723903" y="5124616"/>
                </a:lnTo>
                <a:lnTo>
                  <a:pt x="0" y="5124616"/>
                </a:lnTo>
                <a:close/>
                <a:moveTo>
                  <a:pt x="11541020" y="5124616"/>
                </a:moveTo>
                <a:lnTo>
                  <a:pt x="2366920" y="5124616"/>
                </a:lnTo>
                <a:lnTo>
                  <a:pt x="8245339" y="1115745"/>
                </a:lnTo>
                <a:lnTo>
                  <a:pt x="7484441" y="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367106A-01B6-48A1-80C9-FD1996152330}"/>
              </a:ext>
            </a:extLst>
          </p:cNvPr>
          <p:cNvSpPr/>
          <p:nvPr userDrawn="1"/>
        </p:nvSpPr>
        <p:spPr>
          <a:xfrm rot="18171904">
            <a:off x="-2958113" y="-55383"/>
            <a:ext cx="6429979" cy="2792481"/>
          </a:xfrm>
          <a:custGeom>
            <a:avLst/>
            <a:gdLst>
              <a:gd name="connsiteX0" fmla="*/ 6429979 w 6429979"/>
              <a:gd name="connsiteY0" fmla="*/ 2792481 h 2792481"/>
              <a:gd name="connsiteX1" fmla="*/ 0 w 6429979"/>
              <a:gd name="connsiteY1" fmla="*/ 2792481 h 2792481"/>
              <a:gd name="connsiteX2" fmla="*/ 4322294 w 6429979"/>
              <a:gd name="connsiteY2" fmla="*/ 0 h 279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979" h="2792481">
                <a:moveTo>
                  <a:pt x="6429979" y="2792481"/>
                </a:moveTo>
                <a:lnTo>
                  <a:pt x="0" y="2792481"/>
                </a:lnTo>
                <a:lnTo>
                  <a:pt x="4322294" y="0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1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8814-12AA-4EEE-94EC-509947C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3E8CF-98EF-44A4-816D-92EF3448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E2B94-8306-4F0A-A9B5-6D34EFF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9A6B-DCD4-467C-ADB7-AFBE223CF175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E4669-C854-4233-9F20-27ADF17A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BE3AFB-48A7-4EF5-BA62-120E5EB1D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B714126-23C7-4784-9D43-F35A5ACA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31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E1AE4E-FBE6-4249-A438-47F7ACA6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F32670-A7CB-4F68-ACA1-96C8F193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32F38-B64E-4559-A0EB-BEA52A9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ADE-19B6-4E92-93A0-E763A14B48E5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3CD269-B0BB-4764-8F8D-7D8BDC1B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E0DDA4-3F43-460A-9167-7BDCA66BB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8F8790B-8520-4228-9710-7FDBF5F9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8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17741-59D7-4F80-9ACF-385D235D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1EAEE-032B-4244-B4FD-9C670828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3D25B-7C9B-4A2C-943D-55A39954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7. April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6A3D-5509-4309-9175-446DB4C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306632E-5393-4872-B34D-C387301E7E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365B6A-6E9D-4C47-8BF9-3DE87F3A53C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48BB41-F715-4013-8AD8-2CB005E6E2D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201078D-9D43-4104-AB4F-01D7F01C8F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37365B56-D96F-4640-ACAF-89E075C4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4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91358-A520-4EAA-9773-23922853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8F93C-2EBA-48D3-A639-0D38EB89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63F38-096D-42DC-B031-69F959DC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710682-14C4-4307-9DC4-41320F664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1A7A8-1E2D-4812-9CB7-54EF1C1E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8DDC7A-13A6-4B80-BE57-E1E0A87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A632-E71F-4C24-AF3F-F69EC1E9ABC2}" type="datetime1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1E88F-F67A-4DA2-A983-DE5A364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74E322-5E8C-434D-8F8E-6D4FBD4F9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1BFFB9F-BF52-4572-986A-1D53A6A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261B726-4CAE-47B4-A36C-852D72C976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D392EE3-9B20-44FD-ACA8-0D7D5C6368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955A5F6-75BF-4AE5-B400-FA76184BFBC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AC08BB8-1E00-4968-9BBB-D9A094CAC22A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1CE80E2-3B97-426A-82EE-0B909A76029E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951ABD-2BF2-4E63-86DC-D5E1743E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165B5E2-0F7B-4133-9B3B-824F5EFF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61" y="1825625"/>
            <a:ext cx="10540678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439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E56A008-342C-406C-8193-D8E9658DB687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40CE736-957E-4DFA-982E-A95D710BA4C1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B47214-E45F-4792-A297-3BCFFF73B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Gruppe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4A944-0C2C-4B18-9F91-4F2C3B586D4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Gruppenmitglieder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153F381-738A-4588-8A13-AB4874AB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43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36E06-9D48-4053-A6C7-4C03831F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0CCE3-E79E-4683-95B9-2F1CFE765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1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 8">
            <a:extLst>
              <a:ext uri="{FF2B5EF4-FFF2-40B4-BE49-F238E27FC236}">
                <a16:creationId xmlns:a16="http://schemas.microsoft.com/office/drawing/2014/main" id="{9E253A7D-28F8-486A-8760-E2BA77D954EE}"/>
              </a:ext>
            </a:extLst>
          </p:cNvPr>
          <p:cNvSpPr/>
          <p:nvPr userDrawn="1"/>
        </p:nvSpPr>
        <p:spPr>
          <a:xfrm>
            <a:off x="924529" y="0"/>
            <a:ext cx="8889357" cy="6857738"/>
          </a:xfrm>
          <a:prstGeom prst="parallelogram">
            <a:avLst/>
          </a:prstGeom>
          <a:solidFill>
            <a:srgbClr val="5450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BB7DD3-1F52-4E03-8AF7-DF44E7D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0639037D-1AD3-4E7F-A1CD-93C54FB27789}"/>
              </a:ext>
            </a:extLst>
          </p:cNvPr>
          <p:cNvSpPr/>
          <p:nvPr userDrawn="1"/>
        </p:nvSpPr>
        <p:spPr>
          <a:xfrm>
            <a:off x="0" y="0"/>
            <a:ext cx="4305059" cy="6857738"/>
          </a:xfrm>
          <a:custGeom>
            <a:avLst/>
            <a:gdLst>
              <a:gd name="connsiteX0" fmla="*/ 0 w 4305059"/>
              <a:gd name="connsiteY0" fmla="*/ 0 h 6857738"/>
              <a:gd name="connsiteX1" fmla="*/ 4305059 w 4305059"/>
              <a:gd name="connsiteY1" fmla="*/ 0 h 6857738"/>
              <a:gd name="connsiteX2" fmla="*/ 2590625 w 4305059"/>
              <a:gd name="connsiteY2" fmla="*/ 6857738 h 6857738"/>
              <a:gd name="connsiteX3" fmla="*/ 0 w 4305059"/>
              <a:gd name="connsiteY3" fmla="*/ 6857738 h 68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059" h="6857738">
                <a:moveTo>
                  <a:pt x="0" y="0"/>
                </a:moveTo>
                <a:lnTo>
                  <a:pt x="4305059" y="0"/>
                </a:lnTo>
                <a:lnTo>
                  <a:pt x="2590625" y="6857738"/>
                </a:lnTo>
                <a:lnTo>
                  <a:pt x="0" y="6857738"/>
                </a:lnTo>
                <a:close/>
              </a:path>
            </a:pathLst>
          </a:custGeom>
          <a:solidFill>
            <a:srgbClr val="7A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E0B6EF-B44A-4BC6-959F-9C9B8A0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9CC6265-94D9-4AEF-909B-A954FB12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B16C44-4811-4A7D-A56D-5D055F9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5EE10-46A6-4CE1-83A2-094A9E4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6C1B-C631-4779-AA81-96ADCC2F10FC}" type="datetime1">
              <a:rPr lang="de-DE" smtClean="0"/>
              <a:pPr/>
              <a:t>15.04.2021</a:t>
            </a:fld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EF27729E-DB82-49CC-9892-3A8B8C058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717AB925-2353-425D-93E3-2D0130CD03D4}"/>
              </a:ext>
            </a:extLst>
          </p:cNvPr>
          <p:cNvSpPr txBox="1">
            <a:spLocks/>
          </p:cNvSpPr>
          <p:nvPr userDrawn="1"/>
        </p:nvSpPr>
        <p:spPr>
          <a:xfrm>
            <a:off x="11373505" y="610266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CDD95A9-6409-4E85-B9EC-EABE8EE968C1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8FE9307-1830-4297-A639-EB1C18DC8678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F4F16-630A-4E49-ABE0-B8B8E9C9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B8172C-78CC-4140-99B2-494E015C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581F1-973E-403A-9119-40AA740D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748C1C-3473-451D-97FA-7FC51AC94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21D5D8A-AE63-4CC1-BD2A-9131FD4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5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35FB22-397D-49C3-A531-E3069F5D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0F78C2-67E3-454E-9211-106A4F21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B5D8C-5BDB-46E7-8AA0-6730A9D1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816C1B-C631-4779-AA81-96ADCC2F10FC}" type="datetime1">
              <a:rPr lang="de-DE" smtClean="0"/>
              <a:pPr/>
              <a:t>15.04.2021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F0E02-8976-4115-876F-11A4B4B01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9D211-F8D0-4718-BD6E-2CBB6457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E4CB9F-243C-4156-9AA2-01A91AA165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37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61" r:id="rId5"/>
    <p:sldLayoutId id="2147483652" r:id="rId6"/>
    <p:sldLayoutId id="2147483660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D1DBB-760B-4966-9ACE-0C699BAEC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Tradingtool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Moonstonks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E22E7-B981-4AEB-82E5-0D83E5B9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7" y="4304074"/>
            <a:ext cx="7795491" cy="1802086"/>
          </a:xfrm>
        </p:spPr>
        <p:txBody>
          <a:bodyPr>
            <a:normAutofit/>
          </a:bodyPr>
          <a:lstStyle/>
          <a:p>
            <a:r>
              <a:rPr lang="de-DE" dirty="0"/>
              <a:t>Abschlusspräsentation - 29. April 2021</a:t>
            </a:r>
          </a:p>
        </p:txBody>
      </p:sp>
    </p:spTree>
    <p:extLst>
      <p:ext uri="{BB962C8B-B14F-4D97-AF65-F5344CB8AC3E}">
        <p14:creationId xmlns:p14="http://schemas.microsoft.com/office/powerpoint/2010/main" val="418758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4A9F32-85A3-41B8-83E8-CBF3DF29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1E250C-4895-4883-B709-7EB6C04A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2F0E89-8811-4BA6-8C9C-1F61AC1E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6C7BB98-C5D5-4438-876D-0528BA9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Reflektion (Jeannine)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5CC1D7-6BF9-4A23-9A00-C9A1B9EC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4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07FB9-4BEC-48CA-99FD-F2F8633A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9937D-EF4D-4B2E-B1FE-1FB5F62E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Grundlagen Aktienhandel</a:t>
            </a:r>
          </a:p>
          <a:p>
            <a:r>
              <a:rPr lang="de-DE" sz="2000" dirty="0"/>
              <a:t>Geschäftsprozess</a:t>
            </a:r>
            <a:endParaRPr lang="de-DE" dirty="0"/>
          </a:p>
          <a:p>
            <a:r>
              <a:rPr lang="de-DE" sz="2000" dirty="0"/>
              <a:t>Schnittstellen</a:t>
            </a:r>
          </a:p>
          <a:p>
            <a:r>
              <a:rPr lang="de-DE" sz="2000" dirty="0"/>
              <a:t>CI/CD</a:t>
            </a:r>
          </a:p>
          <a:p>
            <a:r>
              <a:rPr lang="de-DE" sz="2000" dirty="0"/>
              <a:t>Organisation Gesamtprojekt</a:t>
            </a:r>
          </a:p>
          <a:p>
            <a:r>
              <a:rPr lang="de-DE" sz="2000" dirty="0"/>
              <a:t>Vorstellung der einzelnen Gruppen</a:t>
            </a:r>
          </a:p>
          <a:p>
            <a:pPr lvl="1"/>
            <a:r>
              <a:rPr lang="de-DE" sz="1800" dirty="0"/>
              <a:t>Teilprojekt</a:t>
            </a:r>
          </a:p>
          <a:p>
            <a:pPr lvl="1"/>
            <a:r>
              <a:rPr lang="de-DE" sz="1800" dirty="0"/>
              <a:t>Anwendung (wer will Demo)</a:t>
            </a:r>
          </a:p>
          <a:p>
            <a:pPr lvl="1"/>
            <a:r>
              <a:rPr lang="de-DE" sz="1800" dirty="0"/>
              <a:t>Verwendete Technologien</a:t>
            </a:r>
          </a:p>
          <a:p>
            <a:pPr lvl="1"/>
            <a:r>
              <a:rPr lang="de-DE" sz="1800" dirty="0"/>
              <a:t>Arbeitsweise (https://github.com/Stonks2Moon/Orga/issues/5)</a:t>
            </a:r>
          </a:p>
          <a:p>
            <a:r>
              <a:rPr lang="de-DE" sz="2000" dirty="0"/>
              <a:t>Reflektion (Jeannine)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43E5C-4EFA-4BA8-B601-A8FAA16A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261-4ADD-4D32-A5B1-5BBF7463BEF8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F8648-C3FB-4557-B279-4253D2C8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88844-F01F-4FF3-84CD-E9879FC6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084094"/>
            <a:ext cx="510209" cy="365125"/>
          </a:xfrm>
        </p:spPr>
        <p:txBody>
          <a:bodyPr/>
          <a:lstStyle/>
          <a:p>
            <a:fld id="{C8E4CB9F-243C-4156-9AA2-01A91AA1657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4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64B634-51AB-492B-A229-81E4E168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Aktienhandel (wird noch angepasst)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9B67C3-35C5-410B-B67C-5006F2C0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174B3-5F66-4455-97C2-3F82CCB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B7482-013C-4C0E-B9BE-0009C53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27750"/>
            <a:ext cx="510209" cy="365125"/>
          </a:xfrm>
        </p:spPr>
        <p:txBody>
          <a:bodyPr/>
          <a:lstStyle/>
          <a:p>
            <a:fld id="{C8E4CB9F-243C-4156-9AA2-01A91AA16573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44" name="Inhaltsplatzhalter 43" descr="Gericht mit einfarbiger Füllung">
            <a:extLst>
              <a:ext uri="{FF2B5EF4-FFF2-40B4-BE49-F238E27FC236}">
                <a16:creationId xmlns:a16="http://schemas.microsoft.com/office/drawing/2014/main" id="{7C53BE6D-3C46-45DB-AC87-D2B698C29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240" y="2753996"/>
            <a:ext cx="1087120" cy="1087120"/>
          </a:xfrm>
        </p:spPr>
      </p:pic>
      <p:pic>
        <p:nvPicPr>
          <p:cNvPr id="46" name="Grafik 45" descr="Mann mit einfarbiger Füllung">
            <a:extLst>
              <a:ext uri="{FF2B5EF4-FFF2-40B4-BE49-F238E27FC236}">
                <a16:creationId xmlns:a16="http://schemas.microsoft.com/office/drawing/2014/main" id="{C6F16F66-504B-4B13-BB5D-7784EDCED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1640" y="2753996"/>
            <a:ext cx="1087120" cy="1087120"/>
          </a:xfrm>
          <a:prstGeom prst="rect">
            <a:avLst/>
          </a:prstGeom>
        </p:spPr>
      </p:pic>
      <p:pic>
        <p:nvPicPr>
          <p:cNvPr id="48" name="Grafik 47" descr="Büromitarbeiterin mit einfarbiger Füllung">
            <a:extLst>
              <a:ext uri="{FF2B5EF4-FFF2-40B4-BE49-F238E27FC236}">
                <a16:creationId xmlns:a16="http://schemas.microsoft.com/office/drawing/2014/main" id="{3E8B7F36-625C-4308-B597-C72924E5CF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440" y="2753996"/>
            <a:ext cx="1087120" cy="108712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5DE2CF15-8807-42B9-98D4-06FFE7608E3A}"/>
              </a:ext>
            </a:extLst>
          </p:cNvPr>
          <p:cNvSpPr txBox="1"/>
          <p:nvPr/>
        </p:nvSpPr>
        <p:spPr>
          <a:xfrm>
            <a:off x="12547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Kunde / </a:t>
            </a:r>
          </a:p>
          <a:p>
            <a:pPr algn="ctr"/>
            <a:r>
              <a:rPr lang="de-DE" dirty="0"/>
              <a:t>Anleger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7E94C63-F56E-45D2-B7C0-4587AD970E68}"/>
              </a:ext>
            </a:extLst>
          </p:cNvPr>
          <p:cNvSpPr txBox="1"/>
          <p:nvPr/>
        </p:nvSpPr>
        <p:spPr>
          <a:xfrm>
            <a:off x="51409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Broker / </a:t>
            </a:r>
          </a:p>
          <a:p>
            <a:pPr algn="ctr"/>
            <a:r>
              <a:rPr lang="de-DE" dirty="0"/>
              <a:t>Depot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37F44F6-64D2-4F0F-9C2D-FBEDEA680794}"/>
              </a:ext>
            </a:extLst>
          </p:cNvPr>
          <p:cNvSpPr txBox="1"/>
          <p:nvPr/>
        </p:nvSpPr>
        <p:spPr>
          <a:xfrm>
            <a:off x="90271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Börse /</a:t>
            </a:r>
          </a:p>
          <a:p>
            <a:pPr algn="ctr"/>
            <a:r>
              <a:rPr lang="de-DE" dirty="0"/>
              <a:t>Wertpapier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7DC5939-F57A-4C0C-9277-176E868B3A8A}"/>
              </a:ext>
            </a:extLst>
          </p:cNvPr>
          <p:cNvCxnSpPr/>
          <p:nvPr/>
        </p:nvCxnSpPr>
        <p:spPr>
          <a:xfrm>
            <a:off x="3027680" y="3373120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DCC2E5D-C166-45A9-9E89-97B5452CE289}"/>
              </a:ext>
            </a:extLst>
          </p:cNvPr>
          <p:cNvCxnSpPr/>
          <p:nvPr/>
        </p:nvCxnSpPr>
        <p:spPr>
          <a:xfrm>
            <a:off x="6969760" y="3373120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EC560E7-4597-43E6-8A7E-1C892DA320D7}"/>
              </a:ext>
            </a:extLst>
          </p:cNvPr>
          <p:cNvCxnSpPr>
            <a:cxnSpLocks/>
          </p:cNvCxnSpPr>
          <p:nvPr/>
        </p:nvCxnSpPr>
        <p:spPr>
          <a:xfrm rot="10800000">
            <a:off x="6969760" y="3841116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9A10C211-D92D-4873-84FB-6EAFBEF5C283}"/>
              </a:ext>
            </a:extLst>
          </p:cNvPr>
          <p:cNvSpPr txBox="1"/>
          <p:nvPr/>
        </p:nvSpPr>
        <p:spPr>
          <a:xfrm>
            <a:off x="3190240" y="2337427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Beauftragt Broker mit Kauf/Verkauf von Aktien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6DD45F-B347-4F4C-AF3F-12A1FEE6AFA1}"/>
              </a:ext>
            </a:extLst>
          </p:cNvPr>
          <p:cNvSpPr txBox="1"/>
          <p:nvPr/>
        </p:nvSpPr>
        <p:spPr>
          <a:xfrm>
            <a:off x="7096760" y="2637622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Order weiterleiten und einstellen 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BA0FFE3-A254-4215-9B0D-8DC8D9D684BF}"/>
              </a:ext>
            </a:extLst>
          </p:cNvPr>
          <p:cNvSpPr txBox="1"/>
          <p:nvPr/>
        </p:nvSpPr>
        <p:spPr>
          <a:xfrm>
            <a:off x="7020560" y="4001601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Wertpapier in Depot des Kunden einbuchen</a:t>
            </a:r>
          </a:p>
        </p:txBody>
      </p:sp>
    </p:spTree>
    <p:extLst>
      <p:ext uri="{BB962C8B-B14F-4D97-AF65-F5344CB8AC3E}">
        <p14:creationId xmlns:p14="http://schemas.microsoft.com/office/powerpoint/2010/main" val="29476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64B634-51AB-492B-A229-81E4E168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Aktienhandel (wird noch angepasst)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9B67C3-35C5-410B-B67C-5006F2C0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174B3-5F66-4455-97C2-3F82CCB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B7482-013C-4C0E-B9BE-0009C53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E8AA63-6264-4B2D-99C4-76A66AD0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 Ordertypen</a:t>
            </a:r>
          </a:p>
          <a:p>
            <a:pPr lvl="1"/>
            <a:r>
              <a:rPr lang="de-DE" dirty="0"/>
              <a:t>Market Order</a:t>
            </a:r>
          </a:p>
          <a:p>
            <a:pPr lvl="1"/>
            <a:r>
              <a:rPr lang="de-DE" dirty="0"/>
              <a:t>Limit Order</a:t>
            </a:r>
          </a:p>
          <a:p>
            <a:pPr lvl="1"/>
            <a:r>
              <a:rPr lang="de-DE" dirty="0" err="1"/>
              <a:t>Stop</a:t>
            </a:r>
            <a:r>
              <a:rPr lang="de-DE" dirty="0"/>
              <a:t> Market Order</a:t>
            </a:r>
          </a:p>
          <a:p>
            <a:pPr lvl="1"/>
            <a:r>
              <a:rPr lang="de-DE" dirty="0" err="1"/>
              <a:t>Stop</a:t>
            </a:r>
            <a:r>
              <a:rPr lang="de-DE" dirty="0"/>
              <a:t> Limit Order</a:t>
            </a:r>
          </a:p>
          <a:p>
            <a:r>
              <a:rPr lang="de-DE" dirty="0" err="1"/>
              <a:t>Matching</a:t>
            </a:r>
            <a:r>
              <a:rPr lang="de-DE" dirty="0"/>
              <a:t> Regeln in Börse implementiert</a:t>
            </a:r>
          </a:p>
          <a:p>
            <a:r>
              <a:rPr lang="de-DE" dirty="0"/>
              <a:t>Clearing: </a:t>
            </a:r>
          </a:p>
          <a:p>
            <a:r>
              <a:rPr lang="de-DE" dirty="0"/>
              <a:t>Rechnungsstellung: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4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F8A5-EA46-4B76-871E-067714C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Geschäftsprozess (wird noch angepasst)</a:t>
            </a:r>
          </a:p>
        </p:txBody>
      </p:sp>
      <p:pic>
        <p:nvPicPr>
          <p:cNvPr id="10" name="Inhaltsplatzhalter 9" descr="Ein Bild, das Text, Screenshot, Monitor, Vektorgrafiken enthält.&#10;&#10;Automatisch generierte Beschreibung">
            <a:extLst>
              <a:ext uri="{FF2B5EF4-FFF2-40B4-BE49-F238E27FC236}">
                <a16:creationId xmlns:a16="http://schemas.microsoft.com/office/drawing/2014/main" id="{918233E6-94DA-4206-B573-7284C86B9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2" y="1825625"/>
            <a:ext cx="10099455" cy="43513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29902A-40C0-4F76-AE6F-1EB2640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ECF01-2C34-4E4D-B3AA-DBE495B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51CAC-2447-4D57-B748-315133D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2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F8A5-EA46-4B76-871E-067714C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 (wird noch angepasst)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29902A-40C0-4F76-AE6F-1EB2640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ECF01-2C34-4E4D-B3AA-DBE495B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51CAC-2447-4D57-B748-315133D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669C18B0-D3A8-4D08-96E2-ACD7EF506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69" y="1196175"/>
            <a:ext cx="5490954" cy="5160175"/>
          </a:xfrm>
        </p:spPr>
      </p:pic>
    </p:spTree>
    <p:extLst>
      <p:ext uri="{BB962C8B-B14F-4D97-AF65-F5344CB8AC3E}">
        <p14:creationId xmlns:p14="http://schemas.microsoft.com/office/powerpoint/2010/main" val="423669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ECC32-9A44-418D-B51B-41F2A87A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DE" dirty="0"/>
              <a:t>Gesamtprojekt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EDC2D-149B-432C-95CC-FC16FB33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Arbeitsweise: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Einzelne </a:t>
            </a:r>
            <a:r>
              <a:rPr lang="de-DE" sz="1600" dirty="0" err="1"/>
              <a:t>Repositories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Issues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Kommunikation über </a:t>
            </a:r>
            <a:r>
              <a:rPr lang="de-DE" sz="1800" dirty="0" err="1"/>
              <a:t>Discord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Definieren von Ansprechpartnern der einzelnen Gruppen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6A852-EBDC-4625-AAD4-5CE503D7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6E851-BB1A-465A-BC9F-BD7FE0E2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6730D-57DB-4D4D-A932-70D4557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48CBF1D-9719-47A3-B502-49F4CF1C7557}"/>
              </a:ext>
            </a:extLst>
          </p:cNvPr>
          <p:cNvSpPr/>
          <p:nvPr/>
        </p:nvSpPr>
        <p:spPr>
          <a:xfrm>
            <a:off x="5079551" y="457200"/>
            <a:ext cx="2790825" cy="2809875"/>
          </a:xfrm>
          <a:prstGeom prst="ellipse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04A65A3-ED9A-4A45-A4DE-4ED5E47E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16" y="761173"/>
            <a:ext cx="2117035" cy="2117035"/>
          </a:xfr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098C3605-F3D1-4CEA-8A82-8484D347A92D}"/>
              </a:ext>
            </a:extLst>
          </p:cNvPr>
          <p:cNvSpPr/>
          <p:nvPr/>
        </p:nvSpPr>
        <p:spPr>
          <a:xfrm>
            <a:off x="8251376" y="2782957"/>
            <a:ext cx="3095625" cy="3171825"/>
          </a:xfrm>
          <a:prstGeom prst="ellipse">
            <a:avLst/>
          </a:prstGeom>
          <a:solidFill>
            <a:srgbClr val="49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1E345F8-D252-4776-857D-FBB62B2CB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6" y="3230632"/>
            <a:ext cx="2333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4D2B1-D686-4F1E-A3CD-84A4551D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Aufgaben der Ansprechpartner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320BD-C20F-457D-A8FF-1D3391E8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163" y="1751322"/>
            <a:ext cx="90335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Kommunikation mit den anderen Gruppen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Klären von Fragen bezüglich eigener Gruppe und Gesamtprojekt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Repräsentation während wöchentlichem Meeting</a:t>
            </a:r>
          </a:p>
          <a:p>
            <a:pPr lvl="1"/>
            <a:r>
              <a:rPr lang="de-DE" dirty="0"/>
              <a:t>Aufbereitung des aktuellen Stands der Gruppe</a:t>
            </a:r>
          </a:p>
          <a:p>
            <a:pPr lvl="1"/>
            <a:r>
              <a:rPr lang="de-DE" dirty="0"/>
              <a:t>Planung weiteres Vorgehen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Weiterleiten von Informationen, Aufgaben und Terminen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Koordination des Teams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262C6-C376-4741-B66E-8D8C165F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76B06-690F-4459-A5AD-6AECC5E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D9493-8487-45AA-A737-3EDE8C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2" name="Grafik 11" descr="Besprechung mit einfarbiger Füllung">
            <a:extLst>
              <a:ext uri="{FF2B5EF4-FFF2-40B4-BE49-F238E27FC236}">
                <a16:creationId xmlns:a16="http://schemas.microsoft.com/office/drawing/2014/main" id="{89AA02AF-F0C4-4056-BDEC-0F1D2D72D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033" y="3221710"/>
            <a:ext cx="704698" cy="704698"/>
          </a:xfrm>
          <a:prstGeom prst="rect">
            <a:avLst/>
          </a:prstGeom>
        </p:spPr>
      </p:pic>
      <p:pic>
        <p:nvPicPr>
          <p:cNvPr id="16" name="Grafik 15" descr="Chat mit einfarbiger Füllung">
            <a:extLst>
              <a:ext uri="{FF2B5EF4-FFF2-40B4-BE49-F238E27FC236}">
                <a16:creationId xmlns:a16="http://schemas.microsoft.com/office/drawing/2014/main" id="{C02FB675-1092-4DD7-92E1-BC4FEED0A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033" y="1592029"/>
            <a:ext cx="704698" cy="704698"/>
          </a:xfrm>
          <a:prstGeom prst="rect">
            <a:avLst/>
          </a:prstGeom>
        </p:spPr>
      </p:pic>
      <p:pic>
        <p:nvPicPr>
          <p:cNvPr id="18" name="Grafik 17" descr="Fragezeichen mit einfarbiger Füllung">
            <a:extLst>
              <a:ext uri="{FF2B5EF4-FFF2-40B4-BE49-F238E27FC236}">
                <a16:creationId xmlns:a16="http://schemas.microsoft.com/office/drawing/2014/main" id="{F0FE0B45-6BF4-46BF-9788-725D75362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1033" y="2341837"/>
            <a:ext cx="704698" cy="704698"/>
          </a:xfrm>
          <a:prstGeom prst="rect">
            <a:avLst/>
          </a:prstGeom>
        </p:spPr>
      </p:pic>
      <p:pic>
        <p:nvPicPr>
          <p:cNvPr id="19" name="Grafik 18" descr="Prost mit einfarbiger Füllung">
            <a:extLst>
              <a:ext uri="{FF2B5EF4-FFF2-40B4-BE49-F238E27FC236}">
                <a16:creationId xmlns:a16="http://schemas.microsoft.com/office/drawing/2014/main" id="{D9C76142-F7C3-4C4E-A68B-3DDDFF3A8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594" y="5419070"/>
            <a:ext cx="704698" cy="704698"/>
          </a:xfrm>
          <a:prstGeom prst="rect">
            <a:avLst/>
          </a:prstGeom>
        </p:spPr>
      </p:pic>
      <p:pic>
        <p:nvPicPr>
          <p:cNvPr id="24" name="Grafik 23" descr="Zurück mit einfarbiger Füllung">
            <a:extLst>
              <a:ext uri="{FF2B5EF4-FFF2-40B4-BE49-F238E27FC236}">
                <a16:creationId xmlns:a16="http://schemas.microsoft.com/office/drawing/2014/main" id="{8EA4D708-F2D9-4096-8A54-BFBAD0721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1033" y="4539197"/>
            <a:ext cx="704698" cy="7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57587-D062-4DF3-B61E-DF3422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Gesamtprojekt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7C646-2FEF-4A08-98AD-F94C31D8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2000" dirty="0"/>
              <a:t>Zeitlicher Aufwand: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Geplant von „Kunde“ war die Summe der Vorlesungen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Einzelne Gruppen haben eine Schätzung abgegeben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Einzelne Gruppen haben Zeit erfasst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B63637-4C20-47BC-BCA4-8ABB5EE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B3FCE6-330F-4EFB-8BEB-464403C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78F77-FB0A-455D-9A69-2E58A163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0" name="Grafik 19" descr="Sanduhr 90% mit einfarbiger Füllung">
            <a:extLst>
              <a:ext uri="{FF2B5EF4-FFF2-40B4-BE49-F238E27FC236}">
                <a16:creationId xmlns:a16="http://schemas.microsoft.com/office/drawing/2014/main" id="{7539842C-60B4-4A8B-AC0D-DF43D402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749" y="3961372"/>
            <a:ext cx="978743" cy="978743"/>
          </a:xfrm>
          <a:prstGeom prst="rect">
            <a:avLst/>
          </a:prstGeom>
        </p:spPr>
      </p:pic>
      <p:pic>
        <p:nvPicPr>
          <p:cNvPr id="22" name="Grafik 21" descr="Gantt-Diagramm mit einfarbiger Füllung">
            <a:extLst>
              <a:ext uri="{FF2B5EF4-FFF2-40B4-BE49-F238E27FC236}">
                <a16:creationId xmlns:a16="http://schemas.microsoft.com/office/drawing/2014/main" id="{8993C595-5203-4093-A97C-D92E4022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449" y="2415440"/>
            <a:ext cx="865876" cy="865876"/>
          </a:xfrm>
          <a:prstGeom prst="rect">
            <a:avLst/>
          </a:prstGeom>
        </p:spPr>
      </p:pic>
      <p:pic>
        <p:nvPicPr>
          <p:cNvPr id="24" name="Grafik 23" descr="Kundenbewertung mit einfarbiger Füllung">
            <a:extLst>
              <a:ext uri="{FF2B5EF4-FFF2-40B4-BE49-F238E27FC236}">
                <a16:creationId xmlns:a16="http://schemas.microsoft.com/office/drawing/2014/main" id="{E50A6464-03D8-4CD7-92D1-FA4ED9521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976" y="800100"/>
            <a:ext cx="914400" cy="9144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2335177F-7B24-429F-8C6A-297276970E51}"/>
              </a:ext>
            </a:extLst>
          </p:cNvPr>
          <p:cNvSpPr/>
          <p:nvPr/>
        </p:nvSpPr>
        <p:spPr>
          <a:xfrm>
            <a:off x="5429513" y="517968"/>
            <a:ext cx="2685327" cy="2453832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E7F2B38-5B02-4C0E-BD87-940D963A20B0}"/>
              </a:ext>
            </a:extLst>
          </p:cNvPr>
          <p:cNvSpPr txBox="1"/>
          <p:nvPr/>
        </p:nvSpPr>
        <p:spPr>
          <a:xfrm>
            <a:off x="6112419" y="1996632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682,5 h 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933FBF5-8ABD-411F-9FA6-E54A497723E6}"/>
              </a:ext>
            </a:extLst>
          </p:cNvPr>
          <p:cNvSpPr/>
          <p:nvPr/>
        </p:nvSpPr>
        <p:spPr>
          <a:xfrm>
            <a:off x="8440860" y="2202084"/>
            <a:ext cx="2508791" cy="232361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5D345B-3645-4275-BEBD-B78440B776C6}"/>
              </a:ext>
            </a:extLst>
          </p:cNvPr>
          <p:cNvSpPr txBox="1"/>
          <p:nvPr/>
        </p:nvSpPr>
        <p:spPr>
          <a:xfrm>
            <a:off x="9078871" y="3553643"/>
            <a:ext cx="123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XXX h 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77A013-DA94-43C8-A892-B5A486123B06}"/>
              </a:ext>
            </a:extLst>
          </p:cNvPr>
          <p:cNvSpPr/>
          <p:nvPr/>
        </p:nvSpPr>
        <p:spPr>
          <a:xfrm>
            <a:off x="5798446" y="3648829"/>
            <a:ext cx="2685326" cy="2453831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3A2CB5E-32C1-4BB6-8CED-1C7ACA774B9B}"/>
              </a:ext>
            </a:extLst>
          </p:cNvPr>
          <p:cNvSpPr txBox="1"/>
          <p:nvPr/>
        </p:nvSpPr>
        <p:spPr>
          <a:xfrm>
            <a:off x="6481352" y="5115370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XXX h </a:t>
            </a:r>
          </a:p>
        </p:txBody>
      </p:sp>
    </p:spTree>
    <p:extLst>
      <p:ext uri="{BB962C8B-B14F-4D97-AF65-F5344CB8AC3E}">
        <p14:creationId xmlns:p14="http://schemas.microsoft.com/office/powerpoint/2010/main" val="217737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Office PowerPoint</Application>
  <PresentationFormat>Breitbild</PresentationFormat>
  <Paragraphs>99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</vt:lpstr>
      <vt:lpstr>Projekt Tradingtool - Moonstonks</vt:lpstr>
      <vt:lpstr>Agenda</vt:lpstr>
      <vt:lpstr>Grundlagen Aktienhandel (wird noch angepasst)</vt:lpstr>
      <vt:lpstr>Grundlagen Aktienhandel (wird noch angepasst)</vt:lpstr>
      <vt:lpstr>Geschäftsprozess (wird noch angepasst)</vt:lpstr>
      <vt:lpstr>Schnittstellen (wird noch angepasst)</vt:lpstr>
      <vt:lpstr>Organisation Gesamtprojekt</vt:lpstr>
      <vt:lpstr>Aufgaben der Ansprechpartner</vt:lpstr>
      <vt:lpstr>Organisation Gesamtprojekt</vt:lpstr>
      <vt:lpstr>Reflektion (Jeannine)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Jeannine Bertrand</dc:creator>
  <cp:lastModifiedBy>Jeannine Bertrand</cp:lastModifiedBy>
  <cp:revision>34</cp:revision>
  <dcterms:created xsi:type="dcterms:W3CDTF">2021-04-07T15:51:30Z</dcterms:created>
  <dcterms:modified xsi:type="dcterms:W3CDTF">2021-04-15T08:06:05Z</dcterms:modified>
</cp:coreProperties>
</file>