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72C0A2D-0E44-4889-9AC2-BB90BCF3ABB0}">
  <a:tblStyle styleId="{672C0A2D-0E44-4889-9AC2-BB90BCF3ABB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00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869919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these paremters were not directly availble in API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42900" rtl="0">
              <a:lnSpc>
                <a:spcPct val="115000"/>
              </a:lnSpc>
              <a:spcBef>
                <a:spcPts val="0"/>
              </a:spcBef>
              <a:spcAft>
                <a:spcPts val="1600"/>
              </a:spcAft>
              <a:buClr>
                <a:schemeClr val="dk2"/>
              </a:buClr>
              <a:buSzPct val="100000"/>
            </a:pPr>
            <a:r>
              <a:rPr lang="en" sz="1800">
                <a:solidFill>
                  <a:schemeClr val="dk2"/>
                </a:solidFill>
              </a:rPr>
              <a:t>We confirmed isocenter position with eclipse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050">
                <a:solidFill>
                  <a:srgbClr val="252525"/>
                </a:solidFill>
                <a:highlight>
                  <a:srgbClr val="FFFFFF"/>
                </a:highlight>
              </a:rPr>
              <a:t>Edge detection might look trivial but it when you have noisy images or images where edges are not well defined due to camera orientations than it can be problem.FIRST step is taking gaussian filter . This is done for smoothing and noise removal</a:t>
            </a:r>
          </a:p>
          <a:p>
            <a:pPr lvl="0" rtl="0">
              <a:lnSpc>
                <a:spcPct val="115000"/>
              </a:lnSpc>
              <a:spcBef>
                <a:spcPts val="0"/>
              </a:spcBef>
              <a:spcAft>
                <a:spcPts val="1600"/>
              </a:spcAft>
              <a:buNone/>
            </a:pPr>
            <a:r>
              <a:rPr lang="en" sz="1050">
                <a:solidFill>
                  <a:srgbClr val="252525"/>
                </a:solidFill>
                <a:highlight>
                  <a:srgbClr val="FFFFFF"/>
                </a:highlight>
              </a:rPr>
              <a:t>An edge in an image may point in a variety of directions, so  we used four filters to detect horizontal, vertical and diagonal edges in the blurred image. </a:t>
            </a:r>
          </a:p>
          <a:p>
            <a:pPr lvl="0" rtl="0">
              <a:lnSpc>
                <a:spcPct val="115000"/>
              </a:lnSpc>
              <a:spcBef>
                <a:spcPts val="0"/>
              </a:spcBef>
              <a:spcAft>
                <a:spcPts val="1600"/>
              </a:spcAft>
              <a:buNone/>
            </a:pPr>
            <a:r>
              <a:rPr lang="en" sz="1050">
                <a:solidFill>
                  <a:srgbClr val="252525"/>
                </a:solidFill>
                <a:highlight>
                  <a:srgbClr val="FFFFFF"/>
                </a:highlight>
              </a:rPr>
              <a:t>We rounded direction to nearest mutiple of 90 degress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After applying gradient calculation, the edge extracted from the gradient value is still quite blurred. but there should be only one response to the edge. Thus we use non-maximum suppression to suppress all the gradient values to 0 except the local maximal, which indicates location with the sharpest change of intensity value. The algorithm for each pixel in the gradient image is:</a:t>
            </a:r>
          </a:p>
          <a:p>
            <a:pPr marL="901700" lvl="0" indent="-295275" rtl="0">
              <a:lnSpc>
                <a:spcPct val="160000"/>
              </a:lnSpc>
              <a:spcBef>
                <a:spcPts val="300"/>
              </a:spcBef>
              <a:spcAft>
                <a:spcPts val="100"/>
              </a:spcAft>
              <a:buClr>
                <a:srgbClr val="252525"/>
              </a:buClr>
              <a:buSzPct val="95454"/>
              <a:buAutoNum type="arabicPeriod"/>
            </a:pPr>
            <a:r>
              <a:rPr lang="en" sz="1050">
                <a:solidFill>
                  <a:srgbClr val="252525"/>
                </a:solidFill>
                <a:highlight>
                  <a:srgbClr val="FFFFFF"/>
                </a:highlight>
              </a:rPr>
              <a:t>Compare the edge strength of the current pixel with the edge strength of the pixel in the positive and negative gradient directions.</a:t>
            </a:r>
          </a:p>
          <a:p>
            <a:pPr marL="901700" lvl="0" indent="-295275" rtl="0">
              <a:lnSpc>
                <a:spcPct val="160000"/>
              </a:lnSpc>
              <a:spcBef>
                <a:spcPts val="300"/>
              </a:spcBef>
              <a:spcAft>
                <a:spcPts val="100"/>
              </a:spcAft>
              <a:buClr>
                <a:srgbClr val="252525"/>
              </a:buClr>
              <a:buSzPct val="95454"/>
              <a:buAutoNum type="arabicPeriod"/>
            </a:pPr>
            <a:r>
              <a:rPr lang="en" sz="1050">
                <a:solidFill>
                  <a:srgbClr val="252525"/>
                </a:solidFill>
                <a:highlight>
                  <a:srgbClr val="FFFFFF"/>
                </a:highlight>
              </a:rPr>
              <a:t>If the edge strength of the current pixel is the largest compared to the other pixels in the mask with the same direction(i.e., the pixel that is pointing in the y direction, it will be compared to the pixel above and below it in the vertical axis), the value will be preserved. Otherwise, the value will be suppressed.</a:t>
            </a:r>
          </a:p>
          <a:p>
            <a:pPr lvl="0" rtl="0">
              <a:lnSpc>
                <a:spcPct val="115000"/>
              </a:lnSpc>
              <a:spcBef>
                <a:spcPts val="0"/>
              </a:spcBef>
              <a:spcAft>
                <a:spcPts val="160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Before explaining our work, i’ll describe how Image guided radiotherapy works as it’s important to understand what our project is based. IGRT has four distinct phases</a:t>
            </a:r>
          </a:p>
          <a:p>
            <a:pPr lvl="0" rtl="0">
              <a:spcBef>
                <a:spcPts val="0"/>
              </a:spcBef>
              <a:buNone/>
            </a:pPr>
            <a:endParaRPr/>
          </a:p>
          <a:p>
            <a:pPr lvl="0" rtl="0">
              <a:spcBef>
                <a:spcPts val="0"/>
              </a:spcBef>
              <a:buNone/>
            </a:pPr>
            <a:r>
              <a:rPr lang="en"/>
              <a:t>When a person with suspected tumor is brought in hospital. The first thing that phyisicians usually perform is CT imaging. </a:t>
            </a:r>
          </a:p>
          <a:p>
            <a:pPr lvl="0" rtl="0">
              <a:spcBef>
                <a:spcPts val="0"/>
              </a:spcBef>
              <a:buNone/>
            </a:pPr>
            <a:endParaRPr/>
          </a:p>
          <a:p>
            <a:pPr lvl="0" rtl="0">
              <a:spcBef>
                <a:spcPts val="0"/>
              </a:spcBef>
              <a:buNone/>
            </a:pPr>
            <a:r>
              <a:rPr lang="en"/>
              <a:t>CT is 3D scan of image from different orientation. </a:t>
            </a:r>
          </a:p>
          <a:p>
            <a:pPr lvl="0" rtl="0">
              <a:spcBef>
                <a:spcPts val="0"/>
              </a:spcBef>
              <a:buNone/>
            </a:pPr>
            <a:r>
              <a:rPr lang="en"/>
              <a:t>CT Camera is rotated in different anles to measure to capture tumor from different directions</a:t>
            </a:r>
          </a:p>
          <a:p>
            <a:pPr lvl="0">
              <a:spcBef>
                <a:spcPts val="0"/>
              </a:spcBef>
              <a:buNone/>
            </a:pPr>
            <a:r>
              <a:rPr lang="en"/>
              <a:t>Once a 3D image is generated, the size of tumor is calculated from the center to tumor to the boundary of organ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Next step is planning phase, The physicians takes feed from CT image and plan how to treat patients accordingly. Different regions can have different growth of tumor and also physicans have to be mindful about depth and surroundings og the tumor. So they carefully plan out the whole treatment plan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Thats; the actually radiontherapy step. The plan provides all the essential details about the treatment process. Dosages are applied accordingly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This is most important which is done before and after each treatment step. </a:t>
            </a:r>
          </a:p>
          <a:p>
            <a:pPr lvl="0" rtl="0">
              <a:spcBef>
                <a:spcPts val="0"/>
              </a:spcBef>
              <a:buNone/>
            </a:pPr>
            <a:r>
              <a:rPr lang="en"/>
              <a:t>As already mentioned, a tumor can change its size and shape</a:t>
            </a:r>
          </a:p>
          <a:p>
            <a:pPr lvl="0" rtl="0">
              <a:spcBef>
                <a:spcPts val="0"/>
              </a:spcBef>
              <a:buNone/>
            </a:pPr>
            <a:endParaRPr/>
          </a:p>
          <a:p>
            <a:pPr lvl="0" rtl="0">
              <a:spcBef>
                <a:spcPts val="0"/>
              </a:spcBef>
              <a:buNone/>
            </a:pPr>
            <a:r>
              <a:rPr lang="en"/>
              <a:t>How do we compare, go to next slide</a:t>
            </a:r>
          </a:p>
          <a:p>
            <a:pPr lvl="0" rtl="0">
              <a:spcBef>
                <a:spcPts val="0"/>
              </a:spcBef>
              <a:buNone/>
            </a:pPr>
            <a:endParaRP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Nowadays , alot of steps are done manually, which requires alot of physicians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Not all the info we can see through varian software is accesible directly through API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rtl="0">
              <a:spcBef>
                <a:spcPts val="0"/>
              </a:spcBef>
              <a:buNone/>
            </a:pPr>
            <a:r>
              <a:rPr lang="en" sz="3600">
                <a:solidFill>
                  <a:srgbClr val="565555"/>
                </a:solidFill>
                <a:highlight>
                  <a:srgbClr val="FFFFFF"/>
                </a:highlight>
                <a:latin typeface="Verdana"/>
                <a:ea typeface="Verdana"/>
                <a:cs typeface="Verdana"/>
                <a:sym typeface="Verdana"/>
              </a:rPr>
              <a:t>Evaluation of the Impact of IGRT on SSD Measurement </a:t>
            </a:r>
          </a:p>
        </p:txBody>
      </p:sp>
      <p:sp>
        <p:nvSpPr>
          <p:cNvPr id="55" name="Shape 55"/>
          <p:cNvSpPr txBox="1">
            <a:spLocks noGrp="1"/>
          </p:cNvSpPr>
          <p:nvPr>
            <p:ph type="subTitle" idx="1"/>
          </p:nvPr>
        </p:nvSpPr>
        <p:spPr>
          <a:xfrm>
            <a:off x="139550" y="4189950"/>
            <a:ext cx="8520599" cy="792600"/>
          </a:xfrm>
          <a:prstGeom prst="rect">
            <a:avLst/>
          </a:prstGeom>
        </p:spPr>
        <p:txBody>
          <a:bodyPr lIns="91425" tIns="91425" rIns="91425" bIns="91425" anchor="t" anchorCtr="0">
            <a:noAutofit/>
          </a:bodyPr>
          <a:lstStyle/>
          <a:p>
            <a:pPr lvl="0" algn="l" rtl="0">
              <a:lnSpc>
                <a:spcPct val="115000"/>
              </a:lnSpc>
              <a:spcBef>
                <a:spcPts val="600"/>
              </a:spcBef>
              <a:buClr>
                <a:schemeClr val="dk1"/>
              </a:buClr>
              <a:buSzPct val="78571"/>
              <a:buFont typeface="Arial"/>
              <a:buNone/>
            </a:pPr>
            <a:r>
              <a:rPr lang="en" sz="1400">
                <a:solidFill>
                  <a:srgbClr val="666666"/>
                </a:solidFill>
              </a:rPr>
              <a:t>Zhigang (Josh) Xu, Ph.D, DABR (Radiation Oncology Department)</a:t>
            </a:r>
          </a:p>
          <a:p>
            <a:pPr lvl="0" algn="l" rtl="0">
              <a:lnSpc>
                <a:spcPct val="115000"/>
              </a:lnSpc>
              <a:spcBef>
                <a:spcPts val="600"/>
              </a:spcBef>
              <a:buNone/>
            </a:pPr>
            <a:r>
              <a:rPr lang="en" sz="1400">
                <a:solidFill>
                  <a:srgbClr val="666666"/>
                </a:solidFill>
              </a:rPr>
              <a:t>Ruwaifa Anwar, Javad Nejati</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Methodology</a:t>
            </a:r>
          </a:p>
        </p:txBody>
      </p:sp>
      <p:sp>
        <p:nvSpPr>
          <p:cNvPr id="117" name="Shape 117"/>
          <p:cNvSpPr txBox="1">
            <a:spLocks noGrp="1"/>
          </p:cNvSpPr>
          <p:nvPr>
            <p:ph type="body" idx="1"/>
          </p:nvPr>
        </p:nvSpPr>
        <p:spPr>
          <a:xfrm>
            <a:off x="311700" y="1152475"/>
            <a:ext cx="4526999" cy="3416400"/>
          </a:xfrm>
          <a:prstGeom prst="rect">
            <a:avLst/>
          </a:prstGeom>
        </p:spPr>
        <p:txBody>
          <a:bodyPr lIns="91425" tIns="91425" rIns="91425" bIns="91425" anchor="t" anchorCtr="0">
            <a:noAutofit/>
          </a:bodyPr>
          <a:lstStyle/>
          <a:p>
            <a:pPr marL="457200" lvl="0" indent="-228600" rtl="0">
              <a:spcBef>
                <a:spcPts val="0"/>
              </a:spcBef>
            </a:pPr>
            <a:r>
              <a:rPr lang="en"/>
              <a:t>Information Model</a:t>
            </a:r>
          </a:p>
          <a:p>
            <a:pPr marL="457200" lvl="0" indent="-228600" rtl="0">
              <a:spcBef>
                <a:spcPts val="0"/>
              </a:spcBef>
            </a:pPr>
            <a:r>
              <a:rPr lang="en"/>
              <a:t>Patient have multiple studies</a:t>
            </a:r>
          </a:p>
          <a:p>
            <a:pPr marL="457200" lvl="0" indent="-228600" rtl="0">
              <a:spcBef>
                <a:spcPts val="0"/>
              </a:spcBef>
            </a:pPr>
            <a:r>
              <a:rPr lang="en"/>
              <a:t>Each study has image set or series </a:t>
            </a:r>
          </a:p>
          <a:p>
            <a:pPr marL="457200" lvl="0" indent="-228600" rtl="0">
              <a:spcBef>
                <a:spcPts val="0"/>
              </a:spcBef>
            </a:pPr>
            <a:r>
              <a:rPr lang="en"/>
              <a:t>Each series has different  modality</a:t>
            </a:r>
          </a:p>
          <a:p>
            <a:pPr marL="457200" lvl="0" indent="-228600" rtl="0">
              <a:spcBef>
                <a:spcPts val="0"/>
              </a:spcBef>
            </a:pPr>
            <a:r>
              <a:rPr lang="en"/>
              <a:t>Modality can be CT, CBCT, Registration etc</a:t>
            </a:r>
          </a:p>
          <a:p>
            <a:pPr marL="457200" lvl="0" indent="-228600" rtl="0">
              <a:spcBef>
                <a:spcPts val="0"/>
              </a:spcBef>
            </a:pPr>
            <a:r>
              <a:rPr lang="en"/>
              <a:t>A series has collection of images</a:t>
            </a:r>
          </a:p>
          <a:p>
            <a:pPr marL="457200" lvl="0" indent="-228600" rtl="0">
              <a:spcBef>
                <a:spcPts val="0"/>
              </a:spcBef>
            </a:pPr>
            <a:r>
              <a:rPr lang="en"/>
              <a:t>Images are stored in DICOM format</a:t>
            </a:r>
          </a:p>
          <a:p>
            <a:pPr marL="457200" lvl="0" indent="0">
              <a:spcBef>
                <a:spcPts val="0"/>
              </a:spcBef>
              <a:buNone/>
            </a:pPr>
            <a:endParaRPr/>
          </a:p>
        </p:txBody>
      </p:sp>
      <p:pic>
        <p:nvPicPr>
          <p:cNvPr id="118" name="Shape 118"/>
          <p:cNvPicPr preferRelativeResize="0"/>
          <p:nvPr/>
        </p:nvPicPr>
        <p:blipFill>
          <a:blip r:embed="rId3">
            <a:alphaModFix/>
          </a:blip>
          <a:stretch>
            <a:fillRect/>
          </a:stretch>
        </p:blipFill>
        <p:spPr>
          <a:xfrm>
            <a:off x="4456600" y="1311450"/>
            <a:ext cx="4375700" cy="1788149"/>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Methodology (Getting right series)</a:t>
            </a:r>
          </a:p>
          <a:p>
            <a:pPr lvl="0" rtl="0">
              <a:spcBef>
                <a:spcPts val="0"/>
              </a:spcBef>
              <a:buNone/>
            </a:pPr>
            <a:endParaRPr/>
          </a:p>
        </p:txBody>
      </p:sp>
      <p:sp>
        <p:nvSpPr>
          <p:cNvPr id="124" name="Shape 124"/>
          <p:cNvSpPr txBox="1">
            <a:spLocks noGrp="1"/>
          </p:cNvSpPr>
          <p:nvPr>
            <p:ph type="body" idx="1"/>
          </p:nvPr>
        </p:nvSpPr>
        <p:spPr>
          <a:xfrm>
            <a:off x="311700" y="1152475"/>
            <a:ext cx="4526999" cy="3416400"/>
          </a:xfrm>
          <a:prstGeom prst="rect">
            <a:avLst/>
          </a:prstGeom>
        </p:spPr>
        <p:txBody>
          <a:bodyPr lIns="91425" tIns="91425" rIns="91425" bIns="91425" anchor="t" anchorCtr="0">
            <a:noAutofit/>
          </a:bodyPr>
          <a:lstStyle/>
          <a:p>
            <a:pPr marL="457200" lvl="0" indent="-228600" rtl="0">
              <a:spcBef>
                <a:spcPts val="0"/>
              </a:spcBef>
            </a:pPr>
            <a:r>
              <a:rPr lang="en"/>
              <a:t>First step is getting to right series</a:t>
            </a:r>
          </a:p>
          <a:p>
            <a:pPr marL="457200" lvl="0" indent="-228600" rtl="0">
              <a:spcBef>
                <a:spcPts val="0"/>
              </a:spcBef>
            </a:pPr>
            <a:r>
              <a:rPr lang="en"/>
              <a:t>CT and CBCT have same modality number</a:t>
            </a:r>
          </a:p>
          <a:p>
            <a:pPr marL="457200" lvl="0" indent="-228600" rtl="0">
              <a:spcBef>
                <a:spcPts val="0"/>
              </a:spcBef>
            </a:pPr>
            <a:r>
              <a:rPr lang="en"/>
              <a:t>We needed to isolate CT from CBCT from other parameters like station_name, imaging device, user comments</a:t>
            </a:r>
          </a:p>
          <a:p>
            <a:pPr lvl="0" rtl="0">
              <a:spcBef>
                <a:spcPts val="0"/>
              </a:spcBef>
              <a:buNone/>
            </a:pPr>
            <a:endParaRPr/>
          </a:p>
          <a:p>
            <a:pPr marL="457200" lvl="0" indent="0" rtl="0">
              <a:spcBef>
                <a:spcPts val="0"/>
              </a:spcBef>
              <a:buNone/>
            </a:pPr>
            <a:endParaRPr/>
          </a:p>
        </p:txBody>
      </p:sp>
      <p:pic>
        <p:nvPicPr>
          <p:cNvPr id="125" name="Shape 125"/>
          <p:cNvPicPr preferRelativeResize="0"/>
          <p:nvPr/>
        </p:nvPicPr>
        <p:blipFill rotWithShape="1">
          <a:blip r:embed="rId3">
            <a:alphaModFix/>
          </a:blip>
          <a:srcRect l="5401" t="1243" r="2897" b="3816"/>
          <a:stretch/>
        </p:blipFill>
        <p:spPr>
          <a:xfrm>
            <a:off x="4759775" y="1135475"/>
            <a:ext cx="4460425" cy="3553123"/>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Methodology (Getting right slice)</a:t>
            </a:r>
          </a:p>
          <a:p>
            <a:pPr lvl="0" rtl="0">
              <a:spcBef>
                <a:spcPts val="0"/>
              </a:spcBef>
              <a:buNone/>
            </a:pPr>
            <a:endParaRPr/>
          </a:p>
        </p:txBody>
      </p:sp>
      <p:sp>
        <p:nvSpPr>
          <p:cNvPr id="131" name="Shape 131"/>
          <p:cNvSpPr txBox="1">
            <a:spLocks noGrp="1"/>
          </p:cNvSpPr>
          <p:nvPr>
            <p:ph type="body" idx="1"/>
          </p:nvPr>
        </p:nvSpPr>
        <p:spPr>
          <a:xfrm>
            <a:off x="311700" y="1152475"/>
            <a:ext cx="4526999" cy="3416400"/>
          </a:xfrm>
          <a:prstGeom prst="rect">
            <a:avLst/>
          </a:prstGeom>
        </p:spPr>
        <p:txBody>
          <a:bodyPr lIns="91425" tIns="91425" rIns="91425" bIns="91425" anchor="t" anchorCtr="0">
            <a:noAutofit/>
          </a:bodyPr>
          <a:lstStyle/>
          <a:p>
            <a:pPr marL="457200" lvl="0" indent="-228600" rtl="0">
              <a:spcBef>
                <a:spcPts val="0"/>
              </a:spcBef>
            </a:pPr>
            <a:r>
              <a:rPr lang="en"/>
              <a:t>Isocenter corresponds to one 2D slice from image volume</a:t>
            </a:r>
          </a:p>
          <a:p>
            <a:pPr marL="457200" lvl="0" indent="-228600" rtl="0">
              <a:spcBef>
                <a:spcPts val="0"/>
              </a:spcBef>
            </a:pPr>
            <a:r>
              <a:rPr lang="en"/>
              <a:t>We couldn’t directly apply z-coordinate to 3D volume to get right slice across z-axis</a:t>
            </a:r>
          </a:p>
          <a:p>
            <a:pPr marL="457200" lvl="0" indent="-228600" rtl="0">
              <a:spcBef>
                <a:spcPts val="0"/>
              </a:spcBef>
            </a:pPr>
            <a:r>
              <a:rPr lang="en"/>
              <a:t>From parameters like size of slice, origin across z-axis, we could map user defined isocenter to actual “center” of tumor </a:t>
            </a:r>
          </a:p>
        </p:txBody>
      </p:sp>
      <p:pic>
        <p:nvPicPr>
          <p:cNvPr id="132" name="Shape 132"/>
          <p:cNvPicPr preferRelativeResize="0"/>
          <p:nvPr/>
        </p:nvPicPr>
        <p:blipFill rotWithShape="1">
          <a:blip r:embed="rId3">
            <a:alphaModFix/>
          </a:blip>
          <a:srcRect l="5401" t="1243" r="2897" b="3816"/>
          <a:stretch/>
        </p:blipFill>
        <p:spPr>
          <a:xfrm>
            <a:off x="4759775" y="1135475"/>
            <a:ext cx="4460425" cy="3553123"/>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Methodology (Getting image)</a:t>
            </a:r>
          </a:p>
          <a:p>
            <a:pPr lvl="0" rtl="0">
              <a:spcBef>
                <a:spcPts val="0"/>
              </a:spcBef>
              <a:buClr>
                <a:schemeClr val="dk1"/>
              </a:buClr>
              <a:buSzPct val="39285"/>
              <a:buFont typeface="Arial"/>
              <a:buNone/>
            </a:pPr>
            <a:endParaRPr/>
          </a:p>
          <a:p>
            <a:pPr lvl="0">
              <a:spcBef>
                <a:spcPts val="0"/>
              </a:spcBef>
              <a:buNone/>
            </a:pPr>
            <a:endParaRPr/>
          </a:p>
        </p:txBody>
      </p:sp>
      <p:sp>
        <p:nvSpPr>
          <p:cNvPr id="138" name="Shape 138"/>
          <p:cNvSpPr txBox="1">
            <a:spLocks noGrp="1"/>
          </p:cNvSpPr>
          <p:nvPr>
            <p:ph type="body" idx="1"/>
          </p:nvPr>
        </p:nvSpPr>
        <p:spPr>
          <a:xfrm>
            <a:off x="311700" y="1152475"/>
            <a:ext cx="5856600" cy="3416400"/>
          </a:xfrm>
          <a:prstGeom prst="rect">
            <a:avLst/>
          </a:prstGeom>
        </p:spPr>
        <p:txBody>
          <a:bodyPr lIns="91425" tIns="91425" rIns="91425" bIns="91425" anchor="t" anchorCtr="0">
            <a:noAutofit/>
          </a:bodyPr>
          <a:lstStyle/>
          <a:p>
            <a:pPr marL="457200" lvl="0" indent="-228600" rtl="0">
              <a:spcBef>
                <a:spcPts val="0"/>
              </a:spcBef>
            </a:pPr>
            <a:r>
              <a:rPr lang="en"/>
              <a:t>We have access to voxels (3D pixels )</a:t>
            </a:r>
          </a:p>
          <a:p>
            <a:pPr marL="457200" lvl="0" indent="-228600" rtl="0">
              <a:spcBef>
                <a:spcPts val="0"/>
              </a:spcBef>
            </a:pPr>
            <a:r>
              <a:rPr lang="en"/>
              <a:t>We extracted right 2D slice and regenerated only the slice of interest or ROI</a:t>
            </a:r>
          </a:p>
          <a:p>
            <a:pPr marL="457200" lvl="0" indent="-228600">
              <a:spcBef>
                <a:spcPts val="0"/>
              </a:spcBef>
            </a:pPr>
            <a:r>
              <a:rPr lang="en"/>
              <a:t>Next step is to put isocenter and calculate the distance to the boundary of the organ</a:t>
            </a:r>
          </a:p>
        </p:txBody>
      </p:sp>
      <p:pic>
        <p:nvPicPr>
          <p:cNvPr id="139" name="Shape 139"/>
          <p:cNvPicPr preferRelativeResize="0"/>
          <p:nvPr/>
        </p:nvPicPr>
        <p:blipFill>
          <a:blip r:embed="rId3">
            <a:alphaModFix/>
          </a:blip>
          <a:stretch>
            <a:fillRect/>
          </a:stretch>
        </p:blipFill>
        <p:spPr>
          <a:xfrm>
            <a:off x="5938500" y="1570075"/>
            <a:ext cx="3086100" cy="2705100"/>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Methodology (Getting the distance)</a:t>
            </a:r>
          </a:p>
          <a:p>
            <a:pPr lvl="0" rtl="0">
              <a:spcBef>
                <a:spcPts val="0"/>
              </a:spcBef>
              <a:buNone/>
            </a:pPr>
            <a:endParaRPr/>
          </a:p>
          <a:p>
            <a:pPr lvl="0" rtl="0">
              <a:spcBef>
                <a:spcPts val="0"/>
              </a:spcBef>
              <a:buNone/>
            </a:pPr>
            <a:endParaRPr/>
          </a:p>
        </p:txBody>
      </p:sp>
      <p:sp>
        <p:nvSpPr>
          <p:cNvPr id="145" name="Shape 145"/>
          <p:cNvSpPr txBox="1">
            <a:spLocks noGrp="1"/>
          </p:cNvSpPr>
          <p:nvPr>
            <p:ph type="body" idx="1"/>
          </p:nvPr>
        </p:nvSpPr>
        <p:spPr>
          <a:xfrm>
            <a:off x="311700" y="1152475"/>
            <a:ext cx="5856600" cy="3416400"/>
          </a:xfrm>
          <a:prstGeom prst="rect">
            <a:avLst/>
          </a:prstGeom>
        </p:spPr>
        <p:txBody>
          <a:bodyPr lIns="91425" tIns="91425" rIns="91425" bIns="91425" anchor="t" anchorCtr="0">
            <a:noAutofit/>
          </a:bodyPr>
          <a:lstStyle/>
          <a:p>
            <a:pPr marL="457200" lvl="0" indent="-228600" rtl="0">
              <a:spcBef>
                <a:spcPts val="0"/>
              </a:spcBef>
            </a:pPr>
            <a:r>
              <a:rPr lang="en"/>
              <a:t>Converting user coordinates to DICOM coordinates was the next step</a:t>
            </a:r>
          </a:p>
          <a:p>
            <a:pPr marL="457200" lvl="0" indent="-228600" rtl="0">
              <a:spcBef>
                <a:spcPts val="0"/>
              </a:spcBef>
            </a:pPr>
            <a:r>
              <a:rPr lang="en"/>
              <a:t>Then we needed to find the pixels (then the distance) from isocenter to the boundary of the organ</a:t>
            </a:r>
          </a:p>
          <a:p>
            <a:pPr marL="457200" lvl="0" indent="-228600" rtl="0">
              <a:spcBef>
                <a:spcPts val="0"/>
              </a:spcBef>
            </a:pPr>
            <a:r>
              <a:rPr lang="en"/>
              <a:t>For that we needed to write some decent edge detection algorithm</a:t>
            </a:r>
          </a:p>
        </p:txBody>
      </p:sp>
      <p:pic>
        <p:nvPicPr>
          <p:cNvPr id="146" name="Shape 146"/>
          <p:cNvPicPr preferRelativeResize="0"/>
          <p:nvPr/>
        </p:nvPicPr>
        <p:blipFill>
          <a:blip r:embed="rId3">
            <a:alphaModFix/>
          </a:blip>
          <a:stretch>
            <a:fillRect/>
          </a:stretch>
        </p:blipFill>
        <p:spPr>
          <a:xfrm>
            <a:off x="6073200" y="1450975"/>
            <a:ext cx="2838450" cy="2533650"/>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Methodology (Edge detection)</a:t>
            </a:r>
          </a:p>
          <a:p>
            <a:pPr lvl="0" rtl="0">
              <a:spcBef>
                <a:spcPts val="0"/>
              </a:spcBef>
              <a:buNone/>
            </a:pPr>
            <a:endParaRPr/>
          </a:p>
          <a:p>
            <a:pPr lvl="0" rtl="0">
              <a:spcBef>
                <a:spcPts val="0"/>
              </a:spcBef>
              <a:buNone/>
            </a:pPr>
            <a:endParaRPr/>
          </a:p>
        </p:txBody>
      </p:sp>
      <p:sp>
        <p:nvSpPr>
          <p:cNvPr id="152" name="Shape 152"/>
          <p:cNvSpPr txBox="1">
            <a:spLocks noGrp="1"/>
          </p:cNvSpPr>
          <p:nvPr>
            <p:ph type="body" idx="1"/>
          </p:nvPr>
        </p:nvSpPr>
        <p:spPr>
          <a:xfrm>
            <a:off x="311700" y="1152475"/>
            <a:ext cx="5856600" cy="3416400"/>
          </a:xfrm>
          <a:prstGeom prst="rect">
            <a:avLst/>
          </a:prstGeom>
        </p:spPr>
        <p:txBody>
          <a:bodyPr lIns="91425" tIns="91425" rIns="91425" bIns="91425" anchor="t" anchorCtr="0">
            <a:noAutofit/>
          </a:bodyPr>
          <a:lstStyle/>
          <a:p>
            <a:pPr marL="457200" lvl="0" indent="-228600" rtl="0">
              <a:spcBef>
                <a:spcPts val="0"/>
              </a:spcBef>
            </a:pPr>
            <a:r>
              <a:rPr lang="en"/>
              <a:t>Edge detection was done in three steps</a:t>
            </a:r>
          </a:p>
          <a:p>
            <a:pPr marL="914400" lvl="1" indent="-228600" rtl="0">
              <a:spcBef>
                <a:spcPts val="0"/>
              </a:spcBef>
            </a:pPr>
            <a:r>
              <a:rPr lang="en"/>
              <a:t>Gaussian Filter (For smoothing and noise removal)</a:t>
            </a:r>
          </a:p>
          <a:p>
            <a:pPr lvl="0" rtl="0">
              <a:spcBef>
                <a:spcPts val="0"/>
              </a:spcBef>
              <a:buNone/>
            </a:pPr>
            <a:endParaRPr/>
          </a:p>
          <a:p>
            <a:pPr lvl="0" rtl="0">
              <a:spcBef>
                <a:spcPts val="0"/>
              </a:spcBef>
              <a:buNone/>
            </a:pPr>
            <a:endParaRPr/>
          </a:p>
          <a:p>
            <a:pPr lvl="0" rtl="0">
              <a:spcBef>
                <a:spcPts val="0"/>
              </a:spcBef>
              <a:buNone/>
            </a:pPr>
            <a:endParaRPr/>
          </a:p>
          <a:p>
            <a:pPr marL="457200" lvl="0" indent="-228600" rtl="0">
              <a:spcBef>
                <a:spcPts val="0"/>
              </a:spcBef>
            </a:pPr>
            <a:r>
              <a:rPr lang="en"/>
              <a:t>Intensity gradients in both directions</a:t>
            </a:r>
          </a:p>
          <a:p>
            <a:pPr marL="914400" lvl="1" indent="-228600" rtl="0">
              <a:spcBef>
                <a:spcPts val="0"/>
              </a:spcBef>
            </a:pPr>
            <a:r>
              <a:rPr lang="en"/>
              <a:t>G= sqrt(Gx^2 + Gy^2)</a:t>
            </a:r>
          </a:p>
          <a:p>
            <a:pPr marL="914400" lvl="1" indent="-228600" rtl="0">
              <a:spcBef>
                <a:spcPts val="0"/>
              </a:spcBef>
            </a:pPr>
            <a:r>
              <a:rPr lang="en"/>
              <a:t>directions = arctan2(Gy,Gx)</a:t>
            </a:r>
          </a:p>
          <a:p>
            <a:pPr lvl="0" rtl="0">
              <a:spcBef>
                <a:spcPts val="0"/>
              </a:spcBef>
              <a:buNone/>
            </a:pPr>
            <a:endParaRPr/>
          </a:p>
        </p:txBody>
      </p:sp>
      <p:pic>
        <p:nvPicPr>
          <p:cNvPr id="153" name="Shape 153"/>
          <p:cNvPicPr preferRelativeResize="0"/>
          <p:nvPr/>
        </p:nvPicPr>
        <p:blipFill>
          <a:blip r:embed="rId3">
            <a:alphaModFix/>
          </a:blip>
          <a:stretch>
            <a:fillRect/>
          </a:stretch>
        </p:blipFill>
        <p:spPr>
          <a:xfrm>
            <a:off x="5926350" y="1659675"/>
            <a:ext cx="3105150" cy="2771775"/>
          </a:xfrm>
          <a:prstGeom prst="rect">
            <a:avLst/>
          </a:prstGeom>
          <a:noFill/>
          <a:ln>
            <a:noFill/>
          </a:ln>
        </p:spPr>
      </p:pic>
      <p:graphicFrame>
        <p:nvGraphicFramePr>
          <p:cNvPr id="154" name="Shape 154"/>
          <p:cNvGraphicFramePr/>
          <p:nvPr/>
        </p:nvGraphicFramePr>
        <p:xfrm>
          <a:off x="1253975" y="2168050"/>
          <a:ext cx="1241025" cy="1188629"/>
        </p:xfrm>
        <a:graphic>
          <a:graphicData uri="http://schemas.openxmlformats.org/drawingml/2006/table">
            <a:tbl>
              <a:tblPr>
                <a:noFill/>
                <a:tableStyleId>{672C0A2D-0E44-4889-9AC2-BB90BCF3ABB0}</a:tableStyleId>
              </a:tblPr>
              <a:tblGrid>
                <a:gridCol w="413675"/>
                <a:gridCol w="413675"/>
                <a:gridCol w="413675"/>
              </a:tblGrid>
              <a:tr h="350125">
                <a:tc>
                  <a:txBody>
                    <a:bodyPr/>
                    <a:lstStyle/>
                    <a:p>
                      <a:pPr lvl="0">
                        <a:spcBef>
                          <a:spcPts val="0"/>
                        </a:spcBef>
                        <a:buNone/>
                      </a:pPr>
                      <a:r>
                        <a:rPr lang="en"/>
                        <a:t>-1</a:t>
                      </a:r>
                    </a:p>
                  </a:txBody>
                  <a:tcPr marL="91425" marR="91425" marT="91425" marB="91425"/>
                </a:tc>
                <a:tc>
                  <a:txBody>
                    <a:bodyPr/>
                    <a:lstStyle/>
                    <a:p>
                      <a:pPr lvl="0">
                        <a:spcBef>
                          <a:spcPts val="0"/>
                        </a:spcBef>
                        <a:buNone/>
                      </a:pPr>
                      <a:r>
                        <a:rPr lang="en"/>
                        <a:t>-2</a:t>
                      </a:r>
                    </a:p>
                  </a:txBody>
                  <a:tcPr marL="91425" marR="91425" marT="91425" marB="91425"/>
                </a:tc>
                <a:tc>
                  <a:txBody>
                    <a:bodyPr/>
                    <a:lstStyle/>
                    <a:p>
                      <a:pPr lvl="0">
                        <a:spcBef>
                          <a:spcPts val="0"/>
                        </a:spcBef>
                        <a:buNone/>
                      </a:pPr>
                      <a:r>
                        <a:rPr lang="en"/>
                        <a:t>-1</a:t>
                      </a:r>
                    </a:p>
                  </a:txBody>
                  <a:tcPr marL="91425" marR="91425" marT="91425" marB="91425"/>
                </a:tc>
              </a:tr>
              <a:tr h="350125">
                <a:tc>
                  <a:txBody>
                    <a:bodyPr/>
                    <a:lstStyle/>
                    <a:p>
                      <a:pPr lvl="0">
                        <a:spcBef>
                          <a:spcPts val="0"/>
                        </a:spcBef>
                        <a:buNone/>
                      </a:pPr>
                      <a:r>
                        <a:rPr lang="en"/>
                        <a:t>0</a:t>
                      </a:r>
                    </a:p>
                  </a:txBody>
                  <a:tcPr marL="91425" marR="91425" marT="91425" marB="91425"/>
                </a:tc>
                <a:tc>
                  <a:txBody>
                    <a:bodyPr/>
                    <a:lstStyle/>
                    <a:p>
                      <a:pPr lvl="0">
                        <a:spcBef>
                          <a:spcPts val="0"/>
                        </a:spcBef>
                        <a:buNone/>
                      </a:pPr>
                      <a:r>
                        <a:rPr lang="en"/>
                        <a:t>0</a:t>
                      </a:r>
                    </a:p>
                  </a:txBody>
                  <a:tcPr marL="91425" marR="91425" marT="91425" marB="91425"/>
                </a:tc>
                <a:tc>
                  <a:txBody>
                    <a:bodyPr/>
                    <a:lstStyle/>
                    <a:p>
                      <a:pPr lvl="0">
                        <a:spcBef>
                          <a:spcPts val="0"/>
                        </a:spcBef>
                        <a:buNone/>
                      </a:pPr>
                      <a:r>
                        <a:rPr lang="en"/>
                        <a:t>0</a:t>
                      </a:r>
                    </a:p>
                  </a:txBody>
                  <a:tcPr marL="91425" marR="91425" marT="91425" marB="91425"/>
                </a:tc>
              </a:tr>
              <a:tr h="350125">
                <a:tc>
                  <a:txBody>
                    <a:bodyPr/>
                    <a:lstStyle/>
                    <a:p>
                      <a:pPr lvl="0">
                        <a:spcBef>
                          <a:spcPts val="0"/>
                        </a:spcBef>
                        <a:buNone/>
                      </a:pPr>
                      <a:r>
                        <a:rPr lang="en"/>
                        <a:t>+1</a:t>
                      </a:r>
                    </a:p>
                  </a:txBody>
                  <a:tcPr marL="91425" marR="91425" marT="91425" marB="91425"/>
                </a:tc>
                <a:tc>
                  <a:txBody>
                    <a:bodyPr/>
                    <a:lstStyle/>
                    <a:p>
                      <a:pPr lvl="0">
                        <a:spcBef>
                          <a:spcPts val="0"/>
                        </a:spcBef>
                        <a:buNone/>
                      </a:pPr>
                      <a:r>
                        <a:rPr lang="en"/>
                        <a:t>+2</a:t>
                      </a:r>
                    </a:p>
                  </a:txBody>
                  <a:tcPr marL="91425" marR="91425" marT="91425" marB="91425"/>
                </a:tc>
                <a:tc>
                  <a:txBody>
                    <a:bodyPr/>
                    <a:lstStyle/>
                    <a:p>
                      <a:pPr lvl="0">
                        <a:spcBef>
                          <a:spcPts val="0"/>
                        </a:spcBef>
                        <a:buNone/>
                      </a:pPr>
                      <a:r>
                        <a:rPr lang="en"/>
                        <a:t>+1</a:t>
                      </a:r>
                    </a:p>
                  </a:txBody>
                  <a:tcPr marL="91425" marR="91425" marT="91425" marB="91425"/>
                </a:tc>
              </a:tr>
            </a:tbl>
          </a:graphicData>
        </a:graphic>
      </p:graphicFrame>
      <p:graphicFrame>
        <p:nvGraphicFramePr>
          <p:cNvPr id="155" name="Shape 155"/>
          <p:cNvGraphicFramePr/>
          <p:nvPr/>
        </p:nvGraphicFramePr>
        <p:xfrm>
          <a:off x="3031637" y="2168050"/>
          <a:ext cx="1241025" cy="1188629"/>
        </p:xfrm>
        <a:graphic>
          <a:graphicData uri="http://schemas.openxmlformats.org/drawingml/2006/table">
            <a:tbl>
              <a:tblPr>
                <a:noFill/>
                <a:tableStyleId>{672C0A2D-0E44-4889-9AC2-BB90BCF3ABB0}</a:tableStyleId>
              </a:tblPr>
              <a:tblGrid>
                <a:gridCol w="413675"/>
                <a:gridCol w="413675"/>
                <a:gridCol w="413675"/>
              </a:tblGrid>
              <a:tr h="350125">
                <a:tc>
                  <a:txBody>
                    <a:bodyPr/>
                    <a:lstStyle/>
                    <a:p>
                      <a:pPr lvl="0" rtl="0">
                        <a:spcBef>
                          <a:spcPts val="0"/>
                        </a:spcBef>
                        <a:buNone/>
                      </a:pPr>
                      <a:r>
                        <a:rPr lang="en"/>
                        <a:t>-1</a:t>
                      </a:r>
                    </a:p>
                  </a:txBody>
                  <a:tcPr marL="91425" marR="91425" marT="91425" marB="91425"/>
                </a:tc>
                <a:tc>
                  <a:txBody>
                    <a:bodyPr/>
                    <a:lstStyle/>
                    <a:p>
                      <a:pPr lvl="0" rtl="0">
                        <a:spcBef>
                          <a:spcPts val="0"/>
                        </a:spcBef>
                        <a:buNone/>
                      </a:pPr>
                      <a:r>
                        <a:rPr lang="en"/>
                        <a:t>0</a:t>
                      </a:r>
                    </a:p>
                  </a:txBody>
                  <a:tcPr marL="91425" marR="91425" marT="91425" marB="91425"/>
                </a:tc>
                <a:tc>
                  <a:txBody>
                    <a:bodyPr/>
                    <a:lstStyle/>
                    <a:p>
                      <a:pPr lvl="0" rtl="0">
                        <a:spcBef>
                          <a:spcPts val="0"/>
                        </a:spcBef>
                        <a:buNone/>
                      </a:pPr>
                      <a:r>
                        <a:rPr lang="en"/>
                        <a:t>+1</a:t>
                      </a:r>
                    </a:p>
                  </a:txBody>
                  <a:tcPr marL="91425" marR="91425" marT="91425" marB="91425"/>
                </a:tc>
              </a:tr>
              <a:tr h="350125">
                <a:tc>
                  <a:txBody>
                    <a:bodyPr/>
                    <a:lstStyle/>
                    <a:p>
                      <a:pPr lvl="0" rtl="0">
                        <a:spcBef>
                          <a:spcPts val="0"/>
                        </a:spcBef>
                        <a:buNone/>
                      </a:pPr>
                      <a:r>
                        <a:rPr lang="en"/>
                        <a:t>-2</a:t>
                      </a:r>
                    </a:p>
                  </a:txBody>
                  <a:tcPr marL="91425" marR="91425" marT="91425" marB="91425"/>
                </a:tc>
                <a:tc>
                  <a:txBody>
                    <a:bodyPr/>
                    <a:lstStyle/>
                    <a:p>
                      <a:pPr lvl="0" rtl="0">
                        <a:spcBef>
                          <a:spcPts val="0"/>
                        </a:spcBef>
                        <a:buNone/>
                      </a:pPr>
                      <a:r>
                        <a:rPr lang="en"/>
                        <a:t>0</a:t>
                      </a:r>
                    </a:p>
                  </a:txBody>
                  <a:tcPr marL="91425" marR="91425" marT="91425" marB="91425"/>
                </a:tc>
                <a:tc>
                  <a:txBody>
                    <a:bodyPr/>
                    <a:lstStyle/>
                    <a:p>
                      <a:pPr lvl="0" rtl="0">
                        <a:spcBef>
                          <a:spcPts val="0"/>
                        </a:spcBef>
                        <a:buNone/>
                      </a:pPr>
                      <a:r>
                        <a:rPr lang="en"/>
                        <a:t>+2</a:t>
                      </a:r>
                    </a:p>
                  </a:txBody>
                  <a:tcPr marL="91425" marR="91425" marT="91425" marB="91425"/>
                </a:tc>
              </a:tr>
              <a:tr h="350125">
                <a:tc>
                  <a:txBody>
                    <a:bodyPr/>
                    <a:lstStyle/>
                    <a:p>
                      <a:pPr lvl="0" rtl="0">
                        <a:spcBef>
                          <a:spcPts val="0"/>
                        </a:spcBef>
                        <a:buNone/>
                      </a:pPr>
                      <a:r>
                        <a:rPr lang="en"/>
                        <a:t>-1</a:t>
                      </a:r>
                    </a:p>
                  </a:txBody>
                  <a:tcPr marL="91425" marR="91425" marT="91425" marB="91425"/>
                </a:tc>
                <a:tc>
                  <a:txBody>
                    <a:bodyPr/>
                    <a:lstStyle/>
                    <a:p>
                      <a:pPr lvl="0" rtl="0">
                        <a:spcBef>
                          <a:spcPts val="0"/>
                        </a:spcBef>
                        <a:buNone/>
                      </a:pPr>
                      <a:r>
                        <a:rPr lang="en"/>
                        <a:t>0</a:t>
                      </a:r>
                    </a:p>
                  </a:txBody>
                  <a:tcPr marL="91425" marR="91425" marT="91425" marB="91425"/>
                </a:tc>
                <a:tc>
                  <a:txBody>
                    <a:bodyPr/>
                    <a:lstStyle/>
                    <a:p>
                      <a:pPr lvl="0" rtl="0">
                        <a:spcBef>
                          <a:spcPts val="0"/>
                        </a:spcBef>
                        <a:buNone/>
                      </a:pPr>
                      <a:r>
                        <a:rPr lang="en"/>
                        <a:t>+1</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Methodology (Edge detection)</a:t>
            </a:r>
          </a:p>
          <a:p>
            <a:pPr lvl="0" rtl="0">
              <a:spcBef>
                <a:spcPts val="0"/>
              </a:spcBef>
              <a:buNone/>
            </a:pPr>
            <a:endParaRPr/>
          </a:p>
          <a:p>
            <a:pPr lvl="0" rtl="0">
              <a:spcBef>
                <a:spcPts val="0"/>
              </a:spcBef>
              <a:buNone/>
            </a:pPr>
            <a:endParaRPr/>
          </a:p>
        </p:txBody>
      </p:sp>
      <p:sp>
        <p:nvSpPr>
          <p:cNvPr id="161" name="Shape 161"/>
          <p:cNvSpPr txBox="1">
            <a:spLocks noGrp="1"/>
          </p:cNvSpPr>
          <p:nvPr>
            <p:ph type="body" idx="1"/>
          </p:nvPr>
        </p:nvSpPr>
        <p:spPr>
          <a:xfrm>
            <a:off x="311700" y="1152475"/>
            <a:ext cx="5856600" cy="34164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1600"/>
              </a:spcAft>
              <a:buClr>
                <a:schemeClr val="dk2"/>
              </a:buClr>
              <a:buSzPct val="100000"/>
              <a:buFont typeface="Arial"/>
            </a:pPr>
            <a:r>
              <a:rPr lang="en"/>
              <a:t>Non Maximum suppression</a:t>
            </a:r>
          </a:p>
          <a:p>
            <a:pPr marL="914400" marR="0" lvl="1" indent="-228600" algn="l" rtl="0">
              <a:lnSpc>
                <a:spcPct val="115000"/>
              </a:lnSpc>
              <a:spcBef>
                <a:spcPts val="0"/>
              </a:spcBef>
              <a:spcAft>
                <a:spcPts val="1600"/>
              </a:spcAft>
            </a:pPr>
            <a:r>
              <a:rPr lang="en"/>
              <a:t>Edge extracted from gradient values can still be blurred</a:t>
            </a:r>
          </a:p>
          <a:p>
            <a:pPr marL="914400" marR="0" lvl="1" indent="-228600" algn="l" rtl="0">
              <a:lnSpc>
                <a:spcPct val="115000"/>
              </a:lnSpc>
              <a:spcBef>
                <a:spcPts val="0"/>
              </a:spcBef>
              <a:spcAft>
                <a:spcPts val="1600"/>
              </a:spcAft>
            </a:pPr>
            <a:r>
              <a:rPr lang="en"/>
              <a:t>We suppress all gradient values to 0 except the local maximum</a:t>
            </a:r>
          </a:p>
          <a:p>
            <a:pPr lvl="0" rtl="0">
              <a:spcBef>
                <a:spcPts val="0"/>
              </a:spcBef>
              <a:buNone/>
            </a:pPr>
            <a:endParaRPr/>
          </a:p>
        </p:txBody>
      </p:sp>
      <p:pic>
        <p:nvPicPr>
          <p:cNvPr id="162" name="Shape 162"/>
          <p:cNvPicPr preferRelativeResize="0"/>
          <p:nvPr/>
        </p:nvPicPr>
        <p:blipFill>
          <a:blip r:embed="rId3">
            <a:alphaModFix/>
          </a:blip>
          <a:stretch>
            <a:fillRect/>
          </a:stretch>
        </p:blipFill>
        <p:spPr>
          <a:xfrm>
            <a:off x="5926350" y="1659675"/>
            <a:ext cx="3105150" cy="2771775"/>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Methodology (Finding the right distance)</a:t>
            </a:r>
          </a:p>
          <a:p>
            <a:pPr lvl="0" rtl="0">
              <a:spcBef>
                <a:spcPts val="0"/>
              </a:spcBef>
              <a:buClr>
                <a:schemeClr val="dk1"/>
              </a:buClr>
              <a:buSzPct val="39285"/>
              <a:buFont typeface="Arial"/>
              <a:buNone/>
            </a:pPr>
            <a:endParaRPr/>
          </a:p>
          <a:p>
            <a:pPr lvl="0" rtl="0">
              <a:spcBef>
                <a:spcPts val="0"/>
              </a:spcBef>
              <a:buClr>
                <a:schemeClr val="dk1"/>
              </a:buClr>
              <a:buSzPct val="39285"/>
              <a:buFont typeface="Arial"/>
              <a:buNone/>
            </a:pPr>
            <a:endParaRPr/>
          </a:p>
          <a:p>
            <a:pPr lvl="0">
              <a:spcBef>
                <a:spcPts val="0"/>
              </a:spcBef>
              <a:buNone/>
            </a:pPr>
            <a:endParaRPr/>
          </a:p>
        </p:txBody>
      </p:sp>
      <p:sp>
        <p:nvSpPr>
          <p:cNvPr id="168" name="Shape 168"/>
          <p:cNvSpPr txBox="1">
            <a:spLocks noGrp="1"/>
          </p:cNvSpPr>
          <p:nvPr>
            <p:ph type="body" idx="1"/>
          </p:nvPr>
        </p:nvSpPr>
        <p:spPr>
          <a:xfrm>
            <a:off x="311700" y="1152475"/>
            <a:ext cx="5732699" cy="3416400"/>
          </a:xfrm>
          <a:prstGeom prst="rect">
            <a:avLst/>
          </a:prstGeom>
        </p:spPr>
        <p:txBody>
          <a:bodyPr lIns="91425" tIns="91425" rIns="91425" bIns="91425" anchor="t" anchorCtr="0">
            <a:noAutofit/>
          </a:bodyPr>
          <a:lstStyle/>
          <a:p>
            <a:pPr marL="457200" lvl="0" indent="-228600" rtl="0">
              <a:spcBef>
                <a:spcPts val="0"/>
              </a:spcBef>
            </a:pPr>
            <a:r>
              <a:rPr lang="en"/>
              <a:t>After edge detection, we found shortest distance to the boundaries in both lateral and AP directions</a:t>
            </a:r>
          </a:p>
          <a:p>
            <a:pPr marL="457200" lvl="0" indent="-228600">
              <a:spcBef>
                <a:spcPts val="0"/>
              </a:spcBef>
            </a:pPr>
            <a:r>
              <a:rPr lang="en"/>
              <a:t>Next step is to repeat this process for CBCT image</a:t>
            </a:r>
          </a:p>
        </p:txBody>
      </p:sp>
      <p:pic>
        <p:nvPicPr>
          <p:cNvPr id="169" name="Shape 169"/>
          <p:cNvPicPr preferRelativeResize="0"/>
          <p:nvPr/>
        </p:nvPicPr>
        <p:blipFill>
          <a:blip r:embed="rId3">
            <a:alphaModFix/>
          </a:blip>
          <a:stretch>
            <a:fillRect/>
          </a:stretch>
        </p:blipFill>
        <p:spPr>
          <a:xfrm>
            <a:off x="6044400" y="1892350"/>
            <a:ext cx="3038475" cy="2676525"/>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Project limitations</a:t>
            </a:r>
          </a:p>
        </p:txBody>
      </p:sp>
      <p:sp>
        <p:nvSpPr>
          <p:cNvPr id="175" name="Shape 17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buClr>
                <a:schemeClr val="dk1"/>
              </a:buClr>
            </a:pPr>
            <a:r>
              <a:rPr lang="en">
                <a:solidFill>
                  <a:schemeClr val="dk1"/>
                </a:solidFill>
              </a:rPr>
              <a:t>It took us around ⅔ of the project’s total time to get the first access to the workstation.</a:t>
            </a:r>
          </a:p>
          <a:p>
            <a:pPr lvl="0" rtl="0">
              <a:spcBef>
                <a:spcPts val="0"/>
              </a:spcBef>
              <a:spcAft>
                <a:spcPts val="0"/>
              </a:spcAft>
              <a:buClr>
                <a:schemeClr val="dk1"/>
              </a:buClr>
              <a:buSzPct val="100000"/>
              <a:buFont typeface="Arial"/>
              <a:buNone/>
            </a:pPr>
            <a:endParaRPr sz="1100">
              <a:solidFill>
                <a:schemeClr val="dk1"/>
              </a:solidFill>
            </a:endParaRPr>
          </a:p>
          <a:p>
            <a:pPr marL="457200" lvl="0" indent="-228600" rtl="0">
              <a:spcBef>
                <a:spcPts val="0"/>
              </a:spcBef>
              <a:spcAft>
                <a:spcPts val="0"/>
              </a:spcAft>
              <a:buClr>
                <a:schemeClr val="dk1"/>
              </a:buClr>
            </a:pPr>
            <a:r>
              <a:rPr lang="en">
                <a:solidFill>
                  <a:schemeClr val="dk1"/>
                </a:solidFill>
              </a:rPr>
              <a:t>Varian does not support beyond the clinical needs of the users.</a:t>
            </a:r>
          </a:p>
          <a:p>
            <a:pPr lvl="0" rtl="0">
              <a:spcBef>
                <a:spcPts val="0"/>
              </a:spcBef>
              <a:spcAft>
                <a:spcPts val="0"/>
              </a:spcAft>
              <a:buNone/>
            </a:pPr>
            <a:endParaRPr sz="1100">
              <a:solidFill>
                <a:schemeClr val="dk1"/>
              </a:solidFill>
            </a:endParaRPr>
          </a:p>
          <a:p>
            <a:pPr marL="457200" lvl="0" indent="-228600" rtl="0">
              <a:spcBef>
                <a:spcPts val="0"/>
              </a:spcBef>
              <a:spcAft>
                <a:spcPts val="0"/>
              </a:spcAft>
              <a:buClr>
                <a:schemeClr val="dk1"/>
              </a:buClr>
            </a:pPr>
            <a:r>
              <a:rPr lang="en">
                <a:solidFill>
                  <a:schemeClr val="dk1"/>
                </a:solidFill>
              </a:rPr>
              <a:t>There is a small online forum but, usually is limited to basic questions and more specific questions are often left unanswered.</a:t>
            </a:r>
          </a:p>
          <a:p>
            <a:pPr lvl="0" rtl="0">
              <a:spcBef>
                <a:spcPts val="0"/>
              </a:spcBef>
              <a:spcAft>
                <a:spcPts val="0"/>
              </a:spcAft>
              <a:buClr>
                <a:schemeClr val="dk1"/>
              </a:buClr>
              <a:buSzPct val="100000"/>
              <a:buFont typeface="Arial"/>
              <a:buNone/>
            </a:pPr>
            <a:endParaRPr sz="1100">
              <a:solidFill>
                <a:schemeClr val="dk1"/>
              </a:solidFill>
            </a:endParaRPr>
          </a:p>
          <a:p>
            <a:pPr marL="457200" lvl="0" indent="-228600" rtl="0">
              <a:spcBef>
                <a:spcPts val="0"/>
              </a:spcBef>
              <a:spcAft>
                <a:spcPts val="0"/>
              </a:spcAft>
              <a:buClr>
                <a:schemeClr val="dk1"/>
              </a:buClr>
            </a:pPr>
            <a:r>
              <a:rPr lang="en">
                <a:solidFill>
                  <a:schemeClr val="dk1"/>
                </a:solidFill>
              </a:rPr>
              <a:t>Poor API documentation.</a:t>
            </a:r>
          </a:p>
          <a:p>
            <a:pPr lvl="0" rtl="0">
              <a:spcBef>
                <a:spcPts val="0"/>
              </a:spcBef>
              <a:spcAft>
                <a:spcPts val="0"/>
              </a:spcAft>
              <a:buClr>
                <a:schemeClr val="dk1"/>
              </a:buClr>
              <a:buSzPct val="100000"/>
              <a:buFont typeface="Arial"/>
              <a:buNone/>
            </a:pPr>
            <a:endParaRPr sz="1100">
              <a:solidFill>
                <a:schemeClr val="dk1"/>
              </a:solidFill>
            </a:endParaRPr>
          </a:p>
          <a:p>
            <a:pPr marL="457200" lvl="0" indent="-228600" rtl="0">
              <a:spcBef>
                <a:spcPts val="0"/>
              </a:spcBef>
              <a:spcAft>
                <a:spcPts val="0"/>
              </a:spcAft>
              <a:buClr>
                <a:schemeClr val="dk1"/>
              </a:buClr>
            </a:pPr>
            <a:r>
              <a:rPr lang="en">
                <a:solidFill>
                  <a:schemeClr val="dk1"/>
                </a:solidFill>
              </a:rPr>
              <a:t>We missed our third team-mate due to first limitation.</a:t>
            </a:r>
          </a:p>
          <a:p>
            <a:pPr lvl="0">
              <a:spcBef>
                <a:spcPts val="0"/>
              </a:spcBef>
              <a:buNone/>
            </a:pPr>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Conclusion</a:t>
            </a:r>
          </a:p>
        </p:txBody>
      </p:sp>
      <p:sp>
        <p:nvSpPr>
          <p:cNvPr id="181" name="Shape 18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buClr>
                <a:srgbClr val="333333"/>
              </a:buClr>
            </a:pPr>
            <a:r>
              <a:rPr lang="en" b="1" dirty="0">
                <a:solidFill>
                  <a:srgbClr val="333333"/>
                </a:solidFill>
                <a:highlight>
                  <a:srgbClr val="FFFFFF"/>
                </a:highlight>
              </a:rPr>
              <a:t>We have achieved the main goal of the project which is finding the distance from center of the tumor to patient’s skin (boundary).</a:t>
            </a:r>
          </a:p>
          <a:p>
            <a:pPr lvl="0" rtl="0">
              <a:spcBef>
                <a:spcPts val="0"/>
              </a:spcBef>
              <a:spcAft>
                <a:spcPts val="0"/>
              </a:spcAft>
              <a:buNone/>
            </a:pPr>
            <a:endParaRPr dirty="0">
              <a:solidFill>
                <a:srgbClr val="333333"/>
              </a:solidFill>
              <a:highlight>
                <a:srgbClr val="FFFFFF"/>
              </a:highlight>
            </a:endParaRPr>
          </a:p>
          <a:p>
            <a:pPr marL="457200" lvl="0" indent="-228600">
              <a:spcBef>
                <a:spcPts val="0"/>
              </a:spcBef>
            </a:pPr>
            <a:r>
              <a:rPr lang="en" b="1" dirty="0"/>
              <a:t>We are actively continuing the work to have a good publication.</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IGRT Procedure</a:t>
            </a:r>
          </a:p>
        </p:txBody>
      </p:sp>
      <p:sp>
        <p:nvSpPr>
          <p:cNvPr id="61" name="Shape 61"/>
          <p:cNvSpPr txBox="1">
            <a:spLocks noGrp="1"/>
          </p:cNvSpPr>
          <p:nvPr>
            <p:ph type="body" idx="1"/>
          </p:nvPr>
        </p:nvSpPr>
        <p:spPr>
          <a:xfrm>
            <a:off x="311700" y="1152475"/>
            <a:ext cx="4774500" cy="3416400"/>
          </a:xfrm>
          <a:prstGeom prst="rect">
            <a:avLst/>
          </a:prstGeom>
        </p:spPr>
        <p:txBody>
          <a:bodyPr lIns="91425" tIns="91425" rIns="91425" bIns="91425" anchor="t" anchorCtr="0">
            <a:noAutofit/>
          </a:bodyPr>
          <a:lstStyle/>
          <a:p>
            <a:pPr lvl="0" rtl="0">
              <a:spcBef>
                <a:spcPts val="0"/>
              </a:spcBef>
              <a:buNone/>
            </a:pPr>
            <a:r>
              <a:rPr lang="en"/>
              <a:t>CT (Computed Tomography):</a:t>
            </a:r>
          </a:p>
          <a:p>
            <a:pPr marL="457200" lvl="0" indent="-228600" rtl="0">
              <a:spcBef>
                <a:spcPts val="0"/>
              </a:spcBef>
            </a:pPr>
            <a:r>
              <a:rPr lang="en"/>
              <a:t>Initial scan of tumor affected body </a:t>
            </a:r>
          </a:p>
          <a:p>
            <a:pPr marL="914400" lvl="1" indent="-228600" rtl="0">
              <a:spcBef>
                <a:spcPts val="0"/>
              </a:spcBef>
            </a:pPr>
            <a:r>
              <a:rPr lang="en"/>
              <a:t>3D scan captures tumor from different orientations</a:t>
            </a:r>
          </a:p>
          <a:p>
            <a:pPr marL="914400" lvl="1" indent="-228600" rtl="0">
              <a:spcBef>
                <a:spcPts val="0"/>
              </a:spcBef>
            </a:pPr>
            <a:r>
              <a:rPr lang="en"/>
              <a:t>Size of tumor is measured from center of organ to the boundary of the body</a:t>
            </a:r>
          </a:p>
          <a:p>
            <a:pPr marL="457200" lvl="0" indent="0">
              <a:spcBef>
                <a:spcPts val="0"/>
              </a:spcBef>
              <a:buNone/>
            </a:pPr>
            <a:endParaRPr/>
          </a:p>
        </p:txBody>
      </p:sp>
      <p:pic>
        <p:nvPicPr>
          <p:cNvPr id="62" name="Shape 62"/>
          <p:cNvPicPr preferRelativeResize="0"/>
          <p:nvPr/>
        </p:nvPicPr>
        <p:blipFill>
          <a:blip r:embed="rId3">
            <a:alphaModFix/>
          </a:blip>
          <a:stretch>
            <a:fillRect/>
          </a:stretch>
        </p:blipFill>
        <p:spPr>
          <a:xfrm>
            <a:off x="5173125" y="1307050"/>
            <a:ext cx="3700350" cy="2032150"/>
          </a:xfrm>
          <a:prstGeom prst="rect">
            <a:avLst/>
          </a:prstGeom>
          <a:noFill/>
          <a:ln>
            <a:noFill/>
          </a:ln>
        </p:spPr>
      </p:pic>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311700" y="118375"/>
            <a:ext cx="8520599" cy="4450500"/>
          </a:xfrm>
          <a:prstGeom prst="rect">
            <a:avLst/>
          </a:prstGeom>
        </p:spPr>
        <p:txBody>
          <a:bodyPr lIns="91425" tIns="91425" rIns="91425" bIns="91425" anchor="t" anchorCtr="0">
            <a:noAutofit/>
          </a:bodyPr>
          <a:lstStyle/>
          <a:p>
            <a:pPr lvl="0" algn="ctr" rtl="0">
              <a:spcBef>
                <a:spcPts val="0"/>
              </a:spcBef>
              <a:buNone/>
            </a:pPr>
            <a:endParaRPr sz="6000"/>
          </a:p>
          <a:p>
            <a:pPr lvl="0" algn="ctr" rtl="0">
              <a:spcBef>
                <a:spcPts val="0"/>
              </a:spcBef>
              <a:buNone/>
            </a:pPr>
            <a:r>
              <a:rPr lang="en" sz="6000"/>
              <a:t>Q&amp;A</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IGRT Procedure</a:t>
            </a:r>
          </a:p>
        </p:txBody>
      </p:sp>
      <p:sp>
        <p:nvSpPr>
          <p:cNvPr id="68" name="Shape 68"/>
          <p:cNvSpPr txBox="1">
            <a:spLocks noGrp="1"/>
          </p:cNvSpPr>
          <p:nvPr>
            <p:ph type="body" idx="1"/>
          </p:nvPr>
        </p:nvSpPr>
        <p:spPr>
          <a:xfrm>
            <a:off x="311700" y="1152475"/>
            <a:ext cx="4774500" cy="3416400"/>
          </a:xfrm>
          <a:prstGeom prst="rect">
            <a:avLst/>
          </a:prstGeom>
        </p:spPr>
        <p:txBody>
          <a:bodyPr lIns="91425" tIns="91425" rIns="91425" bIns="91425" anchor="t" anchorCtr="0">
            <a:noAutofit/>
          </a:bodyPr>
          <a:lstStyle/>
          <a:p>
            <a:pPr lvl="0" rtl="0">
              <a:spcBef>
                <a:spcPts val="0"/>
              </a:spcBef>
              <a:buNone/>
            </a:pPr>
            <a:r>
              <a:rPr lang="en"/>
              <a:t>Planning</a:t>
            </a:r>
          </a:p>
          <a:p>
            <a:pPr marL="457200" marR="0" lvl="0" indent="-342900" algn="l" rtl="0">
              <a:lnSpc>
                <a:spcPct val="115000"/>
              </a:lnSpc>
              <a:spcBef>
                <a:spcPts val="0"/>
              </a:spcBef>
              <a:spcAft>
                <a:spcPts val="1600"/>
              </a:spcAft>
              <a:buClr>
                <a:schemeClr val="dk2"/>
              </a:buClr>
              <a:buSzPct val="100000"/>
              <a:buFont typeface="Arial"/>
            </a:pPr>
            <a:r>
              <a:rPr lang="en"/>
              <a:t>From CT scan, Physicians “plan” treatment procedure</a:t>
            </a:r>
          </a:p>
          <a:p>
            <a:pPr marL="457200" marR="0" lvl="0" indent="-228600" algn="l" rtl="0">
              <a:lnSpc>
                <a:spcPct val="115000"/>
              </a:lnSpc>
              <a:spcBef>
                <a:spcPts val="0"/>
              </a:spcBef>
              <a:spcAft>
                <a:spcPts val="1600"/>
              </a:spcAft>
            </a:pPr>
            <a:r>
              <a:rPr lang="en"/>
              <a:t>Radiotherapy dosage are adjusted accordingly for different points in body</a:t>
            </a:r>
          </a:p>
          <a:p>
            <a:pPr marL="457200" lvl="0" indent="0" rtl="0">
              <a:spcBef>
                <a:spcPts val="0"/>
              </a:spcBef>
              <a:buNone/>
            </a:pPr>
            <a:endParaRPr/>
          </a:p>
        </p:txBody>
      </p:sp>
      <p:pic>
        <p:nvPicPr>
          <p:cNvPr id="69" name="Shape 69"/>
          <p:cNvPicPr preferRelativeResize="0"/>
          <p:nvPr/>
        </p:nvPicPr>
        <p:blipFill>
          <a:blip r:embed="rId3">
            <a:alphaModFix/>
          </a:blip>
          <a:stretch>
            <a:fillRect/>
          </a:stretch>
        </p:blipFill>
        <p:spPr>
          <a:xfrm>
            <a:off x="5173125" y="1307050"/>
            <a:ext cx="3700350" cy="2032150"/>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IGRT Procedure</a:t>
            </a:r>
          </a:p>
        </p:txBody>
      </p:sp>
      <p:sp>
        <p:nvSpPr>
          <p:cNvPr id="75" name="Shape 75"/>
          <p:cNvSpPr txBox="1">
            <a:spLocks noGrp="1"/>
          </p:cNvSpPr>
          <p:nvPr>
            <p:ph type="body" idx="1"/>
          </p:nvPr>
        </p:nvSpPr>
        <p:spPr>
          <a:xfrm>
            <a:off x="311700" y="1152475"/>
            <a:ext cx="4774500" cy="3416400"/>
          </a:xfrm>
          <a:prstGeom prst="rect">
            <a:avLst/>
          </a:prstGeom>
        </p:spPr>
        <p:txBody>
          <a:bodyPr lIns="91425" tIns="91425" rIns="91425" bIns="91425" anchor="t" anchorCtr="0">
            <a:noAutofit/>
          </a:bodyPr>
          <a:lstStyle/>
          <a:p>
            <a:pPr lvl="0" rtl="0">
              <a:spcBef>
                <a:spcPts val="0"/>
              </a:spcBef>
              <a:buNone/>
            </a:pPr>
            <a:r>
              <a:rPr lang="en"/>
              <a:t>Treatment</a:t>
            </a:r>
          </a:p>
          <a:p>
            <a:pPr marL="457200" lvl="0" indent="-228600" rtl="0">
              <a:spcBef>
                <a:spcPts val="0"/>
              </a:spcBef>
            </a:pPr>
            <a:r>
              <a:rPr lang="en"/>
              <a:t>From planning feeds, radiotherapeutic treatment is exercised for different points of the tumor affected organ</a:t>
            </a:r>
          </a:p>
          <a:p>
            <a:pPr marL="457200" lvl="0" indent="0" rtl="0">
              <a:spcBef>
                <a:spcPts val="0"/>
              </a:spcBef>
              <a:buNone/>
            </a:pPr>
            <a:endParaRPr/>
          </a:p>
        </p:txBody>
      </p:sp>
      <p:pic>
        <p:nvPicPr>
          <p:cNvPr id="76" name="Shape 76"/>
          <p:cNvPicPr preferRelativeResize="0"/>
          <p:nvPr/>
        </p:nvPicPr>
        <p:blipFill>
          <a:blip r:embed="rId3">
            <a:alphaModFix/>
          </a:blip>
          <a:stretch>
            <a:fillRect/>
          </a:stretch>
        </p:blipFill>
        <p:spPr>
          <a:xfrm>
            <a:off x="5173125" y="1307050"/>
            <a:ext cx="3700350" cy="2032150"/>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IGRT Procedure</a:t>
            </a:r>
          </a:p>
        </p:txBody>
      </p:sp>
      <p:sp>
        <p:nvSpPr>
          <p:cNvPr id="82" name="Shape 82"/>
          <p:cNvSpPr txBox="1">
            <a:spLocks noGrp="1"/>
          </p:cNvSpPr>
          <p:nvPr>
            <p:ph type="body" idx="1"/>
          </p:nvPr>
        </p:nvSpPr>
        <p:spPr>
          <a:xfrm>
            <a:off x="311700" y="1152475"/>
            <a:ext cx="4774500" cy="3416400"/>
          </a:xfrm>
          <a:prstGeom prst="rect">
            <a:avLst/>
          </a:prstGeom>
        </p:spPr>
        <p:txBody>
          <a:bodyPr lIns="91425" tIns="91425" rIns="91425" bIns="91425" anchor="t" anchorCtr="0">
            <a:noAutofit/>
          </a:bodyPr>
          <a:lstStyle/>
          <a:p>
            <a:pPr lvl="0" rtl="0">
              <a:spcBef>
                <a:spcPts val="0"/>
              </a:spcBef>
              <a:buNone/>
            </a:pPr>
            <a:r>
              <a:rPr lang="en"/>
              <a:t>Imaging</a:t>
            </a:r>
          </a:p>
          <a:p>
            <a:pPr marL="457200" lvl="0" indent="-228600" rtl="0">
              <a:spcBef>
                <a:spcPts val="0"/>
              </a:spcBef>
            </a:pPr>
            <a:r>
              <a:rPr lang="en"/>
              <a:t>This is done before all treatment phases</a:t>
            </a:r>
          </a:p>
          <a:p>
            <a:pPr marL="457200" lvl="0" indent="-228600" rtl="0">
              <a:spcBef>
                <a:spcPts val="0"/>
              </a:spcBef>
            </a:pPr>
            <a:r>
              <a:rPr lang="en"/>
              <a:t>3D CBCT images are taken of tumor affected organ</a:t>
            </a:r>
          </a:p>
          <a:p>
            <a:pPr marL="457200" lvl="0" indent="-228600" rtl="0">
              <a:spcBef>
                <a:spcPts val="0"/>
              </a:spcBef>
            </a:pPr>
            <a:r>
              <a:rPr lang="en"/>
              <a:t>CBCT images are compared with initial CT images</a:t>
            </a:r>
          </a:p>
          <a:p>
            <a:pPr lvl="0" rtl="0">
              <a:spcBef>
                <a:spcPts val="0"/>
              </a:spcBef>
              <a:buNone/>
            </a:pPr>
            <a:endParaRPr/>
          </a:p>
          <a:p>
            <a:pPr marL="457200" lvl="0" indent="0" rtl="0">
              <a:spcBef>
                <a:spcPts val="0"/>
              </a:spcBef>
              <a:buNone/>
            </a:pPr>
            <a:endParaRPr/>
          </a:p>
        </p:txBody>
      </p:sp>
      <p:pic>
        <p:nvPicPr>
          <p:cNvPr id="83" name="Shape 83"/>
          <p:cNvPicPr preferRelativeResize="0"/>
          <p:nvPr/>
        </p:nvPicPr>
        <p:blipFill>
          <a:blip r:embed="rId3">
            <a:alphaModFix/>
          </a:blip>
          <a:stretch>
            <a:fillRect/>
          </a:stretch>
        </p:blipFill>
        <p:spPr>
          <a:xfrm>
            <a:off x="5173125" y="1307050"/>
            <a:ext cx="3700350" cy="2032150"/>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IGRT Procedure</a:t>
            </a:r>
          </a:p>
        </p:txBody>
      </p:sp>
      <p:sp>
        <p:nvSpPr>
          <p:cNvPr id="89" name="Shape 89"/>
          <p:cNvSpPr txBox="1">
            <a:spLocks noGrp="1"/>
          </p:cNvSpPr>
          <p:nvPr>
            <p:ph type="body" idx="1"/>
          </p:nvPr>
        </p:nvSpPr>
        <p:spPr>
          <a:xfrm>
            <a:off x="311700" y="1152475"/>
            <a:ext cx="4774500" cy="3416400"/>
          </a:xfrm>
          <a:prstGeom prst="rect">
            <a:avLst/>
          </a:prstGeom>
        </p:spPr>
        <p:txBody>
          <a:bodyPr lIns="91425" tIns="91425" rIns="91425" bIns="91425" anchor="t" anchorCtr="0">
            <a:noAutofit/>
          </a:bodyPr>
          <a:lstStyle/>
          <a:p>
            <a:pPr lvl="0" rtl="0">
              <a:spcBef>
                <a:spcPts val="0"/>
              </a:spcBef>
              <a:buNone/>
            </a:pPr>
            <a:r>
              <a:rPr lang="en"/>
              <a:t>Imaging</a:t>
            </a:r>
          </a:p>
          <a:p>
            <a:pPr marL="457200" lvl="0" indent="-228600" rtl="0">
              <a:spcBef>
                <a:spcPts val="0"/>
              </a:spcBef>
            </a:pPr>
            <a:r>
              <a:rPr lang="en"/>
              <a:t>CT image is superimposed on CBCT image so that their centers are aligned</a:t>
            </a:r>
          </a:p>
          <a:p>
            <a:pPr marL="457200" lvl="0" indent="-228600" rtl="0">
              <a:spcBef>
                <a:spcPts val="0"/>
              </a:spcBef>
            </a:pPr>
            <a:r>
              <a:rPr lang="en"/>
              <a:t>Distance from center to organ boundary is calculated for both images</a:t>
            </a:r>
          </a:p>
          <a:p>
            <a:pPr marL="457200" lvl="0" indent="-228600" rtl="0">
              <a:spcBef>
                <a:spcPts val="0"/>
              </a:spcBef>
            </a:pPr>
            <a:r>
              <a:rPr lang="en"/>
              <a:t>Difference in organ size and shape gives information about change in tumor</a:t>
            </a:r>
          </a:p>
          <a:p>
            <a:pPr marL="457200" lvl="0" indent="0" rtl="0">
              <a:spcBef>
                <a:spcPts val="0"/>
              </a:spcBef>
              <a:buNone/>
            </a:pPr>
            <a:endParaRPr/>
          </a:p>
        </p:txBody>
      </p:sp>
      <p:pic>
        <p:nvPicPr>
          <p:cNvPr id="90" name="Shape 90"/>
          <p:cNvPicPr preferRelativeResize="0"/>
          <p:nvPr/>
        </p:nvPicPr>
        <p:blipFill>
          <a:blip r:embed="rId3">
            <a:alphaModFix/>
          </a:blip>
          <a:stretch>
            <a:fillRect/>
          </a:stretch>
        </p:blipFill>
        <p:spPr>
          <a:xfrm>
            <a:off x="5086200" y="1152475"/>
            <a:ext cx="3841824" cy="1840875"/>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Problem</a:t>
            </a:r>
          </a:p>
        </p:txBody>
      </p:sp>
      <p:sp>
        <p:nvSpPr>
          <p:cNvPr id="96" name="Shape 96"/>
          <p:cNvSpPr txBox="1">
            <a:spLocks noGrp="1"/>
          </p:cNvSpPr>
          <p:nvPr>
            <p:ph type="body" idx="1"/>
          </p:nvPr>
        </p:nvSpPr>
        <p:spPr>
          <a:xfrm>
            <a:off x="311700" y="1152475"/>
            <a:ext cx="4951799" cy="3416400"/>
          </a:xfrm>
          <a:prstGeom prst="rect">
            <a:avLst/>
          </a:prstGeom>
        </p:spPr>
        <p:txBody>
          <a:bodyPr lIns="91425" tIns="91425" rIns="91425" bIns="91425" anchor="t" anchorCtr="0">
            <a:noAutofit/>
          </a:bodyPr>
          <a:lstStyle/>
          <a:p>
            <a:pPr marL="457200" lvl="0" indent="-228600" rtl="0">
              <a:spcBef>
                <a:spcPts val="0"/>
              </a:spcBef>
            </a:pPr>
            <a:r>
              <a:rPr lang="en"/>
              <a:t>Nowadays, physicians have to calculate this difference manually</a:t>
            </a:r>
          </a:p>
          <a:p>
            <a:pPr marL="457200" lvl="0" indent="-228600" rtl="0">
              <a:spcBef>
                <a:spcPts val="0"/>
              </a:spcBef>
            </a:pPr>
            <a:r>
              <a:rPr lang="en"/>
              <a:t>CT and CBCT are 3D volume images</a:t>
            </a:r>
          </a:p>
          <a:p>
            <a:pPr marL="457200" lvl="0" indent="-228600" rtl="0">
              <a:spcBef>
                <a:spcPts val="0"/>
              </a:spcBef>
            </a:pPr>
            <a:r>
              <a:rPr lang="en"/>
              <a:t>Need to find right slice</a:t>
            </a:r>
          </a:p>
          <a:p>
            <a:pPr marL="457200" lvl="0" indent="-228600" rtl="0">
              <a:spcBef>
                <a:spcPts val="0"/>
              </a:spcBef>
            </a:pPr>
            <a:r>
              <a:rPr lang="en"/>
              <a:t>Position isocenter on both images</a:t>
            </a:r>
          </a:p>
          <a:p>
            <a:pPr marL="457200" lvl="0" indent="-228600" rtl="0">
              <a:spcBef>
                <a:spcPts val="0"/>
              </a:spcBef>
            </a:pPr>
            <a:r>
              <a:rPr lang="en"/>
              <a:t>Find the difference in lengths</a:t>
            </a:r>
          </a:p>
          <a:p>
            <a:pPr marL="457200" lvl="0" indent="-228600">
              <a:spcBef>
                <a:spcPts val="0"/>
              </a:spcBef>
            </a:pPr>
            <a:r>
              <a:rPr lang="en"/>
              <a:t>Manually doing all this requires a lot of physicians time</a:t>
            </a:r>
          </a:p>
        </p:txBody>
      </p:sp>
      <p:pic>
        <p:nvPicPr>
          <p:cNvPr id="97" name="Shape 97"/>
          <p:cNvPicPr preferRelativeResize="0"/>
          <p:nvPr/>
        </p:nvPicPr>
        <p:blipFill>
          <a:blip r:embed="rId3">
            <a:alphaModFix/>
          </a:blip>
          <a:stretch>
            <a:fillRect/>
          </a:stretch>
        </p:blipFill>
        <p:spPr>
          <a:xfrm>
            <a:off x="5263525" y="1373037"/>
            <a:ext cx="3841824" cy="1840875"/>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Our Approach</a:t>
            </a:r>
          </a:p>
        </p:txBody>
      </p:sp>
      <p:sp>
        <p:nvSpPr>
          <p:cNvPr id="103" name="Shape 103"/>
          <p:cNvSpPr txBox="1">
            <a:spLocks noGrp="1"/>
          </p:cNvSpPr>
          <p:nvPr>
            <p:ph type="body" idx="1"/>
          </p:nvPr>
        </p:nvSpPr>
        <p:spPr>
          <a:xfrm>
            <a:off x="311700" y="1152475"/>
            <a:ext cx="4993499" cy="3796799"/>
          </a:xfrm>
          <a:prstGeom prst="rect">
            <a:avLst/>
          </a:prstGeom>
        </p:spPr>
        <p:txBody>
          <a:bodyPr lIns="91425" tIns="91425" rIns="91425" bIns="91425" anchor="t" anchorCtr="0">
            <a:noAutofit/>
          </a:bodyPr>
          <a:lstStyle/>
          <a:p>
            <a:pPr marL="457200" lvl="0" indent="-228600" rtl="0">
              <a:spcBef>
                <a:spcPts val="0"/>
              </a:spcBef>
            </a:pPr>
            <a:r>
              <a:rPr lang="en"/>
              <a:t>ESAPI (Eclipse scripting API) provides limited access to CT and CBCT images and other treatment parameters</a:t>
            </a:r>
          </a:p>
          <a:p>
            <a:pPr marL="457200" lvl="0" indent="-228600" rtl="0">
              <a:spcBef>
                <a:spcPts val="0"/>
              </a:spcBef>
            </a:pPr>
            <a:r>
              <a:rPr lang="en"/>
              <a:t>Get parameters like isocenter, 2D slice containing isocenter for both CT and CBCT</a:t>
            </a:r>
          </a:p>
          <a:p>
            <a:pPr marL="457200" lvl="0" indent="-228600" rtl="0">
              <a:spcBef>
                <a:spcPts val="0"/>
              </a:spcBef>
            </a:pPr>
            <a:r>
              <a:rPr lang="en"/>
              <a:t>Superimpose both images using transformation matrix</a:t>
            </a:r>
          </a:p>
          <a:p>
            <a:pPr marL="457200" lvl="0" indent="-228600">
              <a:spcBef>
                <a:spcPts val="0"/>
              </a:spcBef>
            </a:pPr>
            <a:r>
              <a:rPr lang="en"/>
              <a:t>Find tumor growth/movement  automatically without calculating anything manually</a:t>
            </a:r>
          </a:p>
        </p:txBody>
      </p:sp>
      <p:pic>
        <p:nvPicPr>
          <p:cNvPr id="104" name="Shape 104"/>
          <p:cNvPicPr preferRelativeResize="0"/>
          <p:nvPr/>
        </p:nvPicPr>
        <p:blipFill rotWithShape="1">
          <a:blip r:embed="rId3">
            <a:alphaModFix/>
          </a:blip>
          <a:srcRect t="15120" b="-15120"/>
          <a:stretch/>
        </p:blipFill>
        <p:spPr>
          <a:xfrm>
            <a:off x="5002550" y="1503348"/>
            <a:ext cx="4202374" cy="2013649"/>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Methodology</a:t>
            </a:r>
          </a:p>
        </p:txBody>
      </p:sp>
      <p:sp>
        <p:nvSpPr>
          <p:cNvPr id="110" name="Shape 110"/>
          <p:cNvSpPr txBox="1">
            <a:spLocks noGrp="1"/>
          </p:cNvSpPr>
          <p:nvPr>
            <p:ph type="body" idx="1"/>
          </p:nvPr>
        </p:nvSpPr>
        <p:spPr>
          <a:xfrm>
            <a:off x="311700" y="1152475"/>
            <a:ext cx="3568499" cy="3416400"/>
          </a:xfrm>
          <a:prstGeom prst="rect">
            <a:avLst/>
          </a:prstGeom>
        </p:spPr>
        <p:txBody>
          <a:bodyPr lIns="91425" tIns="91425" rIns="91425" bIns="91425" anchor="t" anchorCtr="0">
            <a:noAutofit/>
          </a:bodyPr>
          <a:lstStyle/>
          <a:p>
            <a:pPr lvl="0" rtl="0">
              <a:spcBef>
                <a:spcPts val="0"/>
              </a:spcBef>
              <a:buNone/>
            </a:pPr>
            <a:r>
              <a:rPr lang="en"/>
              <a:t>Harnessing information through Eclipse Scripting API</a:t>
            </a:r>
          </a:p>
          <a:p>
            <a:pPr lvl="0">
              <a:spcBef>
                <a:spcPts val="0"/>
              </a:spcBef>
              <a:buNone/>
            </a:pPr>
            <a:endParaRPr/>
          </a:p>
        </p:txBody>
      </p:sp>
      <p:pic>
        <p:nvPicPr>
          <p:cNvPr id="111" name="Shape 111"/>
          <p:cNvPicPr preferRelativeResize="0"/>
          <p:nvPr/>
        </p:nvPicPr>
        <p:blipFill rotWithShape="1">
          <a:blip r:embed="rId3">
            <a:alphaModFix/>
          </a:blip>
          <a:srcRect b="6076"/>
          <a:stretch/>
        </p:blipFill>
        <p:spPr>
          <a:xfrm>
            <a:off x="3808150" y="789125"/>
            <a:ext cx="5101449" cy="3833175"/>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Macintosh PowerPoint</Application>
  <PresentationFormat>On-screen Show (16:9)</PresentationFormat>
  <Paragraphs>137</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simple-light-2</vt:lpstr>
      <vt:lpstr>Evaluation of the Impact of IGRT on SSD Measurement </vt:lpstr>
      <vt:lpstr>IGRT Procedure</vt:lpstr>
      <vt:lpstr>IGRT Procedure</vt:lpstr>
      <vt:lpstr>IGRT Procedure</vt:lpstr>
      <vt:lpstr>IGRT Procedure</vt:lpstr>
      <vt:lpstr>IGRT Procedure</vt:lpstr>
      <vt:lpstr>Problem</vt:lpstr>
      <vt:lpstr>Our Approach</vt:lpstr>
      <vt:lpstr>Methodology</vt:lpstr>
      <vt:lpstr>Methodology</vt:lpstr>
      <vt:lpstr>Methodology (Getting right series) </vt:lpstr>
      <vt:lpstr>Methodology (Getting right slice) </vt:lpstr>
      <vt:lpstr>Methodology (Getting image)  </vt:lpstr>
      <vt:lpstr>Methodology (Getting the distance)  </vt:lpstr>
      <vt:lpstr>Methodology (Edge detection)  </vt:lpstr>
      <vt:lpstr>Methodology (Edge detection)  </vt:lpstr>
      <vt:lpstr>Methodology (Finding the right distance)   </vt:lpstr>
      <vt:lpstr>Project limitations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the Impact of IGRT on SSD Measurement </dc:title>
  <cp:lastModifiedBy>Javad Nejati</cp:lastModifiedBy>
  <cp:revision>1</cp:revision>
  <dcterms:modified xsi:type="dcterms:W3CDTF">2015-12-19T22:35:41Z</dcterms:modified>
</cp:coreProperties>
</file>