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2" r:id="rId6"/>
    <p:sldId id="259" r:id="rId7"/>
    <p:sldId id="260" r:id="rId8"/>
    <p:sldId id="261"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066"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for </a:t>
            </a:r>
            <a:r>
              <a:rPr lang="en-US" dirty="0" err="1" smtClean="0"/>
              <a:t>MicroAIM</a:t>
            </a:r>
            <a:r>
              <a:rPr lang="en-US" dirty="0" smtClean="0"/>
              <a:t> Documentation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Provenance</a:t>
            </a: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2376488" y="2262188"/>
            <a:ext cx="4389437" cy="233838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dirty="0" err="1" smtClean="0"/>
              <a:t>MicroAIM</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05000" y="1752600"/>
            <a:ext cx="5821363" cy="492301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Summary of Major Classes</a:t>
            </a:r>
            <a:endParaRPr lang="en-US" dirty="0"/>
          </a:p>
        </p:txBody>
      </p:sp>
      <p:graphicFrame>
        <p:nvGraphicFramePr>
          <p:cNvPr id="4" name="Table 3"/>
          <p:cNvGraphicFramePr>
            <a:graphicFrameLocks noGrp="1"/>
          </p:cNvGraphicFramePr>
          <p:nvPr/>
        </p:nvGraphicFramePr>
        <p:xfrm>
          <a:off x="304800" y="633453"/>
          <a:ext cx="8610600" cy="6188790"/>
        </p:xfrm>
        <a:graphic>
          <a:graphicData uri="http://schemas.openxmlformats.org/drawingml/2006/table">
            <a:tbl>
              <a:tblPr/>
              <a:tblGrid>
                <a:gridCol w="1219200"/>
                <a:gridCol w="7391400"/>
              </a:tblGrid>
              <a:tr h="156633">
                <a:tc>
                  <a:txBody>
                    <a:bodyPr/>
                    <a:lstStyle/>
                    <a:p>
                      <a:pPr marL="0" marR="0">
                        <a:lnSpc>
                          <a:spcPct val="115000"/>
                        </a:lnSpc>
                        <a:spcBef>
                          <a:spcPts val="0"/>
                        </a:spcBef>
                        <a:spcAft>
                          <a:spcPts val="0"/>
                        </a:spcAft>
                      </a:pPr>
                      <a:r>
                        <a:rPr lang="en-US" sz="1200" b="1" dirty="0">
                          <a:latin typeface="Calibri"/>
                          <a:ea typeface="宋体"/>
                          <a:cs typeface="Times New Roman"/>
                        </a:rPr>
                        <a:t>Class name</a:t>
                      </a:r>
                      <a:endParaRPr lang="en-US" sz="1200" dirty="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宋体"/>
                          <a:cs typeface="Times New Roman"/>
                        </a:rPr>
                        <a:t>Description</a:t>
                      </a:r>
                      <a:endParaRPr lang="en-US" sz="1200" dirty="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nSpc>
                          <a:spcPct val="115000"/>
                        </a:lnSpc>
                        <a:spcBef>
                          <a:spcPts val="0"/>
                        </a:spcBef>
                        <a:spcAft>
                          <a:spcPts val="0"/>
                        </a:spcAft>
                      </a:pPr>
                      <a:r>
                        <a:rPr lang="en-US" sz="1200">
                          <a:latin typeface="Calibri"/>
                          <a:ea typeface="宋体"/>
                          <a:cs typeface="Times New Roman"/>
                        </a:rPr>
                        <a:t>MicroAIM</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The root class of MicroAIM document, which links together all other components.</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nSpc>
                          <a:spcPct val="115000"/>
                        </a:lnSpc>
                        <a:spcBef>
                          <a:spcPts val="0"/>
                        </a:spcBef>
                        <a:spcAft>
                          <a:spcPts val="0"/>
                        </a:spcAft>
                      </a:pPr>
                      <a:r>
                        <a:rPr lang="en-US" sz="1200" b="1">
                          <a:latin typeface="Calibri"/>
                          <a:ea typeface="宋体"/>
                          <a:cs typeface="Times New Roman"/>
                        </a:rPr>
                        <a:t>Annotation</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宋体"/>
                          <a:cs typeface="Times New Roman"/>
                        </a:rPr>
                        <a:t>Explanatory or descriptive information made by humans or machines directly related to the content of a referenced image or images.</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633">
                <a:tc>
                  <a:txBody>
                    <a:bodyPr/>
                    <a:lstStyle/>
                    <a:p>
                      <a:pPr marL="0" marR="0">
                        <a:lnSpc>
                          <a:spcPct val="115000"/>
                        </a:lnSpc>
                        <a:spcBef>
                          <a:spcPts val="0"/>
                        </a:spcBef>
                        <a:spcAft>
                          <a:spcPts val="0"/>
                        </a:spcAft>
                      </a:pPr>
                      <a:r>
                        <a:rPr lang="en-US" sz="1200" b="1">
                          <a:latin typeface="Calibri"/>
                          <a:ea typeface="宋体"/>
                          <a:cs typeface="Times New Roman"/>
                        </a:rPr>
                        <a:t>Markup</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Graphical symbols associated with one image or multiple images.</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396">
                <a:tc>
                  <a:txBody>
                    <a:bodyPr/>
                    <a:lstStyle/>
                    <a:p>
                      <a:pPr marL="0" marR="0">
                        <a:lnSpc>
                          <a:spcPct val="115000"/>
                        </a:lnSpc>
                        <a:spcBef>
                          <a:spcPts val="0"/>
                        </a:spcBef>
                        <a:spcAft>
                          <a:spcPts val="0"/>
                        </a:spcAft>
                      </a:pPr>
                      <a:r>
                        <a:rPr lang="en-US" sz="1200" b="1" dirty="0" err="1">
                          <a:latin typeface="Calibri"/>
                          <a:ea typeface="宋体"/>
                          <a:cs typeface="Times New Roman"/>
                        </a:rPr>
                        <a:t>ImageReference</a:t>
                      </a:r>
                      <a:endParaRPr lang="en-US" sz="1200" dirty="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宋体"/>
                          <a:cs typeface="Times New Roman"/>
                        </a:rPr>
                        <a:t>Metadata that describes an image or a group of images that are used as the base for making markup and annotation, and can be used to identify and retrieve them from an image database or data service. All images referenced by </a:t>
                      </a:r>
                      <a:r>
                        <a:rPr lang="en-US" sz="1200" dirty="0" err="1">
                          <a:latin typeface="Calibri"/>
                          <a:ea typeface="宋体"/>
                          <a:cs typeface="Times New Roman"/>
                        </a:rPr>
                        <a:t>ImageReference</a:t>
                      </a:r>
                      <a:r>
                        <a:rPr lang="en-US" sz="1200" dirty="0">
                          <a:latin typeface="Calibri"/>
                          <a:ea typeface="宋体"/>
                          <a:cs typeface="Times New Roman"/>
                        </a:rPr>
                        <a:t> come from the same subject, specimen, equipment and on the same anatomic entity. </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nSpc>
                          <a:spcPct val="115000"/>
                        </a:lnSpc>
                        <a:spcBef>
                          <a:spcPts val="0"/>
                        </a:spcBef>
                        <a:spcAft>
                          <a:spcPts val="0"/>
                        </a:spcAft>
                      </a:pPr>
                      <a:r>
                        <a:rPr lang="en-US" sz="1200" b="1" dirty="0">
                          <a:latin typeface="Calibri"/>
                          <a:ea typeface="宋体"/>
                          <a:cs typeface="Times New Roman"/>
                        </a:rPr>
                        <a:t>Region</a:t>
                      </a:r>
                      <a:endParaRPr lang="en-US" sz="1200" dirty="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A region from an ImageReference where the markups and annotations are made.</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nSpc>
                          <a:spcPct val="115000"/>
                        </a:lnSpc>
                        <a:spcBef>
                          <a:spcPts val="0"/>
                        </a:spcBef>
                        <a:spcAft>
                          <a:spcPts val="0"/>
                        </a:spcAft>
                      </a:pPr>
                      <a:r>
                        <a:rPr lang="en-US" sz="1200" b="1">
                          <a:latin typeface="Calibri"/>
                          <a:ea typeface="宋体"/>
                          <a:cs typeface="Times New Roman"/>
                        </a:rPr>
                        <a:t>Subject</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A person or animal that is analyzed, examined, investigated, experimented upon, treated in the course of a research study.</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nSpc>
                          <a:spcPct val="115000"/>
                        </a:lnSpc>
                        <a:spcBef>
                          <a:spcPts val="0"/>
                        </a:spcBef>
                        <a:spcAft>
                          <a:spcPts val="0"/>
                        </a:spcAft>
                      </a:pPr>
                      <a:r>
                        <a:rPr lang="en-US" sz="1200" b="1">
                          <a:latin typeface="Calibri"/>
                          <a:ea typeface="宋体"/>
                          <a:cs typeface="Times New Roman"/>
                        </a:rPr>
                        <a:t>Specimen</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A single unit of tissue or blood or urine that is taken or used for research purposes.</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nSpc>
                          <a:spcPct val="115000"/>
                        </a:lnSpc>
                        <a:spcBef>
                          <a:spcPts val="0"/>
                        </a:spcBef>
                        <a:spcAft>
                          <a:spcPts val="0"/>
                        </a:spcAft>
                      </a:pPr>
                      <a:r>
                        <a:rPr lang="en-US" sz="1200" b="1">
                          <a:latin typeface="Calibri"/>
                          <a:ea typeface="宋体"/>
                          <a:cs typeface="Times New Roman"/>
                        </a:rPr>
                        <a:t>Equipment</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宋体"/>
                          <a:cs typeface="Times New Roman"/>
                        </a:rPr>
                        <a:t>An automated device that created the observations used for biomedical research, diagnosis or therapy.</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633">
                <a:tc>
                  <a:txBody>
                    <a:bodyPr/>
                    <a:lstStyle/>
                    <a:p>
                      <a:pPr marL="0" marR="0">
                        <a:lnSpc>
                          <a:spcPct val="115000"/>
                        </a:lnSpc>
                        <a:spcBef>
                          <a:spcPts val="0"/>
                        </a:spcBef>
                        <a:spcAft>
                          <a:spcPts val="0"/>
                        </a:spcAft>
                      </a:pPr>
                      <a:r>
                        <a:rPr lang="en-US" sz="1200" b="1">
                          <a:latin typeface="Calibri"/>
                          <a:ea typeface="宋体"/>
                          <a:cs typeface="Times New Roman"/>
                        </a:rPr>
                        <a:t>AnatomicEntity</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The place in the body where the finding is located.</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633">
                <a:tc>
                  <a:txBody>
                    <a:bodyPr/>
                    <a:lstStyle/>
                    <a:p>
                      <a:pPr marL="0" marR="0">
                        <a:lnSpc>
                          <a:spcPct val="115000"/>
                        </a:lnSpc>
                        <a:spcBef>
                          <a:spcPts val="0"/>
                        </a:spcBef>
                        <a:spcAft>
                          <a:spcPts val="0"/>
                        </a:spcAft>
                      </a:pPr>
                      <a:r>
                        <a:rPr lang="en-US" sz="1200" b="1">
                          <a:latin typeface="Calibri"/>
                          <a:ea typeface="宋体"/>
                          <a:cs typeface="Times New Roman"/>
                        </a:rPr>
                        <a:t>GeometricShape</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Geometric shapes used to represent markups.</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nSpc>
                          <a:spcPct val="115000"/>
                        </a:lnSpc>
                        <a:spcBef>
                          <a:spcPts val="0"/>
                        </a:spcBef>
                        <a:spcAft>
                          <a:spcPts val="0"/>
                        </a:spcAft>
                      </a:pPr>
                      <a:r>
                        <a:rPr lang="en-US" sz="1200" b="1">
                          <a:latin typeface="Calibri"/>
                          <a:ea typeface="宋体"/>
                          <a:cs typeface="Times New Roman"/>
                        </a:rPr>
                        <a:t>Field</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Field based markup for representing masks and tensor fields such as scalar, vector and matrix.</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534">
                <a:tc>
                  <a:txBody>
                    <a:bodyPr/>
                    <a:lstStyle/>
                    <a:p>
                      <a:pPr marL="0" marR="0">
                        <a:lnSpc>
                          <a:spcPct val="115000"/>
                        </a:lnSpc>
                        <a:spcBef>
                          <a:spcPts val="0"/>
                        </a:spcBef>
                        <a:spcAft>
                          <a:spcPts val="0"/>
                        </a:spcAft>
                      </a:pPr>
                      <a:r>
                        <a:rPr lang="en-US" sz="1200" b="1">
                          <a:latin typeface="Calibri"/>
                          <a:ea typeface="宋体"/>
                          <a:cs typeface="Times New Roman"/>
                        </a:rPr>
                        <a:t>Observation</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An observation made based on interpretation of an image or images, including visual features (e.g., an opacity, abnormal high signal intensity) morphologic or physiologic processes (e.g., pleural effusion, tracheal deviation), and diseases (e.g., adenocarcinoma, arthritis).</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633">
                <a:tc>
                  <a:txBody>
                    <a:bodyPr/>
                    <a:lstStyle/>
                    <a:p>
                      <a:pPr marL="0" marR="0">
                        <a:lnSpc>
                          <a:spcPct val="115000"/>
                        </a:lnSpc>
                        <a:spcBef>
                          <a:spcPts val="0"/>
                        </a:spcBef>
                        <a:spcAft>
                          <a:spcPts val="0"/>
                        </a:spcAft>
                      </a:pPr>
                      <a:r>
                        <a:rPr lang="en-US" sz="1200" b="1">
                          <a:latin typeface="Calibri"/>
                          <a:ea typeface="宋体"/>
                          <a:cs typeface="Times New Roman"/>
                        </a:rPr>
                        <a:t>Calculation</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The quantitative result from mathematical or computational calculation.</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nSpc>
                          <a:spcPct val="115000"/>
                        </a:lnSpc>
                        <a:spcBef>
                          <a:spcPts val="0"/>
                        </a:spcBef>
                        <a:spcAft>
                          <a:spcPts val="0"/>
                        </a:spcAft>
                      </a:pPr>
                      <a:r>
                        <a:rPr lang="en-US" sz="1200" b="1">
                          <a:latin typeface="Calibri"/>
                          <a:ea typeface="宋体"/>
                          <a:cs typeface="Times New Roman"/>
                        </a:rPr>
                        <a:t>Inference</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A conclusion about diseases derived by observing imaging studies and/or medical history.</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nSpc>
                          <a:spcPct val="115000"/>
                        </a:lnSpc>
                        <a:spcBef>
                          <a:spcPts val="0"/>
                        </a:spcBef>
                        <a:spcAft>
                          <a:spcPts val="0"/>
                        </a:spcAft>
                      </a:pPr>
                      <a:r>
                        <a:rPr lang="en-US" sz="1200" b="1">
                          <a:latin typeface="Calibri"/>
                          <a:ea typeface="宋体"/>
                          <a:cs typeface="Times New Roman"/>
                        </a:rPr>
                        <a:t>Provenance</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Information that helps determine the derivation history of a markup or annotation, such as algorithm information, parameters, and other inputs.</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nSpc>
                          <a:spcPct val="115000"/>
                        </a:lnSpc>
                        <a:spcBef>
                          <a:spcPts val="0"/>
                        </a:spcBef>
                        <a:spcAft>
                          <a:spcPts val="0"/>
                        </a:spcAft>
                      </a:pPr>
                      <a:r>
                        <a:rPr lang="en-US" sz="1200" b="1">
                          <a:latin typeface="Calibri"/>
                          <a:ea typeface="宋体"/>
                          <a:cs typeface="Times New Roman"/>
                        </a:rPr>
                        <a:t>Project</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宋体"/>
                          <a:cs typeface="Times New Roman"/>
                        </a:rPr>
                        <a:t>Aggregation of related images, markup, or annotations, from which conclusions may be drawn.</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633">
                <a:tc>
                  <a:txBody>
                    <a:bodyPr/>
                    <a:lstStyle/>
                    <a:p>
                      <a:pPr marL="0" marR="0">
                        <a:lnSpc>
                          <a:spcPct val="115000"/>
                        </a:lnSpc>
                        <a:spcBef>
                          <a:spcPts val="0"/>
                        </a:spcBef>
                        <a:spcAft>
                          <a:spcPts val="0"/>
                        </a:spcAft>
                      </a:pPr>
                      <a:r>
                        <a:rPr lang="en-US" sz="1200" b="1">
                          <a:latin typeface="Calibri"/>
                          <a:ea typeface="宋体"/>
                          <a:cs typeface="Times New Roman"/>
                        </a:rPr>
                        <a:t>Group</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宋体"/>
                          <a:cs typeface="Times New Roman"/>
                        </a:rPr>
                        <a:t>Aggregation of closely related subset of annotation documents.</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633">
                <a:tc>
                  <a:txBody>
                    <a:bodyPr/>
                    <a:lstStyle/>
                    <a:p>
                      <a:pPr marL="0" marR="0">
                        <a:lnSpc>
                          <a:spcPct val="115000"/>
                        </a:lnSpc>
                        <a:spcBef>
                          <a:spcPts val="0"/>
                        </a:spcBef>
                        <a:spcAft>
                          <a:spcPts val="0"/>
                        </a:spcAft>
                      </a:pPr>
                      <a:r>
                        <a:rPr lang="en-US" sz="1200" b="1">
                          <a:latin typeface="Calibri"/>
                          <a:ea typeface="宋体"/>
                          <a:cs typeface="Times New Roman"/>
                        </a:rPr>
                        <a:t>User</a:t>
                      </a:r>
                      <a:endParaRPr lang="en-US" sz="1200">
                        <a:latin typeface="Calibri"/>
                        <a:ea typeface="宋体"/>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宋体"/>
                          <a:cs typeface="Times New Roman"/>
                        </a:rPr>
                        <a:t>The person who creates the </a:t>
                      </a:r>
                      <a:r>
                        <a:rPr lang="en-US" sz="1200" dirty="0" err="1">
                          <a:latin typeface="Calibri"/>
                          <a:ea typeface="宋体"/>
                          <a:cs typeface="Times New Roman"/>
                        </a:rPr>
                        <a:t>MicroAIM</a:t>
                      </a:r>
                      <a:r>
                        <a:rPr lang="en-US" sz="1200" dirty="0">
                          <a:latin typeface="Calibri"/>
                          <a:ea typeface="宋体"/>
                          <a:cs typeface="Times New Roman"/>
                        </a:rPr>
                        <a:t> document.</a:t>
                      </a: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MicroAIM</a:t>
            </a:r>
            <a:r>
              <a:rPr lang="en-US" dirty="0" smtClean="0"/>
              <a:t> Model</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752600" y="1165224"/>
            <a:ext cx="5784002" cy="569277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MicroAIM</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43000" y="1447800"/>
            <a:ext cx="6858000" cy="507523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ImageReference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33400" y="1524000"/>
            <a:ext cx="8090104" cy="40259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ImageReference</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85800" y="1371600"/>
            <a:ext cx="7970837" cy="531142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066800" y="1447800"/>
            <a:ext cx="6797675" cy="496093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981200" y="1313398"/>
            <a:ext cx="4846637" cy="554460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379</Words>
  <Application>Microsoft Office PowerPoint</Application>
  <PresentationFormat>On-screen Show (4:3)</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Graphs for MicroAIM Documentation</vt:lpstr>
      <vt:lpstr>Overview of MicroAIM</vt:lpstr>
      <vt:lpstr>Summary of Major Classes</vt:lpstr>
      <vt:lpstr>MicroAIM Model</vt:lpstr>
      <vt:lpstr>MicroAIM</vt:lpstr>
      <vt:lpstr>ImageReference</vt:lpstr>
      <vt:lpstr>ImageReference</vt:lpstr>
      <vt:lpstr>Markup</vt:lpstr>
      <vt:lpstr>Annotation</vt:lpstr>
      <vt:lpstr>Provenance</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 for MicroAIM Documentation</dc:title>
  <dc:creator>wangfsh</dc:creator>
  <cp:lastModifiedBy>wangfsh</cp:lastModifiedBy>
  <cp:revision>24</cp:revision>
  <dcterms:created xsi:type="dcterms:W3CDTF">2006-08-16T00:00:00Z</dcterms:created>
  <dcterms:modified xsi:type="dcterms:W3CDTF">2010-02-22T23:18:26Z</dcterms:modified>
</cp:coreProperties>
</file>