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ppt/tags/tag3.xml" ContentType="application/vnd.openxmlformats-officedocument.presentationml.tags+xml"/>
  <Override PartName="/ppt/notesSlides/notesSlide10.xml" ContentType="application/vnd.openxmlformats-officedocument.presentationml.notesSlide+xml"/>
  <Override PartName="/ppt/tags/tag4.xml" ContentType="application/vnd.openxmlformats-officedocument.presentationml.tags+xml"/>
  <Override PartName="/ppt/notesSlides/notesSlide11.xml" ContentType="application/vnd.openxmlformats-officedocument.presentationml.notesSlide+xml"/>
  <Override PartName="/ppt/tags/tag5.xml" ContentType="application/vnd.openxmlformats-officedocument.presentationml.tags+xml"/>
  <Override PartName="/ppt/notesSlides/notesSlide12.xml" ContentType="application/vnd.openxmlformats-officedocument.presentationml.notesSlide+xml"/>
  <Override PartName="/ppt/tags/tag6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notesSlides/notesSlide17.xml" ContentType="application/vnd.openxmlformats-officedocument.presentationml.notesSlide+xml"/>
  <Override PartName="/ppt/tags/tag7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8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97" r:id="rId27"/>
    <p:sldId id="285" r:id="rId28"/>
    <p:sldId id="286" r:id="rId29"/>
    <p:sldId id="287" r:id="rId30"/>
    <p:sldId id="293" r:id="rId31"/>
    <p:sldId id="288" r:id="rId32"/>
    <p:sldId id="289" r:id="rId33"/>
    <p:sldId id="294" r:id="rId34"/>
    <p:sldId id="295" r:id="rId35"/>
    <p:sldId id="290" r:id="rId36"/>
    <p:sldId id="291" r:id="rId37"/>
    <p:sldId id="296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8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79143853947"/>
          <c:y val="0.0514005540974045"/>
          <c:w val="0.755702861885639"/>
          <c:h val="0.664807741368024"/>
        </c:manualLayout>
      </c:layout>
      <c:barChart>
        <c:barDir val="col"/>
        <c:grouping val="clustered"/>
        <c:varyColors val="0"/>
        <c:ser>
          <c:idx val="0"/>
          <c:order val="0"/>
          <c:tx>
            <c:v>Optical fiber</c:v>
          </c:tx>
          <c:invertIfNegative val="0"/>
          <c:cat>
            <c:strRef>
              <c:f>Sheet2!$B$1:$E$1</c:f>
              <c:strCache>
                <c:ptCount val="4"/>
                <c:pt idx="0">
                  <c:v>&lt;924</c:v>
                </c:pt>
                <c:pt idx="1">
                  <c:v>924- 928</c:v>
                </c:pt>
                <c:pt idx="2">
                  <c:v>928- 932</c:v>
                </c:pt>
                <c:pt idx="3">
                  <c:v>&gt;932 Mbps</c:v>
                </c:pt>
              </c:strCache>
            </c:strRef>
          </c:cat>
          <c:val>
            <c:numRef>
              <c:f>Sheet2!$B$2:$E$2</c:f>
              <c:numCache>
                <c:formatCode>General</c:formatCode>
                <c:ptCount val="4"/>
                <c:pt idx="0">
                  <c:v>0.015</c:v>
                </c:pt>
                <c:pt idx="1">
                  <c:v>0.215</c:v>
                </c:pt>
                <c:pt idx="2">
                  <c:v>0.870000000000001</c:v>
                </c:pt>
                <c:pt idx="3">
                  <c:v>0.0</c:v>
                </c:pt>
              </c:numCache>
            </c:numRef>
          </c:val>
        </c:ser>
        <c:ser>
          <c:idx val="1"/>
          <c:order val="1"/>
          <c:tx>
            <c:v>FSO</c:v>
          </c:tx>
          <c:invertIfNegative val="0"/>
          <c:cat>
            <c:strRef>
              <c:f>Sheet2!$B$1:$E$1</c:f>
              <c:strCache>
                <c:ptCount val="4"/>
                <c:pt idx="0">
                  <c:v>&lt;924</c:v>
                </c:pt>
                <c:pt idx="1">
                  <c:v>924- 928</c:v>
                </c:pt>
                <c:pt idx="2">
                  <c:v>928- 932</c:v>
                </c:pt>
                <c:pt idx="3">
                  <c:v>&gt;932 Mbps</c:v>
                </c:pt>
              </c:strCache>
            </c:strRef>
          </c:cat>
          <c:val>
            <c:numRef>
              <c:f>Sheet2!$B$3:$E$3</c:f>
              <c:numCache>
                <c:formatCode>General</c:formatCode>
                <c:ptCount val="4"/>
                <c:pt idx="0">
                  <c:v>0.015</c:v>
                </c:pt>
                <c:pt idx="1">
                  <c:v>0.217</c:v>
                </c:pt>
                <c:pt idx="2">
                  <c:v>0.868000000000001</c:v>
                </c:pt>
                <c:pt idx="3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05519192"/>
        <c:axId val="-2101527928"/>
      </c:barChart>
      <c:catAx>
        <c:axId val="-210551919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-2101527928"/>
        <c:crosses val="autoZero"/>
        <c:auto val="1"/>
        <c:lblAlgn val="ctr"/>
        <c:lblOffset val="100"/>
        <c:noMultiLvlLbl val="0"/>
      </c:catAx>
      <c:valAx>
        <c:axId val="-21015279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-210551919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00085563026715"/>
          <c:y val="0.0420026880029628"/>
          <c:w val="0.307579438473977"/>
          <c:h val="0.314702651622841"/>
        </c:manualLayout>
      </c:layout>
      <c:overlay val="0"/>
      <c:txPr>
        <a:bodyPr/>
        <a:lstStyle/>
        <a:p>
          <a:pPr>
            <a:defRPr sz="2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D838C-4392-5E4F-BF77-08658464B889}" type="datetimeFigureOut">
              <a:rPr lang="en-US" smtClean="0"/>
              <a:t>12/16/13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2059BA-1731-0B4B-971C-A0729130A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07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Transition to the next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A1180-71CC-D84D-8852-67CDD3B0CA6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9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A1180-71CC-D84D-8852-67CDD3B0CA6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89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A1180-71CC-D84D-8852-67CDD3B0CA6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89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A1180-71CC-D84D-8852-67CDD3B0CA6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892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VS: animate for effect. Show the picture and then emphasize the key things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A1180-71CC-D84D-8852-67CDD3B0CA6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772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D974D-8C01-4845-B68A-3955301DB1A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96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Pause and say the take away (We have build it cheaply with commodity components with small size)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D974D-8C01-4845-B68A-3955301DB1A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961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A1180-71CC-D84D-8852-67CDD3B0CA6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077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A1180-71CC-D84D-8852-67CDD3B0CA6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077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 the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architecuter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A1180-71CC-D84D-8852-67CDD3B0CA6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772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A1180-71CC-D84D-8852-67CDD3B0CA6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9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VS:</a:t>
            </a:r>
            <a:r>
              <a:rPr lang="en-US" baseline="0" dirty="0" smtClean="0"/>
              <a:t> – make cost performance higher size .. Move stuff above .. Avoid stuff close to bottom – change upper layers to “core”. Animate the order of appearance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A1180-71CC-D84D-8852-67CDD3B0CA6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461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A1180-71CC-D84D-8852-67CDD3B0CA6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90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D974D-8C01-4845-B68A-3955301DB1A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372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Candidate topology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 Runtime Topology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A1180-71CC-D84D-8852-67CDD3B0CA6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Candidate topology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 Runtime Topology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A1180-71CC-D84D-8852-67CDD3B0CA6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VS: please fix slide 4/5 to be in tune with formatting on </a:t>
            </a:r>
            <a:r>
              <a:rPr lang="en-US" dirty="0" err="1" smtClean="0"/>
              <a:t>slie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A1180-71CC-D84D-8852-67CDD3B0CA6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37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VS: Increase</a:t>
            </a:r>
            <a:r>
              <a:rPr lang="en-US" baseline="0" dirty="0" smtClean="0"/>
              <a:t> font of can we get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A1180-71CC-D84D-8852-67CDD3B0CA6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07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VS: Increase</a:t>
            </a:r>
            <a:r>
              <a:rPr lang="en-US" baseline="0" dirty="0" smtClean="0"/>
              <a:t> font of can we get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A1180-71CC-D84D-8852-67CDD3B0CA6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07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A1180-71CC-D84D-8852-67CDD3B0CA6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88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Transition to the next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A1180-71CC-D84D-8852-67CDD3B0CA6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9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D974D-8C01-4845-B68A-3955301DB1A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74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D974D-8C01-4845-B68A-3955301DB1A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37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112A-BE2D-7240-95D5-8D2B2418A7FA}" type="datetimeFigureOut">
              <a:rPr lang="en-US" smtClean="0"/>
              <a:t>12/16/13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28E1-6423-9E45-B874-604E1E4FA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94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112A-BE2D-7240-95D5-8D2B2418A7FA}" type="datetimeFigureOut">
              <a:rPr lang="en-US" smtClean="0"/>
              <a:t>12/16/13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28E1-6423-9E45-B874-604E1E4FA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68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112A-BE2D-7240-95D5-8D2B2418A7FA}" type="datetimeFigureOut">
              <a:rPr lang="en-US" smtClean="0"/>
              <a:t>12/16/13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28E1-6423-9E45-B874-604E1E4FA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5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112A-BE2D-7240-95D5-8D2B2418A7FA}" type="datetimeFigureOut">
              <a:rPr lang="en-US" smtClean="0"/>
              <a:t>12/16/13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28E1-6423-9E45-B874-604E1E4FA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03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112A-BE2D-7240-95D5-8D2B2418A7FA}" type="datetimeFigureOut">
              <a:rPr lang="en-US" smtClean="0"/>
              <a:t>12/16/13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28E1-6423-9E45-B874-604E1E4FA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7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112A-BE2D-7240-95D5-8D2B2418A7FA}" type="datetimeFigureOut">
              <a:rPr lang="en-US" smtClean="0"/>
              <a:t>12/16/13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28E1-6423-9E45-B874-604E1E4FA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96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112A-BE2D-7240-95D5-8D2B2418A7FA}" type="datetimeFigureOut">
              <a:rPr lang="en-US" smtClean="0"/>
              <a:t>12/16/13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28E1-6423-9E45-B874-604E1E4FA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0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112A-BE2D-7240-95D5-8D2B2418A7FA}" type="datetimeFigureOut">
              <a:rPr lang="en-US" smtClean="0"/>
              <a:t>12/16/13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28E1-6423-9E45-B874-604E1E4FA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08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112A-BE2D-7240-95D5-8D2B2418A7FA}" type="datetimeFigureOut">
              <a:rPr lang="en-US" smtClean="0"/>
              <a:t>12/16/13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28E1-6423-9E45-B874-604E1E4FA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96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112A-BE2D-7240-95D5-8D2B2418A7FA}" type="datetimeFigureOut">
              <a:rPr lang="en-US" smtClean="0"/>
              <a:t>12/16/13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28E1-6423-9E45-B874-604E1E4FA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9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112A-BE2D-7240-95D5-8D2B2418A7FA}" type="datetimeFigureOut">
              <a:rPr lang="en-US" smtClean="0"/>
              <a:t>12/16/13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28E1-6423-9E45-B874-604E1E4FA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5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C112A-BE2D-7240-95D5-8D2B2418A7FA}" type="datetimeFigureOut">
              <a:rPr lang="en-US" smtClean="0"/>
              <a:t>12/16/13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528E1-6423-9E45-B874-604E1E4FA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29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2.jpeg"/><Relationship Id="rId5" Type="http://schemas.openxmlformats.org/officeDocument/2006/relationships/image" Target="../media/image3.emf"/><Relationship Id="rId6" Type="http://schemas.openxmlformats.org/officeDocument/2006/relationships/image" Target="../media/image4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2.jpeg"/><Relationship Id="rId5" Type="http://schemas.openxmlformats.org/officeDocument/2006/relationships/image" Target="../media/image3.emf"/><Relationship Id="rId6" Type="http://schemas.openxmlformats.org/officeDocument/2006/relationships/image" Target="../media/image4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image" Target="../media/image2.jpeg"/><Relationship Id="rId5" Type="http://schemas.openxmlformats.org/officeDocument/2006/relationships/image" Target="../media/image3.emf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image" Target="../media/image5.jpe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chart" Target="../charts/char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image" Target="../media/image5.jpeg"/><Relationship Id="rId5" Type="http://schemas.openxmlformats.org/officeDocument/2006/relationships/image" Target="../media/image7.jpe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2.jpeg"/><Relationship Id="rId5" Type="http://schemas.openxmlformats.org/officeDocument/2006/relationships/image" Target="../media/image3.emf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>
                <a:solidFill>
                  <a:srgbClr val="0000FF"/>
                </a:solidFill>
              </a:rPr>
              <a:t>Free-Space Optics in Data Centers</a:t>
            </a:r>
            <a:endParaRPr lang="en-US" sz="4800" dirty="0">
              <a:solidFill>
                <a:srgbClr val="0000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405" y="5938376"/>
            <a:ext cx="5671445" cy="44331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Acknowledgement for Slides: </a:t>
            </a:r>
            <a:r>
              <a:rPr lang="en-US" dirty="0" err="1" smtClean="0"/>
              <a:t>Navid</a:t>
            </a:r>
            <a:r>
              <a:rPr lang="en-US" dirty="0" smtClean="0"/>
              <a:t> </a:t>
            </a:r>
            <a:r>
              <a:rPr lang="en-US" dirty="0" err="1" smtClean="0"/>
              <a:t>Hamed</a:t>
            </a:r>
            <a:r>
              <a:rPr lang="en-US" dirty="0" smtClean="0"/>
              <a:t> </a:t>
            </a:r>
            <a:r>
              <a:rPr lang="en-US" dirty="0" err="1" smtClean="0"/>
              <a:t>Azimi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432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2005"/>
            <a:ext cx="9254906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000BF"/>
                </a:solidFill>
              </a:rPr>
              <a:t>Outline</a:t>
            </a:r>
            <a:endParaRPr lang="en-US" dirty="0">
              <a:solidFill>
                <a:srgbClr val="0000B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58B8-ACF5-6E4C-8B3E-49E538074B4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457200" y="1549401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Flexible wireless links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Network management</a:t>
            </a:r>
          </a:p>
          <a:p>
            <a:pPr>
              <a:buNone/>
            </a:pPr>
            <a:endParaRPr lang="en-US" dirty="0"/>
          </a:p>
          <a:p>
            <a:r>
              <a:rPr lang="en-US" dirty="0" smtClean="0"/>
              <a:t>Feasibility &amp; cost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650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087"/>
    </mc:Choice>
    <mc:Fallback xmlns="">
      <p:transition spd="slow" advTm="9808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Isosceles Triangle 45"/>
          <p:cNvSpPr/>
          <p:nvPr/>
        </p:nvSpPr>
        <p:spPr>
          <a:xfrm rot="5400000">
            <a:off x="4094979" y="-147412"/>
            <a:ext cx="2053588" cy="4639851"/>
          </a:xfrm>
          <a:prstGeom prst="triangle">
            <a:avLst/>
          </a:prstGeom>
          <a:gradFill flip="none" rotWithShape="1"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571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BF"/>
                </a:solidFill>
              </a:rPr>
              <a:t>Traditional RF is not Sufficient</a:t>
            </a:r>
            <a:endParaRPr lang="en-US" dirty="0">
              <a:solidFill>
                <a:srgbClr val="0000B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58B8-ACF5-6E4C-8B3E-49E538074B4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20" name="Isosceles Triangle 119"/>
          <p:cNvSpPr/>
          <p:nvPr/>
        </p:nvSpPr>
        <p:spPr>
          <a:xfrm rot="16200000">
            <a:off x="1705727" y="1220676"/>
            <a:ext cx="861669" cy="2096058"/>
          </a:xfrm>
          <a:prstGeom prst="triangle">
            <a:avLst/>
          </a:prstGeom>
          <a:gradFill flip="none" rotWithShape="1"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42"/>
          <p:cNvGrpSpPr>
            <a:grpSpLocks noChangeAspect="1"/>
          </p:cNvGrpSpPr>
          <p:nvPr/>
        </p:nvGrpSpPr>
        <p:grpSpPr>
          <a:xfrm>
            <a:off x="848635" y="2480357"/>
            <a:ext cx="7388726" cy="2147093"/>
            <a:chOff x="2106064" y="3692853"/>
            <a:chExt cx="5086867" cy="1478195"/>
          </a:xfrm>
        </p:grpSpPr>
        <p:grpSp>
          <p:nvGrpSpPr>
            <p:cNvPr id="122" name="Group 63"/>
            <p:cNvGrpSpPr/>
            <p:nvPr/>
          </p:nvGrpSpPr>
          <p:grpSpPr>
            <a:xfrm>
              <a:off x="2118948" y="3903151"/>
              <a:ext cx="577291" cy="661962"/>
              <a:chOff x="1027560" y="1988818"/>
              <a:chExt cx="545969" cy="678181"/>
            </a:xfrm>
          </p:grpSpPr>
          <p:sp>
            <p:nvSpPr>
              <p:cNvPr id="143" name="Cube 142"/>
              <p:cNvSpPr/>
              <p:nvPr/>
            </p:nvSpPr>
            <p:spPr>
              <a:xfrm flipH="1">
                <a:off x="1027560" y="1988818"/>
                <a:ext cx="545969" cy="678181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4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171574" y="2133601"/>
                <a:ext cx="401955" cy="5295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5" name="Rectangle 83"/>
              <p:cNvSpPr/>
              <p:nvPr/>
            </p:nvSpPr>
            <p:spPr>
              <a:xfrm>
                <a:off x="1028484" y="2005964"/>
                <a:ext cx="125948" cy="653415"/>
              </a:xfrm>
              <a:custGeom>
                <a:avLst/>
                <a:gdLst>
                  <a:gd name="connsiteX0" fmla="*/ 0 w 230723"/>
                  <a:gd name="connsiteY0" fmla="*/ 0 h 609600"/>
                  <a:gd name="connsiteX1" fmla="*/ 230723 w 230723"/>
                  <a:gd name="connsiteY1" fmla="*/ 0 h 609600"/>
                  <a:gd name="connsiteX2" fmla="*/ 230723 w 230723"/>
                  <a:gd name="connsiteY2" fmla="*/ 609600 h 609600"/>
                  <a:gd name="connsiteX3" fmla="*/ 0 w 230723"/>
                  <a:gd name="connsiteY3" fmla="*/ 609600 h 609600"/>
                  <a:gd name="connsiteX4" fmla="*/ 0 w 230723"/>
                  <a:gd name="connsiteY4" fmla="*/ 0 h 609600"/>
                  <a:gd name="connsiteX0" fmla="*/ 123825 w 230723"/>
                  <a:gd name="connsiteY0" fmla="*/ 0 h 645795"/>
                  <a:gd name="connsiteX1" fmla="*/ 230723 w 230723"/>
                  <a:gd name="connsiteY1" fmla="*/ 36195 h 645795"/>
                  <a:gd name="connsiteX2" fmla="*/ 230723 w 230723"/>
                  <a:gd name="connsiteY2" fmla="*/ 645795 h 645795"/>
                  <a:gd name="connsiteX3" fmla="*/ 0 w 230723"/>
                  <a:gd name="connsiteY3" fmla="*/ 645795 h 645795"/>
                  <a:gd name="connsiteX4" fmla="*/ 123825 w 230723"/>
                  <a:gd name="connsiteY4" fmla="*/ 0 h 645795"/>
                  <a:gd name="connsiteX0" fmla="*/ 123825 w 234533"/>
                  <a:gd name="connsiteY0" fmla="*/ 0 h 645795"/>
                  <a:gd name="connsiteX1" fmla="*/ 234533 w 234533"/>
                  <a:gd name="connsiteY1" fmla="*/ 116205 h 645795"/>
                  <a:gd name="connsiteX2" fmla="*/ 230723 w 234533"/>
                  <a:gd name="connsiteY2" fmla="*/ 645795 h 645795"/>
                  <a:gd name="connsiteX3" fmla="*/ 0 w 234533"/>
                  <a:gd name="connsiteY3" fmla="*/ 645795 h 645795"/>
                  <a:gd name="connsiteX4" fmla="*/ 123825 w 234533"/>
                  <a:gd name="connsiteY4" fmla="*/ 0 h 645795"/>
                  <a:gd name="connsiteX0" fmla="*/ 13335 w 124043"/>
                  <a:gd name="connsiteY0" fmla="*/ 0 h 645795"/>
                  <a:gd name="connsiteX1" fmla="*/ 124043 w 124043"/>
                  <a:gd name="connsiteY1" fmla="*/ 116205 h 645795"/>
                  <a:gd name="connsiteX2" fmla="*/ 120233 w 124043"/>
                  <a:gd name="connsiteY2" fmla="*/ 645795 h 645795"/>
                  <a:gd name="connsiteX3" fmla="*/ 0 w 124043"/>
                  <a:gd name="connsiteY3" fmla="*/ 502920 h 645795"/>
                  <a:gd name="connsiteX4" fmla="*/ 13335 w 124043"/>
                  <a:gd name="connsiteY4" fmla="*/ 0 h 645795"/>
                  <a:gd name="connsiteX0" fmla="*/ 13335 w 125948"/>
                  <a:gd name="connsiteY0" fmla="*/ 0 h 628650"/>
                  <a:gd name="connsiteX1" fmla="*/ 124043 w 125948"/>
                  <a:gd name="connsiteY1" fmla="*/ 116205 h 628650"/>
                  <a:gd name="connsiteX2" fmla="*/ 125948 w 125948"/>
                  <a:gd name="connsiteY2" fmla="*/ 628650 h 628650"/>
                  <a:gd name="connsiteX3" fmla="*/ 0 w 125948"/>
                  <a:gd name="connsiteY3" fmla="*/ 502920 h 628650"/>
                  <a:gd name="connsiteX4" fmla="*/ 13335 w 125948"/>
                  <a:gd name="connsiteY4" fmla="*/ 0 h 628650"/>
                  <a:gd name="connsiteX0" fmla="*/ 3810 w 116423"/>
                  <a:gd name="connsiteY0" fmla="*/ 0 h 628650"/>
                  <a:gd name="connsiteX1" fmla="*/ 114518 w 116423"/>
                  <a:gd name="connsiteY1" fmla="*/ 116205 h 628650"/>
                  <a:gd name="connsiteX2" fmla="*/ 116423 w 116423"/>
                  <a:gd name="connsiteY2" fmla="*/ 628650 h 628650"/>
                  <a:gd name="connsiteX3" fmla="*/ 0 w 116423"/>
                  <a:gd name="connsiteY3" fmla="*/ 514350 h 628650"/>
                  <a:gd name="connsiteX4" fmla="*/ 3810 w 116423"/>
                  <a:gd name="connsiteY4" fmla="*/ 0 h 628650"/>
                  <a:gd name="connsiteX0" fmla="*/ 0 w 120233"/>
                  <a:gd name="connsiteY0" fmla="*/ 0 h 632460"/>
                  <a:gd name="connsiteX1" fmla="*/ 118328 w 120233"/>
                  <a:gd name="connsiteY1" fmla="*/ 120015 h 632460"/>
                  <a:gd name="connsiteX2" fmla="*/ 120233 w 120233"/>
                  <a:gd name="connsiteY2" fmla="*/ 632460 h 632460"/>
                  <a:gd name="connsiteX3" fmla="*/ 3810 w 120233"/>
                  <a:gd name="connsiteY3" fmla="*/ 518160 h 632460"/>
                  <a:gd name="connsiteX4" fmla="*/ 0 w 120233"/>
                  <a:gd name="connsiteY4" fmla="*/ 0 h 632460"/>
                  <a:gd name="connsiteX0" fmla="*/ 0 w 118328"/>
                  <a:gd name="connsiteY0" fmla="*/ 0 h 643890"/>
                  <a:gd name="connsiteX1" fmla="*/ 116423 w 118328"/>
                  <a:gd name="connsiteY1" fmla="*/ 131445 h 643890"/>
                  <a:gd name="connsiteX2" fmla="*/ 118328 w 118328"/>
                  <a:gd name="connsiteY2" fmla="*/ 643890 h 643890"/>
                  <a:gd name="connsiteX3" fmla="*/ 1905 w 118328"/>
                  <a:gd name="connsiteY3" fmla="*/ 529590 h 643890"/>
                  <a:gd name="connsiteX4" fmla="*/ 0 w 118328"/>
                  <a:gd name="connsiteY4" fmla="*/ 0 h 643890"/>
                  <a:gd name="connsiteX0" fmla="*/ 0 w 122138"/>
                  <a:gd name="connsiteY0" fmla="*/ 0 h 643890"/>
                  <a:gd name="connsiteX1" fmla="*/ 122138 w 122138"/>
                  <a:gd name="connsiteY1" fmla="*/ 121920 h 643890"/>
                  <a:gd name="connsiteX2" fmla="*/ 118328 w 122138"/>
                  <a:gd name="connsiteY2" fmla="*/ 643890 h 643890"/>
                  <a:gd name="connsiteX3" fmla="*/ 1905 w 122138"/>
                  <a:gd name="connsiteY3" fmla="*/ 529590 h 643890"/>
                  <a:gd name="connsiteX4" fmla="*/ 0 w 122138"/>
                  <a:gd name="connsiteY4" fmla="*/ 0 h 643890"/>
                  <a:gd name="connsiteX0" fmla="*/ 0 w 124043"/>
                  <a:gd name="connsiteY0" fmla="*/ 0 h 653415"/>
                  <a:gd name="connsiteX1" fmla="*/ 122138 w 124043"/>
                  <a:gd name="connsiteY1" fmla="*/ 121920 h 653415"/>
                  <a:gd name="connsiteX2" fmla="*/ 124043 w 124043"/>
                  <a:gd name="connsiteY2" fmla="*/ 653415 h 653415"/>
                  <a:gd name="connsiteX3" fmla="*/ 1905 w 124043"/>
                  <a:gd name="connsiteY3" fmla="*/ 529590 h 653415"/>
                  <a:gd name="connsiteX4" fmla="*/ 0 w 124043"/>
                  <a:gd name="connsiteY4" fmla="*/ 0 h 653415"/>
                  <a:gd name="connsiteX0" fmla="*/ 1905 w 125948"/>
                  <a:gd name="connsiteY0" fmla="*/ 0 h 653415"/>
                  <a:gd name="connsiteX1" fmla="*/ 124043 w 125948"/>
                  <a:gd name="connsiteY1" fmla="*/ 121920 h 653415"/>
                  <a:gd name="connsiteX2" fmla="*/ 125948 w 125948"/>
                  <a:gd name="connsiteY2" fmla="*/ 653415 h 653415"/>
                  <a:gd name="connsiteX3" fmla="*/ 0 w 125948"/>
                  <a:gd name="connsiteY3" fmla="*/ 531495 h 653415"/>
                  <a:gd name="connsiteX4" fmla="*/ 1905 w 125948"/>
                  <a:gd name="connsiteY4" fmla="*/ 0 h 653415"/>
                  <a:gd name="connsiteX0" fmla="*/ 1905 w 125948"/>
                  <a:gd name="connsiteY0" fmla="*/ 0 h 653415"/>
                  <a:gd name="connsiteX1" fmla="*/ 124043 w 125948"/>
                  <a:gd name="connsiteY1" fmla="*/ 121920 h 653415"/>
                  <a:gd name="connsiteX2" fmla="*/ 125948 w 125948"/>
                  <a:gd name="connsiteY2" fmla="*/ 653415 h 653415"/>
                  <a:gd name="connsiteX3" fmla="*/ 0 w 125948"/>
                  <a:gd name="connsiteY3" fmla="*/ 527685 h 653415"/>
                  <a:gd name="connsiteX4" fmla="*/ 1905 w 125948"/>
                  <a:gd name="connsiteY4" fmla="*/ 0 h 653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948" h="653415">
                    <a:moveTo>
                      <a:pt x="1905" y="0"/>
                    </a:moveTo>
                    <a:lnTo>
                      <a:pt x="124043" y="121920"/>
                    </a:lnTo>
                    <a:lnTo>
                      <a:pt x="125948" y="653415"/>
                    </a:lnTo>
                    <a:lnTo>
                      <a:pt x="0" y="527685"/>
                    </a:lnTo>
                    <a:lnTo>
                      <a:pt x="190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dk1">
                      <a:tint val="50000"/>
                      <a:satMod val="300000"/>
                    </a:schemeClr>
                  </a:gs>
                  <a:gs pos="61000">
                    <a:schemeClr val="dk1">
                      <a:tint val="37000"/>
                      <a:satMod val="300000"/>
                      <a:lumMod val="66000"/>
                    </a:schemeClr>
                  </a:gs>
                  <a:gs pos="100000">
                    <a:schemeClr val="dk1">
                      <a:tint val="15000"/>
                      <a:satMod val="350000"/>
                    </a:schemeClr>
                  </a:gs>
                </a:gsLst>
                <a:lin ang="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83"/>
              <p:cNvSpPr/>
              <p:nvPr/>
            </p:nvSpPr>
            <p:spPr>
              <a:xfrm>
                <a:off x="1037545" y="1988820"/>
                <a:ext cx="520283" cy="127635"/>
              </a:xfrm>
              <a:custGeom>
                <a:avLst/>
                <a:gdLst>
                  <a:gd name="connsiteX0" fmla="*/ 0 w 230723"/>
                  <a:gd name="connsiteY0" fmla="*/ 0 h 609600"/>
                  <a:gd name="connsiteX1" fmla="*/ 230723 w 230723"/>
                  <a:gd name="connsiteY1" fmla="*/ 0 h 609600"/>
                  <a:gd name="connsiteX2" fmla="*/ 230723 w 230723"/>
                  <a:gd name="connsiteY2" fmla="*/ 609600 h 609600"/>
                  <a:gd name="connsiteX3" fmla="*/ 0 w 230723"/>
                  <a:gd name="connsiteY3" fmla="*/ 609600 h 609600"/>
                  <a:gd name="connsiteX4" fmla="*/ 0 w 230723"/>
                  <a:gd name="connsiteY4" fmla="*/ 0 h 609600"/>
                  <a:gd name="connsiteX0" fmla="*/ 123825 w 230723"/>
                  <a:gd name="connsiteY0" fmla="*/ 0 h 645795"/>
                  <a:gd name="connsiteX1" fmla="*/ 230723 w 230723"/>
                  <a:gd name="connsiteY1" fmla="*/ 36195 h 645795"/>
                  <a:gd name="connsiteX2" fmla="*/ 230723 w 230723"/>
                  <a:gd name="connsiteY2" fmla="*/ 645795 h 645795"/>
                  <a:gd name="connsiteX3" fmla="*/ 0 w 230723"/>
                  <a:gd name="connsiteY3" fmla="*/ 645795 h 645795"/>
                  <a:gd name="connsiteX4" fmla="*/ 123825 w 230723"/>
                  <a:gd name="connsiteY4" fmla="*/ 0 h 645795"/>
                  <a:gd name="connsiteX0" fmla="*/ 123825 w 234533"/>
                  <a:gd name="connsiteY0" fmla="*/ 0 h 645795"/>
                  <a:gd name="connsiteX1" fmla="*/ 234533 w 234533"/>
                  <a:gd name="connsiteY1" fmla="*/ 116205 h 645795"/>
                  <a:gd name="connsiteX2" fmla="*/ 230723 w 234533"/>
                  <a:gd name="connsiteY2" fmla="*/ 645795 h 645795"/>
                  <a:gd name="connsiteX3" fmla="*/ 0 w 234533"/>
                  <a:gd name="connsiteY3" fmla="*/ 645795 h 645795"/>
                  <a:gd name="connsiteX4" fmla="*/ 123825 w 234533"/>
                  <a:gd name="connsiteY4" fmla="*/ 0 h 645795"/>
                  <a:gd name="connsiteX0" fmla="*/ 13335 w 124043"/>
                  <a:gd name="connsiteY0" fmla="*/ 0 h 645795"/>
                  <a:gd name="connsiteX1" fmla="*/ 124043 w 124043"/>
                  <a:gd name="connsiteY1" fmla="*/ 116205 h 645795"/>
                  <a:gd name="connsiteX2" fmla="*/ 120233 w 124043"/>
                  <a:gd name="connsiteY2" fmla="*/ 645795 h 645795"/>
                  <a:gd name="connsiteX3" fmla="*/ 0 w 124043"/>
                  <a:gd name="connsiteY3" fmla="*/ 502920 h 645795"/>
                  <a:gd name="connsiteX4" fmla="*/ 13335 w 124043"/>
                  <a:gd name="connsiteY4" fmla="*/ 0 h 645795"/>
                  <a:gd name="connsiteX0" fmla="*/ 13335 w 125948"/>
                  <a:gd name="connsiteY0" fmla="*/ 0 h 628650"/>
                  <a:gd name="connsiteX1" fmla="*/ 124043 w 125948"/>
                  <a:gd name="connsiteY1" fmla="*/ 116205 h 628650"/>
                  <a:gd name="connsiteX2" fmla="*/ 125948 w 125948"/>
                  <a:gd name="connsiteY2" fmla="*/ 628650 h 628650"/>
                  <a:gd name="connsiteX3" fmla="*/ 0 w 125948"/>
                  <a:gd name="connsiteY3" fmla="*/ 502920 h 628650"/>
                  <a:gd name="connsiteX4" fmla="*/ 13335 w 125948"/>
                  <a:gd name="connsiteY4" fmla="*/ 0 h 628650"/>
                  <a:gd name="connsiteX0" fmla="*/ 3810 w 116423"/>
                  <a:gd name="connsiteY0" fmla="*/ 0 h 628650"/>
                  <a:gd name="connsiteX1" fmla="*/ 114518 w 116423"/>
                  <a:gd name="connsiteY1" fmla="*/ 116205 h 628650"/>
                  <a:gd name="connsiteX2" fmla="*/ 116423 w 116423"/>
                  <a:gd name="connsiteY2" fmla="*/ 628650 h 628650"/>
                  <a:gd name="connsiteX3" fmla="*/ 0 w 116423"/>
                  <a:gd name="connsiteY3" fmla="*/ 514350 h 628650"/>
                  <a:gd name="connsiteX4" fmla="*/ 3810 w 116423"/>
                  <a:gd name="connsiteY4" fmla="*/ 0 h 628650"/>
                  <a:gd name="connsiteX0" fmla="*/ 0 w 120233"/>
                  <a:gd name="connsiteY0" fmla="*/ 0 h 632460"/>
                  <a:gd name="connsiteX1" fmla="*/ 118328 w 120233"/>
                  <a:gd name="connsiteY1" fmla="*/ 120015 h 632460"/>
                  <a:gd name="connsiteX2" fmla="*/ 120233 w 120233"/>
                  <a:gd name="connsiteY2" fmla="*/ 632460 h 632460"/>
                  <a:gd name="connsiteX3" fmla="*/ 3810 w 120233"/>
                  <a:gd name="connsiteY3" fmla="*/ 518160 h 632460"/>
                  <a:gd name="connsiteX4" fmla="*/ 0 w 120233"/>
                  <a:gd name="connsiteY4" fmla="*/ 0 h 632460"/>
                  <a:gd name="connsiteX0" fmla="*/ 0 w 118328"/>
                  <a:gd name="connsiteY0" fmla="*/ 0 h 643890"/>
                  <a:gd name="connsiteX1" fmla="*/ 116423 w 118328"/>
                  <a:gd name="connsiteY1" fmla="*/ 131445 h 643890"/>
                  <a:gd name="connsiteX2" fmla="*/ 118328 w 118328"/>
                  <a:gd name="connsiteY2" fmla="*/ 643890 h 643890"/>
                  <a:gd name="connsiteX3" fmla="*/ 1905 w 118328"/>
                  <a:gd name="connsiteY3" fmla="*/ 529590 h 643890"/>
                  <a:gd name="connsiteX4" fmla="*/ 0 w 118328"/>
                  <a:gd name="connsiteY4" fmla="*/ 0 h 643890"/>
                  <a:gd name="connsiteX0" fmla="*/ 0 w 122138"/>
                  <a:gd name="connsiteY0" fmla="*/ 0 h 643890"/>
                  <a:gd name="connsiteX1" fmla="*/ 122138 w 122138"/>
                  <a:gd name="connsiteY1" fmla="*/ 121920 h 643890"/>
                  <a:gd name="connsiteX2" fmla="*/ 118328 w 122138"/>
                  <a:gd name="connsiteY2" fmla="*/ 643890 h 643890"/>
                  <a:gd name="connsiteX3" fmla="*/ 1905 w 122138"/>
                  <a:gd name="connsiteY3" fmla="*/ 529590 h 643890"/>
                  <a:gd name="connsiteX4" fmla="*/ 0 w 122138"/>
                  <a:gd name="connsiteY4" fmla="*/ 0 h 643890"/>
                  <a:gd name="connsiteX0" fmla="*/ 0 w 124043"/>
                  <a:gd name="connsiteY0" fmla="*/ 0 h 653415"/>
                  <a:gd name="connsiteX1" fmla="*/ 122138 w 124043"/>
                  <a:gd name="connsiteY1" fmla="*/ 121920 h 653415"/>
                  <a:gd name="connsiteX2" fmla="*/ 124043 w 124043"/>
                  <a:gd name="connsiteY2" fmla="*/ 653415 h 653415"/>
                  <a:gd name="connsiteX3" fmla="*/ 1905 w 124043"/>
                  <a:gd name="connsiteY3" fmla="*/ 529590 h 653415"/>
                  <a:gd name="connsiteX4" fmla="*/ 0 w 124043"/>
                  <a:gd name="connsiteY4" fmla="*/ 0 h 653415"/>
                  <a:gd name="connsiteX0" fmla="*/ 1905 w 125948"/>
                  <a:gd name="connsiteY0" fmla="*/ 0 h 653415"/>
                  <a:gd name="connsiteX1" fmla="*/ 124043 w 125948"/>
                  <a:gd name="connsiteY1" fmla="*/ 121920 h 653415"/>
                  <a:gd name="connsiteX2" fmla="*/ 125948 w 125948"/>
                  <a:gd name="connsiteY2" fmla="*/ 653415 h 653415"/>
                  <a:gd name="connsiteX3" fmla="*/ 0 w 125948"/>
                  <a:gd name="connsiteY3" fmla="*/ 531495 h 653415"/>
                  <a:gd name="connsiteX4" fmla="*/ 1905 w 125948"/>
                  <a:gd name="connsiteY4" fmla="*/ 0 h 653415"/>
                  <a:gd name="connsiteX0" fmla="*/ 1905 w 125948"/>
                  <a:gd name="connsiteY0" fmla="*/ 0 h 653415"/>
                  <a:gd name="connsiteX1" fmla="*/ 124043 w 125948"/>
                  <a:gd name="connsiteY1" fmla="*/ 121920 h 653415"/>
                  <a:gd name="connsiteX2" fmla="*/ 125948 w 125948"/>
                  <a:gd name="connsiteY2" fmla="*/ 653415 h 653415"/>
                  <a:gd name="connsiteX3" fmla="*/ 0 w 125948"/>
                  <a:gd name="connsiteY3" fmla="*/ 527685 h 653415"/>
                  <a:gd name="connsiteX4" fmla="*/ 1905 w 125948"/>
                  <a:gd name="connsiteY4" fmla="*/ 0 h 653415"/>
                  <a:gd name="connsiteX0" fmla="*/ 1905 w 305018"/>
                  <a:gd name="connsiteY0" fmla="*/ 0 h 527685"/>
                  <a:gd name="connsiteX1" fmla="*/ 124043 w 305018"/>
                  <a:gd name="connsiteY1" fmla="*/ 121920 h 527685"/>
                  <a:gd name="connsiteX2" fmla="*/ 305018 w 305018"/>
                  <a:gd name="connsiteY2" fmla="*/ 358140 h 527685"/>
                  <a:gd name="connsiteX3" fmla="*/ 0 w 305018"/>
                  <a:gd name="connsiteY3" fmla="*/ 527685 h 527685"/>
                  <a:gd name="connsiteX4" fmla="*/ 1905 w 305018"/>
                  <a:gd name="connsiteY4" fmla="*/ 0 h 527685"/>
                  <a:gd name="connsiteX0" fmla="*/ 62865 w 365978"/>
                  <a:gd name="connsiteY0" fmla="*/ 0 h 360045"/>
                  <a:gd name="connsiteX1" fmla="*/ 185003 w 365978"/>
                  <a:gd name="connsiteY1" fmla="*/ 121920 h 360045"/>
                  <a:gd name="connsiteX2" fmla="*/ 365978 w 365978"/>
                  <a:gd name="connsiteY2" fmla="*/ 358140 h 360045"/>
                  <a:gd name="connsiteX3" fmla="*/ 0 w 365978"/>
                  <a:gd name="connsiteY3" fmla="*/ 360045 h 360045"/>
                  <a:gd name="connsiteX4" fmla="*/ 62865 w 365978"/>
                  <a:gd name="connsiteY4" fmla="*/ 0 h 360045"/>
                  <a:gd name="connsiteX0" fmla="*/ 0 w 489803"/>
                  <a:gd name="connsiteY0" fmla="*/ 123825 h 238125"/>
                  <a:gd name="connsiteX1" fmla="*/ 308828 w 489803"/>
                  <a:gd name="connsiteY1" fmla="*/ 0 h 238125"/>
                  <a:gd name="connsiteX2" fmla="*/ 489803 w 489803"/>
                  <a:gd name="connsiteY2" fmla="*/ 236220 h 238125"/>
                  <a:gd name="connsiteX3" fmla="*/ 123825 w 489803"/>
                  <a:gd name="connsiteY3" fmla="*/ 238125 h 238125"/>
                  <a:gd name="connsiteX4" fmla="*/ 0 w 489803"/>
                  <a:gd name="connsiteY4" fmla="*/ 123825 h 238125"/>
                  <a:gd name="connsiteX0" fmla="*/ 0 w 489803"/>
                  <a:gd name="connsiteY0" fmla="*/ 15240 h 129540"/>
                  <a:gd name="connsiteX1" fmla="*/ 331688 w 489803"/>
                  <a:gd name="connsiteY1" fmla="*/ 0 h 129540"/>
                  <a:gd name="connsiteX2" fmla="*/ 489803 w 489803"/>
                  <a:gd name="connsiteY2" fmla="*/ 127635 h 129540"/>
                  <a:gd name="connsiteX3" fmla="*/ 123825 w 489803"/>
                  <a:gd name="connsiteY3" fmla="*/ 129540 h 129540"/>
                  <a:gd name="connsiteX4" fmla="*/ 0 w 489803"/>
                  <a:gd name="connsiteY4" fmla="*/ 15240 h 129540"/>
                  <a:gd name="connsiteX0" fmla="*/ 0 w 489803"/>
                  <a:gd name="connsiteY0" fmla="*/ 1905 h 116205"/>
                  <a:gd name="connsiteX1" fmla="*/ 385028 w 489803"/>
                  <a:gd name="connsiteY1" fmla="*/ 0 h 116205"/>
                  <a:gd name="connsiteX2" fmla="*/ 489803 w 489803"/>
                  <a:gd name="connsiteY2" fmla="*/ 114300 h 116205"/>
                  <a:gd name="connsiteX3" fmla="*/ 123825 w 489803"/>
                  <a:gd name="connsiteY3" fmla="*/ 116205 h 116205"/>
                  <a:gd name="connsiteX4" fmla="*/ 0 w 489803"/>
                  <a:gd name="connsiteY4" fmla="*/ 1905 h 116205"/>
                  <a:gd name="connsiteX0" fmla="*/ 0 w 505043"/>
                  <a:gd name="connsiteY0" fmla="*/ 0 h 121920"/>
                  <a:gd name="connsiteX1" fmla="*/ 400268 w 505043"/>
                  <a:gd name="connsiteY1" fmla="*/ 5715 h 121920"/>
                  <a:gd name="connsiteX2" fmla="*/ 505043 w 505043"/>
                  <a:gd name="connsiteY2" fmla="*/ 120015 h 121920"/>
                  <a:gd name="connsiteX3" fmla="*/ 139065 w 505043"/>
                  <a:gd name="connsiteY3" fmla="*/ 121920 h 121920"/>
                  <a:gd name="connsiteX4" fmla="*/ 0 w 505043"/>
                  <a:gd name="connsiteY4" fmla="*/ 0 h 121920"/>
                  <a:gd name="connsiteX0" fmla="*/ 0 w 505043"/>
                  <a:gd name="connsiteY0" fmla="*/ 1905 h 123825"/>
                  <a:gd name="connsiteX1" fmla="*/ 404078 w 505043"/>
                  <a:gd name="connsiteY1" fmla="*/ 0 h 123825"/>
                  <a:gd name="connsiteX2" fmla="*/ 505043 w 505043"/>
                  <a:gd name="connsiteY2" fmla="*/ 121920 h 123825"/>
                  <a:gd name="connsiteX3" fmla="*/ 139065 w 505043"/>
                  <a:gd name="connsiteY3" fmla="*/ 123825 h 123825"/>
                  <a:gd name="connsiteX4" fmla="*/ 0 w 505043"/>
                  <a:gd name="connsiteY4" fmla="*/ 1905 h 123825"/>
                  <a:gd name="connsiteX0" fmla="*/ 0 w 514568"/>
                  <a:gd name="connsiteY0" fmla="*/ 1905 h 123825"/>
                  <a:gd name="connsiteX1" fmla="*/ 404078 w 514568"/>
                  <a:gd name="connsiteY1" fmla="*/ 0 h 123825"/>
                  <a:gd name="connsiteX2" fmla="*/ 514568 w 514568"/>
                  <a:gd name="connsiteY2" fmla="*/ 121920 h 123825"/>
                  <a:gd name="connsiteX3" fmla="*/ 139065 w 514568"/>
                  <a:gd name="connsiteY3" fmla="*/ 123825 h 123825"/>
                  <a:gd name="connsiteX4" fmla="*/ 0 w 514568"/>
                  <a:gd name="connsiteY4" fmla="*/ 1905 h 123825"/>
                  <a:gd name="connsiteX0" fmla="*/ 0 w 514568"/>
                  <a:gd name="connsiteY0" fmla="*/ 1905 h 123825"/>
                  <a:gd name="connsiteX1" fmla="*/ 398363 w 514568"/>
                  <a:gd name="connsiteY1" fmla="*/ 0 h 123825"/>
                  <a:gd name="connsiteX2" fmla="*/ 514568 w 514568"/>
                  <a:gd name="connsiteY2" fmla="*/ 121920 h 123825"/>
                  <a:gd name="connsiteX3" fmla="*/ 139065 w 514568"/>
                  <a:gd name="connsiteY3" fmla="*/ 123825 h 123825"/>
                  <a:gd name="connsiteX4" fmla="*/ 0 w 514568"/>
                  <a:gd name="connsiteY4" fmla="*/ 1905 h 123825"/>
                  <a:gd name="connsiteX0" fmla="*/ 0 w 514568"/>
                  <a:gd name="connsiteY0" fmla="*/ 1905 h 121920"/>
                  <a:gd name="connsiteX1" fmla="*/ 398363 w 514568"/>
                  <a:gd name="connsiteY1" fmla="*/ 0 h 121920"/>
                  <a:gd name="connsiteX2" fmla="*/ 514568 w 514568"/>
                  <a:gd name="connsiteY2" fmla="*/ 121920 h 121920"/>
                  <a:gd name="connsiteX3" fmla="*/ 129540 w 514568"/>
                  <a:gd name="connsiteY3" fmla="*/ 121920 h 121920"/>
                  <a:gd name="connsiteX4" fmla="*/ 0 w 514568"/>
                  <a:gd name="connsiteY4" fmla="*/ 1905 h 121920"/>
                  <a:gd name="connsiteX0" fmla="*/ 0 w 520283"/>
                  <a:gd name="connsiteY0" fmla="*/ 1905 h 125730"/>
                  <a:gd name="connsiteX1" fmla="*/ 398363 w 520283"/>
                  <a:gd name="connsiteY1" fmla="*/ 0 h 125730"/>
                  <a:gd name="connsiteX2" fmla="*/ 520283 w 520283"/>
                  <a:gd name="connsiteY2" fmla="*/ 125730 h 125730"/>
                  <a:gd name="connsiteX3" fmla="*/ 129540 w 520283"/>
                  <a:gd name="connsiteY3" fmla="*/ 121920 h 125730"/>
                  <a:gd name="connsiteX4" fmla="*/ 0 w 520283"/>
                  <a:gd name="connsiteY4" fmla="*/ 1905 h 125730"/>
                  <a:gd name="connsiteX0" fmla="*/ 0 w 520283"/>
                  <a:gd name="connsiteY0" fmla="*/ 1905 h 127635"/>
                  <a:gd name="connsiteX1" fmla="*/ 398363 w 520283"/>
                  <a:gd name="connsiteY1" fmla="*/ 0 h 127635"/>
                  <a:gd name="connsiteX2" fmla="*/ 520283 w 520283"/>
                  <a:gd name="connsiteY2" fmla="*/ 125730 h 127635"/>
                  <a:gd name="connsiteX3" fmla="*/ 133350 w 520283"/>
                  <a:gd name="connsiteY3" fmla="*/ 127635 h 127635"/>
                  <a:gd name="connsiteX4" fmla="*/ 0 w 520283"/>
                  <a:gd name="connsiteY4" fmla="*/ 1905 h 127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283" h="127635">
                    <a:moveTo>
                      <a:pt x="0" y="1905"/>
                    </a:moveTo>
                    <a:lnTo>
                      <a:pt x="398363" y="0"/>
                    </a:lnTo>
                    <a:lnTo>
                      <a:pt x="520283" y="125730"/>
                    </a:lnTo>
                    <a:lnTo>
                      <a:pt x="133350" y="127635"/>
                    </a:lnTo>
                    <a:lnTo>
                      <a:pt x="0" y="1905"/>
                    </a:lnTo>
                    <a:close/>
                  </a:path>
                </a:pathLst>
              </a:custGeom>
              <a:gradFill>
                <a:gsLst>
                  <a:gs pos="0">
                    <a:schemeClr val="dk1">
                      <a:tint val="50000"/>
                      <a:satMod val="300000"/>
                    </a:schemeClr>
                  </a:gs>
                  <a:gs pos="61000">
                    <a:schemeClr val="dk1">
                      <a:tint val="37000"/>
                      <a:satMod val="300000"/>
                      <a:lumMod val="66000"/>
                    </a:schemeClr>
                  </a:gs>
                  <a:gs pos="100000">
                    <a:schemeClr val="dk1">
                      <a:tint val="15000"/>
                      <a:satMod val="350000"/>
                    </a:schemeClr>
                  </a:gs>
                </a:gsLst>
              </a:gradFill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23" name="Picture 45" descr="Service Router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06064" y="3707730"/>
              <a:ext cx="590174" cy="18218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4" name="Group 76"/>
            <p:cNvGrpSpPr/>
            <p:nvPr/>
          </p:nvGrpSpPr>
          <p:grpSpPr>
            <a:xfrm>
              <a:off x="3440222" y="3895711"/>
              <a:ext cx="577291" cy="661962"/>
              <a:chOff x="1027560" y="1988818"/>
              <a:chExt cx="545969" cy="678181"/>
            </a:xfrm>
          </p:grpSpPr>
          <p:sp>
            <p:nvSpPr>
              <p:cNvPr id="139" name="Cube 138"/>
              <p:cNvSpPr/>
              <p:nvPr/>
            </p:nvSpPr>
            <p:spPr>
              <a:xfrm flipH="1">
                <a:off x="1027560" y="1988818"/>
                <a:ext cx="545969" cy="678181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0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171574" y="2133601"/>
                <a:ext cx="401955" cy="5295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1" name="Rectangle 83"/>
              <p:cNvSpPr/>
              <p:nvPr/>
            </p:nvSpPr>
            <p:spPr>
              <a:xfrm>
                <a:off x="1028484" y="2005964"/>
                <a:ext cx="125948" cy="653415"/>
              </a:xfrm>
              <a:custGeom>
                <a:avLst/>
                <a:gdLst>
                  <a:gd name="connsiteX0" fmla="*/ 0 w 230723"/>
                  <a:gd name="connsiteY0" fmla="*/ 0 h 609600"/>
                  <a:gd name="connsiteX1" fmla="*/ 230723 w 230723"/>
                  <a:gd name="connsiteY1" fmla="*/ 0 h 609600"/>
                  <a:gd name="connsiteX2" fmla="*/ 230723 w 230723"/>
                  <a:gd name="connsiteY2" fmla="*/ 609600 h 609600"/>
                  <a:gd name="connsiteX3" fmla="*/ 0 w 230723"/>
                  <a:gd name="connsiteY3" fmla="*/ 609600 h 609600"/>
                  <a:gd name="connsiteX4" fmla="*/ 0 w 230723"/>
                  <a:gd name="connsiteY4" fmla="*/ 0 h 609600"/>
                  <a:gd name="connsiteX0" fmla="*/ 123825 w 230723"/>
                  <a:gd name="connsiteY0" fmla="*/ 0 h 645795"/>
                  <a:gd name="connsiteX1" fmla="*/ 230723 w 230723"/>
                  <a:gd name="connsiteY1" fmla="*/ 36195 h 645795"/>
                  <a:gd name="connsiteX2" fmla="*/ 230723 w 230723"/>
                  <a:gd name="connsiteY2" fmla="*/ 645795 h 645795"/>
                  <a:gd name="connsiteX3" fmla="*/ 0 w 230723"/>
                  <a:gd name="connsiteY3" fmla="*/ 645795 h 645795"/>
                  <a:gd name="connsiteX4" fmla="*/ 123825 w 230723"/>
                  <a:gd name="connsiteY4" fmla="*/ 0 h 645795"/>
                  <a:gd name="connsiteX0" fmla="*/ 123825 w 234533"/>
                  <a:gd name="connsiteY0" fmla="*/ 0 h 645795"/>
                  <a:gd name="connsiteX1" fmla="*/ 234533 w 234533"/>
                  <a:gd name="connsiteY1" fmla="*/ 116205 h 645795"/>
                  <a:gd name="connsiteX2" fmla="*/ 230723 w 234533"/>
                  <a:gd name="connsiteY2" fmla="*/ 645795 h 645795"/>
                  <a:gd name="connsiteX3" fmla="*/ 0 w 234533"/>
                  <a:gd name="connsiteY3" fmla="*/ 645795 h 645795"/>
                  <a:gd name="connsiteX4" fmla="*/ 123825 w 234533"/>
                  <a:gd name="connsiteY4" fmla="*/ 0 h 645795"/>
                  <a:gd name="connsiteX0" fmla="*/ 13335 w 124043"/>
                  <a:gd name="connsiteY0" fmla="*/ 0 h 645795"/>
                  <a:gd name="connsiteX1" fmla="*/ 124043 w 124043"/>
                  <a:gd name="connsiteY1" fmla="*/ 116205 h 645795"/>
                  <a:gd name="connsiteX2" fmla="*/ 120233 w 124043"/>
                  <a:gd name="connsiteY2" fmla="*/ 645795 h 645795"/>
                  <a:gd name="connsiteX3" fmla="*/ 0 w 124043"/>
                  <a:gd name="connsiteY3" fmla="*/ 502920 h 645795"/>
                  <a:gd name="connsiteX4" fmla="*/ 13335 w 124043"/>
                  <a:gd name="connsiteY4" fmla="*/ 0 h 645795"/>
                  <a:gd name="connsiteX0" fmla="*/ 13335 w 125948"/>
                  <a:gd name="connsiteY0" fmla="*/ 0 h 628650"/>
                  <a:gd name="connsiteX1" fmla="*/ 124043 w 125948"/>
                  <a:gd name="connsiteY1" fmla="*/ 116205 h 628650"/>
                  <a:gd name="connsiteX2" fmla="*/ 125948 w 125948"/>
                  <a:gd name="connsiteY2" fmla="*/ 628650 h 628650"/>
                  <a:gd name="connsiteX3" fmla="*/ 0 w 125948"/>
                  <a:gd name="connsiteY3" fmla="*/ 502920 h 628650"/>
                  <a:gd name="connsiteX4" fmla="*/ 13335 w 125948"/>
                  <a:gd name="connsiteY4" fmla="*/ 0 h 628650"/>
                  <a:gd name="connsiteX0" fmla="*/ 3810 w 116423"/>
                  <a:gd name="connsiteY0" fmla="*/ 0 h 628650"/>
                  <a:gd name="connsiteX1" fmla="*/ 114518 w 116423"/>
                  <a:gd name="connsiteY1" fmla="*/ 116205 h 628650"/>
                  <a:gd name="connsiteX2" fmla="*/ 116423 w 116423"/>
                  <a:gd name="connsiteY2" fmla="*/ 628650 h 628650"/>
                  <a:gd name="connsiteX3" fmla="*/ 0 w 116423"/>
                  <a:gd name="connsiteY3" fmla="*/ 514350 h 628650"/>
                  <a:gd name="connsiteX4" fmla="*/ 3810 w 116423"/>
                  <a:gd name="connsiteY4" fmla="*/ 0 h 628650"/>
                  <a:gd name="connsiteX0" fmla="*/ 0 w 120233"/>
                  <a:gd name="connsiteY0" fmla="*/ 0 h 632460"/>
                  <a:gd name="connsiteX1" fmla="*/ 118328 w 120233"/>
                  <a:gd name="connsiteY1" fmla="*/ 120015 h 632460"/>
                  <a:gd name="connsiteX2" fmla="*/ 120233 w 120233"/>
                  <a:gd name="connsiteY2" fmla="*/ 632460 h 632460"/>
                  <a:gd name="connsiteX3" fmla="*/ 3810 w 120233"/>
                  <a:gd name="connsiteY3" fmla="*/ 518160 h 632460"/>
                  <a:gd name="connsiteX4" fmla="*/ 0 w 120233"/>
                  <a:gd name="connsiteY4" fmla="*/ 0 h 632460"/>
                  <a:gd name="connsiteX0" fmla="*/ 0 w 118328"/>
                  <a:gd name="connsiteY0" fmla="*/ 0 h 643890"/>
                  <a:gd name="connsiteX1" fmla="*/ 116423 w 118328"/>
                  <a:gd name="connsiteY1" fmla="*/ 131445 h 643890"/>
                  <a:gd name="connsiteX2" fmla="*/ 118328 w 118328"/>
                  <a:gd name="connsiteY2" fmla="*/ 643890 h 643890"/>
                  <a:gd name="connsiteX3" fmla="*/ 1905 w 118328"/>
                  <a:gd name="connsiteY3" fmla="*/ 529590 h 643890"/>
                  <a:gd name="connsiteX4" fmla="*/ 0 w 118328"/>
                  <a:gd name="connsiteY4" fmla="*/ 0 h 643890"/>
                  <a:gd name="connsiteX0" fmla="*/ 0 w 122138"/>
                  <a:gd name="connsiteY0" fmla="*/ 0 h 643890"/>
                  <a:gd name="connsiteX1" fmla="*/ 122138 w 122138"/>
                  <a:gd name="connsiteY1" fmla="*/ 121920 h 643890"/>
                  <a:gd name="connsiteX2" fmla="*/ 118328 w 122138"/>
                  <a:gd name="connsiteY2" fmla="*/ 643890 h 643890"/>
                  <a:gd name="connsiteX3" fmla="*/ 1905 w 122138"/>
                  <a:gd name="connsiteY3" fmla="*/ 529590 h 643890"/>
                  <a:gd name="connsiteX4" fmla="*/ 0 w 122138"/>
                  <a:gd name="connsiteY4" fmla="*/ 0 h 643890"/>
                  <a:gd name="connsiteX0" fmla="*/ 0 w 124043"/>
                  <a:gd name="connsiteY0" fmla="*/ 0 h 653415"/>
                  <a:gd name="connsiteX1" fmla="*/ 122138 w 124043"/>
                  <a:gd name="connsiteY1" fmla="*/ 121920 h 653415"/>
                  <a:gd name="connsiteX2" fmla="*/ 124043 w 124043"/>
                  <a:gd name="connsiteY2" fmla="*/ 653415 h 653415"/>
                  <a:gd name="connsiteX3" fmla="*/ 1905 w 124043"/>
                  <a:gd name="connsiteY3" fmla="*/ 529590 h 653415"/>
                  <a:gd name="connsiteX4" fmla="*/ 0 w 124043"/>
                  <a:gd name="connsiteY4" fmla="*/ 0 h 653415"/>
                  <a:gd name="connsiteX0" fmla="*/ 1905 w 125948"/>
                  <a:gd name="connsiteY0" fmla="*/ 0 h 653415"/>
                  <a:gd name="connsiteX1" fmla="*/ 124043 w 125948"/>
                  <a:gd name="connsiteY1" fmla="*/ 121920 h 653415"/>
                  <a:gd name="connsiteX2" fmla="*/ 125948 w 125948"/>
                  <a:gd name="connsiteY2" fmla="*/ 653415 h 653415"/>
                  <a:gd name="connsiteX3" fmla="*/ 0 w 125948"/>
                  <a:gd name="connsiteY3" fmla="*/ 531495 h 653415"/>
                  <a:gd name="connsiteX4" fmla="*/ 1905 w 125948"/>
                  <a:gd name="connsiteY4" fmla="*/ 0 h 653415"/>
                  <a:gd name="connsiteX0" fmla="*/ 1905 w 125948"/>
                  <a:gd name="connsiteY0" fmla="*/ 0 h 653415"/>
                  <a:gd name="connsiteX1" fmla="*/ 124043 w 125948"/>
                  <a:gd name="connsiteY1" fmla="*/ 121920 h 653415"/>
                  <a:gd name="connsiteX2" fmla="*/ 125948 w 125948"/>
                  <a:gd name="connsiteY2" fmla="*/ 653415 h 653415"/>
                  <a:gd name="connsiteX3" fmla="*/ 0 w 125948"/>
                  <a:gd name="connsiteY3" fmla="*/ 527685 h 653415"/>
                  <a:gd name="connsiteX4" fmla="*/ 1905 w 125948"/>
                  <a:gd name="connsiteY4" fmla="*/ 0 h 653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948" h="653415">
                    <a:moveTo>
                      <a:pt x="1905" y="0"/>
                    </a:moveTo>
                    <a:lnTo>
                      <a:pt x="124043" y="121920"/>
                    </a:lnTo>
                    <a:lnTo>
                      <a:pt x="125948" y="653415"/>
                    </a:lnTo>
                    <a:lnTo>
                      <a:pt x="0" y="527685"/>
                    </a:lnTo>
                    <a:lnTo>
                      <a:pt x="190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dk1">
                      <a:tint val="50000"/>
                      <a:satMod val="300000"/>
                    </a:schemeClr>
                  </a:gs>
                  <a:gs pos="61000">
                    <a:schemeClr val="dk1">
                      <a:tint val="37000"/>
                      <a:satMod val="300000"/>
                      <a:lumMod val="66000"/>
                    </a:schemeClr>
                  </a:gs>
                  <a:gs pos="100000">
                    <a:schemeClr val="dk1">
                      <a:tint val="15000"/>
                      <a:satMod val="350000"/>
                    </a:schemeClr>
                  </a:gs>
                </a:gsLst>
                <a:lin ang="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83"/>
              <p:cNvSpPr/>
              <p:nvPr/>
            </p:nvSpPr>
            <p:spPr>
              <a:xfrm>
                <a:off x="1037545" y="1988820"/>
                <a:ext cx="520283" cy="127635"/>
              </a:xfrm>
              <a:custGeom>
                <a:avLst/>
                <a:gdLst>
                  <a:gd name="connsiteX0" fmla="*/ 0 w 230723"/>
                  <a:gd name="connsiteY0" fmla="*/ 0 h 609600"/>
                  <a:gd name="connsiteX1" fmla="*/ 230723 w 230723"/>
                  <a:gd name="connsiteY1" fmla="*/ 0 h 609600"/>
                  <a:gd name="connsiteX2" fmla="*/ 230723 w 230723"/>
                  <a:gd name="connsiteY2" fmla="*/ 609600 h 609600"/>
                  <a:gd name="connsiteX3" fmla="*/ 0 w 230723"/>
                  <a:gd name="connsiteY3" fmla="*/ 609600 h 609600"/>
                  <a:gd name="connsiteX4" fmla="*/ 0 w 230723"/>
                  <a:gd name="connsiteY4" fmla="*/ 0 h 609600"/>
                  <a:gd name="connsiteX0" fmla="*/ 123825 w 230723"/>
                  <a:gd name="connsiteY0" fmla="*/ 0 h 645795"/>
                  <a:gd name="connsiteX1" fmla="*/ 230723 w 230723"/>
                  <a:gd name="connsiteY1" fmla="*/ 36195 h 645795"/>
                  <a:gd name="connsiteX2" fmla="*/ 230723 w 230723"/>
                  <a:gd name="connsiteY2" fmla="*/ 645795 h 645795"/>
                  <a:gd name="connsiteX3" fmla="*/ 0 w 230723"/>
                  <a:gd name="connsiteY3" fmla="*/ 645795 h 645795"/>
                  <a:gd name="connsiteX4" fmla="*/ 123825 w 230723"/>
                  <a:gd name="connsiteY4" fmla="*/ 0 h 645795"/>
                  <a:gd name="connsiteX0" fmla="*/ 123825 w 234533"/>
                  <a:gd name="connsiteY0" fmla="*/ 0 h 645795"/>
                  <a:gd name="connsiteX1" fmla="*/ 234533 w 234533"/>
                  <a:gd name="connsiteY1" fmla="*/ 116205 h 645795"/>
                  <a:gd name="connsiteX2" fmla="*/ 230723 w 234533"/>
                  <a:gd name="connsiteY2" fmla="*/ 645795 h 645795"/>
                  <a:gd name="connsiteX3" fmla="*/ 0 w 234533"/>
                  <a:gd name="connsiteY3" fmla="*/ 645795 h 645795"/>
                  <a:gd name="connsiteX4" fmla="*/ 123825 w 234533"/>
                  <a:gd name="connsiteY4" fmla="*/ 0 h 645795"/>
                  <a:gd name="connsiteX0" fmla="*/ 13335 w 124043"/>
                  <a:gd name="connsiteY0" fmla="*/ 0 h 645795"/>
                  <a:gd name="connsiteX1" fmla="*/ 124043 w 124043"/>
                  <a:gd name="connsiteY1" fmla="*/ 116205 h 645795"/>
                  <a:gd name="connsiteX2" fmla="*/ 120233 w 124043"/>
                  <a:gd name="connsiteY2" fmla="*/ 645795 h 645795"/>
                  <a:gd name="connsiteX3" fmla="*/ 0 w 124043"/>
                  <a:gd name="connsiteY3" fmla="*/ 502920 h 645795"/>
                  <a:gd name="connsiteX4" fmla="*/ 13335 w 124043"/>
                  <a:gd name="connsiteY4" fmla="*/ 0 h 645795"/>
                  <a:gd name="connsiteX0" fmla="*/ 13335 w 125948"/>
                  <a:gd name="connsiteY0" fmla="*/ 0 h 628650"/>
                  <a:gd name="connsiteX1" fmla="*/ 124043 w 125948"/>
                  <a:gd name="connsiteY1" fmla="*/ 116205 h 628650"/>
                  <a:gd name="connsiteX2" fmla="*/ 125948 w 125948"/>
                  <a:gd name="connsiteY2" fmla="*/ 628650 h 628650"/>
                  <a:gd name="connsiteX3" fmla="*/ 0 w 125948"/>
                  <a:gd name="connsiteY3" fmla="*/ 502920 h 628650"/>
                  <a:gd name="connsiteX4" fmla="*/ 13335 w 125948"/>
                  <a:gd name="connsiteY4" fmla="*/ 0 h 628650"/>
                  <a:gd name="connsiteX0" fmla="*/ 3810 w 116423"/>
                  <a:gd name="connsiteY0" fmla="*/ 0 h 628650"/>
                  <a:gd name="connsiteX1" fmla="*/ 114518 w 116423"/>
                  <a:gd name="connsiteY1" fmla="*/ 116205 h 628650"/>
                  <a:gd name="connsiteX2" fmla="*/ 116423 w 116423"/>
                  <a:gd name="connsiteY2" fmla="*/ 628650 h 628650"/>
                  <a:gd name="connsiteX3" fmla="*/ 0 w 116423"/>
                  <a:gd name="connsiteY3" fmla="*/ 514350 h 628650"/>
                  <a:gd name="connsiteX4" fmla="*/ 3810 w 116423"/>
                  <a:gd name="connsiteY4" fmla="*/ 0 h 628650"/>
                  <a:gd name="connsiteX0" fmla="*/ 0 w 120233"/>
                  <a:gd name="connsiteY0" fmla="*/ 0 h 632460"/>
                  <a:gd name="connsiteX1" fmla="*/ 118328 w 120233"/>
                  <a:gd name="connsiteY1" fmla="*/ 120015 h 632460"/>
                  <a:gd name="connsiteX2" fmla="*/ 120233 w 120233"/>
                  <a:gd name="connsiteY2" fmla="*/ 632460 h 632460"/>
                  <a:gd name="connsiteX3" fmla="*/ 3810 w 120233"/>
                  <a:gd name="connsiteY3" fmla="*/ 518160 h 632460"/>
                  <a:gd name="connsiteX4" fmla="*/ 0 w 120233"/>
                  <a:gd name="connsiteY4" fmla="*/ 0 h 632460"/>
                  <a:gd name="connsiteX0" fmla="*/ 0 w 118328"/>
                  <a:gd name="connsiteY0" fmla="*/ 0 h 643890"/>
                  <a:gd name="connsiteX1" fmla="*/ 116423 w 118328"/>
                  <a:gd name="connsiteY1" fmla="*/ 131445 h 643890"/>
                  <a:gd name="connsiteX2" fmla="*/ 118328 w 118328"/>
                  <a:gd name="connsiteY2" fmla="*/ 643890 h 643890"/>
                  <a:gd name="connsiteX3" fmla="*/ 1905 w 118328"/>
                  <a:gd name="connsiteY3" fmla="*/ 529590 h 643890"/>
                  <a:gd name="connsiteX4" fmla="*/ 0 w 118328"/>
                  <a:gd name="connsiteY4" fmla="*/ 0 h 643890"/>
                  <a:gd name="connsiteX0" fmla="*/ 0 w 122138"/>
                  <a:gd name="connsiteY0" fmla="*/ 0 h 643890"/>
                  <a:gd name="connsiteX1" fmla="*/ 122138 w 122138"/>
                  <a:gd name="connsiteY1" fmla="*/ 121920 h 643890"/>
                  <a:gd name="connsiteX2" fmla="*/ 118328 w 122138"/>
                  <a:gd name="connsiteY2" fmla="*/ 643890 h 643890"/>
                  <a:gd name="connsiteX3" fmla="*/ 1905 w 122138"/>
                  <a:gd name="connsiteY3" fmla="*/ 529590 h 643890"/>
                  <a:gd name="connsiteX4" fmla="*/ 0 w 122138"/>
                  <a:gd name="connsiteY4" fmla="*/ 0 h 643890"/>
                  <a:gd name="connsiteX0" fmla="*/ 0 w 124043"/>
                  <a:gd name="connsiteY0" fmla="*/ 0 h 653415"/>
                  <a:gd name="connsiteX1" fmla="*/ 122138 w 124043"/>
                  <a:gd name="connsiteY1" fmla="*/ 121920 h 653415"/>
                  <a:gd name="connsiteX2" fmla="*/ 124043 w 124043"/>
                  <a:gd name="connsiteY2" fmla="*/ 653415 h 653415"/>
                  <a:gd name="connsiteX3" fmla="*/ 1905 w 124043"/>
                  <a:gd name="connsiteY3" fmla="*/ 529590 h 653415"/>
                  <a:gd name="connsiteX4" fmla="*/ 0 w 124043"/>
                  <a:gd name="connsiteY4" fmla="*/ 0 h 653415"/>
                  <a:gd name="connsiteX0" fmla="*/ 1905 w 125948"/>
                  <a:gd name="connsiteY0" fmla="*/ 0 h 653415"/>
                  <a:gd name="connsiteX1" fmla="*/ 124043 w 125948"/>
                  <a:gd name="connsiteY1" fmla="*/ 121920 h 653415"/>
                  <a:gd name="connsiteX2" fmla="*/ 125948 w 125948"/>
                  <a:gd name="connsiteY2" fmla="*/ 653415 h 653415"/>
                  <a:gd name="connsiteX3" fmla="*/ 0 w 125948"/>
                  <a:gd name="connsiteY3" fmla="*/ 531495 h 653415"/>
                  <a:gd name="connsiteX4" fmla="*/ 1905 w 125948"/>
                  <a:gd name="connsiteY4" fmla="*/ 0 h 653415"/>
                  <a:gd name="connsiteX0" fmla="*/ 1905 w 125948"/>
                  <a:gd name="connsiteY0" fmla="*/ 0 h 653415"/>
                  <a:gd name="connsiteX1" fmla="*/ 124043 w 125948"/>
                  <a:gd name="connsiteY1" fmla="*/ 121920 h 653415"/>
                  <a:gd name="connsiteX2" fmla="*/ 125948 w 125948"/>
                  <a:gd name="connsiteY2" fmla="*/ 653415 h 653415"/>
                  <a:gd name="connsiteX3" fmla="*/ 0 w 125948"/>
                  <a:gd name="connsiteY3" fmla="*/ 527685 h 653415"/>
                  <a:gd name="connsiteX4" fmla="*/ 1905 w 125948"/>
                  <a:gd name="connsiteY4" fmla="*/ 0 h 653415"/>
                  <a:gd name="connsiteX0" fmla="*/ 1905 w 305018"/>
                  <a:gd name="connsiteY0" fmla="*/ 0 h 527685"/>
                  <a:gd name="connsiteX1" fmla="*/ 124043 w 305018"/>
                  <a:gd name="connsiteY1" fmla="*/ 121920 h 527685"/>
                  <a:gd name="connsiteX2" fmla="*/ 305018 w 305018"/>
                  <a:gd name="connsiteY2" fmla="*/ 358140 h 527685"/>
                  <a:gd name="connsiteX3" fmla="*/ 0 w 305018"/>
                  <a:gd name="connsiteY3" fmla="*/ 527685 h 527685"/>
                  <a:gd name="connsiteX4" fmla="*/ 1905 w 305018"/>
                  <a:gd name="connsiteY4" fmla="*/ 0 h 527685"/>
                  <a:gd name="connsiteX0" fmla="*/ 62865 w 365978"/>
                  <a:gd name="connsiteY0" fmla="*/ 0 h 360045"/>
                  <a:gd name="connsiteX1" fmla="*/ 185003 w 365978"/>
                  <a:gd name="connsiteY1" fmla="*/ 121920 h 360045"/>
                  <a:gd name="connsiteX2" fmla="*/ 365978 w 365978"/>
                  <a:gd name="connsiteY2" fmla="*/ 358140 h 360045"/>
                  <a:gd name="connsiteX3" fmla="*/ 0 w 365978"/>
                  <a:gd name="connsiteY3" fmla="*/ 360045 h 360045"/>
                  <a:gd name="connsiteX4" fmla="*/ 62865 w 365978"/>
                  <a:gd name="connsiteY4" fmla="*/ 0 h 360045"/>
                  <a:gd name="connsiteX0" fmla="*/ 0 w 489803"/>
                  <a:gd name="connsiteY0" fmla="*/ 123825 h 238125"/>
                  <a:gd name="connsiteX1" fmla="*/ 308828 w 489803"/>
                  <a:gd name="connsiteY1" fmla="*/ 0 h 238125"/>
                  <a:gd name="connsiteX2" fmla="*/ 489803 w 489803"/>
                  <a:gd name="connsiteY2" fmla="*/ 236220 h 238125"/>
                  <a:gd name="connsiteX3" fmla="*/ 123825 w 489803"/>
                  <a:gd name="connsiteY3" fmla="*/ 238125 h 238125"/>
                  <a:gd name="connsiteX4" fmla="*/ 0 w 489803"/>
                  <a:gd name="connsiteY4" fmla="*/ 123825 h 238125"/>
                  <a:gd name="connsiteX0" fmla="*/ 0 w 489803"/>
                  <a:gd name="connsiteY0" fmla="*/ 15240 h 129540"/>
                  <a:gd name="connsiteX1" fmla="*/ 331688 w 489803"/>
                  <a:gd name="connsiteY1" fmla="*/ 0 h 129540"/>
                  <a:gd name="connsiteX2" fmla="*/ 489803 w 489803"/>
                  <a:gd name="connsiteY2" fmla="*/ 127635 h 129540"/>
                  <a:gd name="connsiteX3" fmla="*/ 123825 w 489803"/>
                  <a:gd name="connsiteY3" fmla="*/ 129540 h 129540"/>
                  <a:gd name="connsiteX4" fmla="*/ 0 w 489803"/>
                  <a:gd name="connsiteY4" fmla="*/ 15240 h 129540"/>
                  <a:gd name="connsiteX0" fmla="*/ 0 w 489803"/>
                  <a:gd name="connsiteY0" fmla="*/ 1905 h 116205"/>
                  <a:gd name="connsiteX1" fmla="*/ 385028 w 489803"/>
                  <a:gd name="connsiteY1" fmla="*/ 0 h 116205"/>
                  <a:gd name="connsiteX2" fmla="*/ 489803 w 489803"/>
                  <a:gd name="connsiteY2" fmla="*/ 114300 h 116205"/>
                  <a:gd name="connsiteX3" fmla="*/ 123825 w 489803"/>
                  <a:gd name="connsiteY3" fmla="*/ 116205 h 116205"/>
                  <a:gd name="connsiteX4" fmla="*/ 0 w 489803"/>
                  <a:gd name="connsiteY4" fmla="*/ 1905 h 116205"/>
                  <a:gd name="connsiteX0" fmla="*/ 0 w 505043"/>
                  <a:gd name="connsiteY0" fmla="*/ 0 h 121920"/>
                  <a:gd name="connsiteX1" fmla="*/ 400268 w 505043"/>
                  <a:gd name="connsiteY1" fmla="*/ 5715 h 121920"/>
                  <a:gd name="connsiteX2" fmla="*/ 505043 w 505043"/>
                  <a:gd name="connsiteY2" fmla="*/ 120015 h 121920"/>
                  <a:gd name="connsiteX3" fmla="*/ 139065 w 505043"/>
                  <a:gd name="connsiteY3" fmla="*/ 121920 h 121920"/>
                  <a:gd name="connsiteX4" fmla="*/ 0 w 505043"/>
                  <a:gd name="connsiteY4" fmla="*/ 0 h 121920"/>
                  <a:gd name="connsiteX0" fmla="*/ 0 w 505043"/>
                  <a:gd name="connsiteY0" fmla="*/ 1905 h 123825"/>
                  <a:gd name="connsiteX1" fmla="*/ 404078 w 505043"/>
                  <a:gd name="connsiteY1" fmla="*/ 0 h 123825"/>
                  <a:gd name="connsiteX2" fmla="*/ 505043 w 505043"/>
                  <a:gd name="connsiteY2" fmla="*/ 121920 h 123825"/>
                  <a:gd name="connsiteX3" fmla="*/ 139065 w 505043"/>
                  <a:gd name="connsiteY3" fmla="*/ 123825 h 123825"/>
                  <a:gd name="connsiteX4" fmla="*/ 0 w 505043"/>
                  <a:gd name="connsiteY4" fmla="*/ 1905 h 123825"/>
                  <a:gd name="connsiteX0" fmla="*/ 0 w 514568"/>
                  <a:gd name="connsiteY0" fmla="*/ 1905 h 123825"/>
                  <a:gd name="connsiteX1" fmla="*/ 404078 w 514568"/>
                  <a:gd name="connsiteY1" fmla="*/ 0 h 123825"/>
                  <a:gd name="connsiteX2" fmla="*/ 514568 w 514568"/>
                  <a:gd name="connsiteY2" fmla="*/ 121920 h 123825"/>
                  <a:gd name="connsiteX3" fmla="*/ 139065 w 514568"/>
                  <a:gd name="connsiteY3" fmla="*/ 123825 h 123825"/>
                  <a:gd name="connsiteX4" fmla="*/ 0 w 514568"/>
                  <a:gd name="connsiteY4" fmla="*/ 1905 h 123825"/>
                  <a:gd name="connsiteX0" fmla="*/ 0 w 514568"/>
                  <a:gd name="connsiteY0" fmla="*/ 1905 h 123825"/>
                  <a:gd name="connsiteX1" fmla="*/ 398363 w 514568"/>
                  <a:gd name="connsiteY1" fmla="*/ 0 h 123825"/>
                  <a:gd name="connsiteX2" fmla="*/ 514568 w 514568"/>
                  <a:gd name="connsiteY2" fmla="*/ 121920 h 123825"/>
                  <a:gd name="connsiteX3" fmla="*/ 139065 w 514568"/>
                  <a:gd name="connsiteY3" fmla="*/ 123825 h 123825"/>
                  <a:gd name="connsiteX4" fmla="*/ 0 w 514568"/>
                  <a:gd name="connsiteY4" fmla="*/ 1905 h 123825"/>
                  <a:gd name="connsiteX0" fmla="*/ 0 w 514568"/>
                  <a:gd name="connsiteY0" fmla="*/ 1905 h 121920"/>
                  <a:gd name="connsiteX1" fmla="*/ 398363 w 514568"/>
                  <a:gd name="connsiteY1" fmla="*/ 0 h 121920"/>
                  <a:gd name="connsiteX2" fmla="*/ 514568 w 514568"/>
                  <a:gd name="connsiteY2" fmla="*/ 121920 h 121920"/>
                  <a:gd name="connsiteX3" fmla="*/ 129540 w 514568"/>
                  <a:gd name="connsiteY3" fmla="*/ 121920 h 121920"/>
                  <a:gd name="connsiteX4" fmla="*/ 0 w 514568"/>
                  <a:gd name="connsiteY4" fmla="*/ 1905 h 121920"/>
                  <a:gd name="connsiteX0" fmla="*/ 0 w 520283"/>
                  <a:gd name="connsiteY0" fmla="*/ 1905 h 125730"/>
                  <a:gd name="connsiteX1" fmla="*/ 398363 w 520283"/>
                  <a:gd name="connsiteY1" fmla="*/ 0 h 125730"/>
                  <a:gd name="connsiteX2" fmla="*/ 520283 w 520283"/>
                  <a:gd name="connsiteY2" fmla="*/ 125730 h 125730"/>
                  <a:gd name="connsiteX3" fmla="*/ 129540 w 520283"/>
                  <a:gd name="connsiteY3" fmla="*/ 121920 h 125730"/>
                  <a:gd name="connsiteX4" fmla="*/ 0 w 520283"/>
                  <a:gd name="connsiteY4" fmla="*/ 1905 h 125730"/>
                  <a:gd name="connsiteX0" fmla="*/ 0 w 520283"/>
                  <a:gd name="connsiteY0" fmla="*/ 1905 h 127635"/>
                  <a:gd name="connsiteX1" fmla="*/ 398363 w 520283"/>
                  <a:gd name="connsiteY1" fmla="*/ 0 h 127635"/>
                  <a:gd name="connsiteX2" fmla="*/ 520283 w 520283"/>
                  <a:gd name="connsiteY2" fmla="*/ 125730 h 127635"/>
                  <a:gd name="connsiteX3" fmla="*/ 133350 w 520283"/>
                  <a:gd name="connsiteY3" fmla="*/ 127635 h 127635"/>
                  <a:gd name="connsiteX4" fmla="*/ 0 w 520283"/>
                  <a:gd name="connsiteY4" fmla="*/ 1905 h 127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283" h="127635">
                    <a:moveTo>
                      <a:pt x="0" y="1905"/>
                    </a:moveTo>
                    <a:lnTo>
                      <a:pt x="398363" y="0"/>
                    </a:lnTo>
                    <a:lnTo>
                      <a:pt x="520283" y="125730"/>
                    </a:lnTo>
                    <a:lnTo>
                      <a:pt x="133350" y="127635"/>
                    </a:lnTo>
                    <a:lnTo>
                      <a:pt x="0" y="1905"/>
                    </a:lnTo>
                    <a:close/>
                  </a:path>
                </a:pathLst>
              </a:custGeom>
              <a:gradFill>
                <a:gsLst>
                  <a:gs pos="0">
                    <a:schemeClr val="dk1">
                      <a:tint val="50000"/>
                      <a:satMod val="300000"/>
                    </a:schemeClr>
                  </a:gs>
                  <a:gs pos="61000">
                    <a:schemeClr val="dk1">
                      <a:tint val="37000"/>
                      <a:satMod val="300000"/>
                      <a:lumMod val="66000"/>
                    </a:schemeClr>
                  </a:gs>
                  <a:gs pos="100000">
                    <a:schemeClr val="dk1">
                      <a:tint val="15000"/>
                      <a:satMod val="350000"/>
                    </a:schemeClr>
                  </a:gs>
                </a:gsLst>
              </a:gradFill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25" name="Picture 45" descr="Service Router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427336" y="3700292"/>
              <a:ext cx="590174" cy="18218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6" name="Group 82"/>
            <p:cNvGrpSpPr/>
            <p:nvPr/>
          </p:nvGrpSpPr>
          <p:grpSpPr>
            <a:xfrm>
              <a:off x="5602923" y="3888273"/>
              <a:ext cx="577291" cy="661962"/>
              <a:chOff x="1027560" y="1988818"/>
              <a:chExt cx="545969" cy="678181"/>
            </a:xfrm>
          </p:grpSpPr>
          <p:sp>
            <p:nvSpPr>
              <p:cNvPr id="135" name="Cube 134"/>
              <p:cNvSpPr/>
              <p:nvPr/>
            </p:nvSpPr>
            <p:spPr>
              <a:xfrm flipH="1">
                <a:off x="1027560" y="1988818"/>
                <a:ext cx="545969" cy="678181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6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171574" y="2133601"/>
                <a:ext cx="401955" cy="5295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37" name="Rectangle 83"/>
              <p:cNvSpPr/>
              <p:nvPr/>
            </p:nvSpPr>
            <p:spPr>
              <a:xfrm>
                <a:off x="1028484" y="2005964"/>
                <a:ext cx="125948" cy="653415"/>
              </a:xfrm>
              <a:custGeom>
                <a:avLst/>
                <a:gdLst>
                  <a:gd name="connsiteX0" fmla="*/ 0 w 230723"/>
                  <a:gd name="connsiteY0" fmla="*/ 0 h 609600"/>
                  <a:gd name="connsiteX1" fmla="*/ 230723 w 230723"/>
                  <a:gd name="connsiteY1" fmla="*/ 0 h 609600"/>
                  <a:gd name="connsiteX2" fmla="*/ 230723 w 230723"/>
                  <a:gd name="connsiteY2" fmla="*/ 609600 h 609600"/>
                  <a:gd name="connsiteX3" fmla="*/ 0 w 230723"/>
                  <a:gd name="connsiteY3" fmla="*/ 609600 h 609600"/>
                  <a:gd name="connsiteX4" fmla="*/ 0 w 230723"/>
                  <a:gd name="connsiteY4" fmla="*/ 0 h 609600"/>
                  <a:gd name="connsiteX0" fmla="*/ 123825 w 230723"/>
                  <a:gd name="connsiteY0" fmla="*/ 0 h 645795"/>
                  <a:gd name="connsiteX1" fmla="*/ 230723 w 230723"/>
                  <a:gd name="connsiteY1" fmla="*/ 36195 h 645795"/>
                  <a:gd name="connsiteX2" fmla="*/ 230723 w 230723"/>
                  <a:gd name="connsiteY2" fmla="*/ 645795 h 645795"/>
                  <a:gd name="connsiteX3" fmla="*/ 0 w 230723"/>
                  <a:gd name="connsiteY3" fmla="*/ 645795 h 645795"/>
                  <a:gd name="connsiteX4" fmla="*/ 123825 w 230723"/>
                  <a:gd name="connsiteY4" fmla="*/ 0 h 645795"/>
                  <a:gd name="connsiteX0" fmla="*/ 123825 w 234533"/>
                  <a:gd name="connsiteY0" fmla="*/ 0 h 645795"/>
                  <a:gd name="connsiteX1" fmla="*/ 234533 w 234533"/>
                  <a:gd name="connsiteY1" fmla="*/ 116205 h 645795"/>
                  <a:gd name="connsiteX2" fmla="*/ 230723 w 234533"/>
                  <a:gd name="connsiteY2" fmla="*/ 645795 h 645795"/>
                  <a:gd name="connsiteX3" fmla="*/ 0 w 234533"/>
                  <a:gd name="connsiteY3" fmla="*/ 645795 h 645795"/>
                  <a:gd name="connsiteX4" fmla="*/ 123825 w 234533"/>
                  <a:gd name="connsiteY4" fmla="*/ 0 h 645795"/>
                  <a:gd name="connsiteX0" fmla="*/ 13335 w 124043"/>
                  <a:gd name="connsiteY0" fmla="*/ 0 h 645795"/>
                  <a:gd name="connsiteX1" fmla="*/ 124043 w 124043"/>
                  <a:gd name="connsiteY1" fmla="*/ 116205 h 645795"/>
                  <a:gd name="connsiteX2" fmla="*/ 120233 w 124043"/>
                  <a:gd name="connsiteY2" fmla="*/ 645795 h 645795"/>
                  <a:gd name="connsiteX3" fmla="*/ 0 w 124043"/>
                  <a:gd name="connsiteY3" fmla="*/ 502920 h 645795"/>
                  <a:gd name="connsiteX4" fmla="*/ 13335 w 124043"/>
                  <a:gd name="connsiteY4" fmla="*/ 0 h 645795"/>
                  <a:gd name="connsiteX0" fmla="*/ 13335 w 125948"/>
                  <a:gd name="connsiteY0" fmla="*/ 0 h 628650"/>
                  <a:gd name="connsiteX1" fmla="*/ 124043 w 125948"/>
                  <a:gd name="connsiteY1" fmla="*/ 116205 h 628650"/>
                  <a:gd name="connsiteX2" fmla="*/ 125948 w 125948"/>
                  <a:gd name="connsiteY2" fmla="*/ 628650 h 628650"/>
                  <a:gd name="connsiteX3" fmla="*/ 0 w 125948"/>
                  <a:gd name="connsiteY3" fmla="*/ 502920 h 628650"/>
                  <a:gd name="connsiteX4" fmla="*/ 13335 w 125948"/>
                  <a:gd name="connsiteY4" fmla="*/ 0 h 628650"/>
                  <a:gd name="connsiteX0" fmla="*/ 3810 w 116423"/>
                  <a:gd name="connsiteY0" fmla="*/ 0 h 628650"/>
                  <a:gd name="connsiteX1" fmla="*/ 114518 w 116423"/>
                  <a:gd name="connsiteY1" fmla="*/ 116205 h 628650"/>
                  <a:gd name="connsiteX2" fmla="*/ 116423 w 116423"/>
                  <a:gd name="connsiteY2" fmla="*/ 628650 h 628650"/>
                  <a:gd name="connsiteX3" fmla="*/ 0 w 116423"/>
                  <a:gd name="connsiteY3" fmla="*/ 514350 h 628650"/>
                  <a:gd name="connsiteX4" fmla="*/ 3810 w 116423"/>
                  <a:gd name="connsiteY4" fmla="*/ 0 h 628650"/>
                  <a:gd name="connsiteX0" fmla="*/ 0 w 120233"/>
                  <a:gd name="connsiteY0" fmla="*/ 0 h 632460"/>
                  <a:gd name="connsiteX1" fmla="*/ 118328 w 120233"/>
                  <a:gd name="connsiteY1" fmla="*/ 120015 h 632460"/>
                  <a:gd name="connsiteX2" fmla="*/ 120233 w 120233"/>
                  <a:gd name="connsiteY2" fmla="*/ 632460 h 632460"/>
                  <a:gd name="connsiteX3" fmla="*/ 3810 w 120233"/>
                  <a:gd name="connsiteY3" fmla="*/ 518160 h 632460"/>
                  <a:gd name="connsiteX4" fmla="*/ 0 w 120233"/>
                  <a:gd name="connsiteY4" fmla="*/ 0 h 632460"/>
                  <a:gd name="connsiteX0" fmla="*/ 0 w 118328"/>
                  <a:gd name="connsiteY0" fmla="*/ 0 h 643890"/>
                  <a:gd name="connsiteX1" fmla="*/ 116423 w 118328"/>
                  <a:gd name="connsiteY1" fmla="*/ 131445 h 643890"/>
                  <a:gd name="connsiteX2" fmla="*/ 118328 w 118328"/>
                  <a:gd name="connsiteY2" fmla="*/ 643890 h 643890"/>
                  <a:gd name="connsiteX3" fmla="*/ 1905 w 118328"/>
                  <a:gd name="connsiteY3" fmla="*/ 529590 h 643890"/>
                  <a:gd name="connsiteX4" fmla="*/ 0 w 118328"/>
                  <a:gd name="connsiteY4" fmla="*/ 0 h 643890"/>
                  <a:gd name="connsiteX0" fmla="*/ 0 w 122138"/>
                  <a:gd name="connsiteY0" fmla="*/ 0 h 643890"/>
                  <a:gd name="connsiteX1" fmla="*/ 122138 w 122138"/>
                  <a:gd name="connsiteY1" fmla="*/ 121920 h 643890"/>
                  <a:gd name="connsiteX2" fmla="*/ 118328 w 122138"/>
                  <a:gd name="connsiteY2" fmla="*/ 643890 h 643890"/>
                  <a:gd name="connsiteX3" fmla="*/ 1905 w 122138"/>
                  <a:gd name="connsiteY3" fmla="*/ 529590 h 643890"/>
                  <a:gd name="connsiteX4" fmla="*/ 0 w 122138"/>
                  <a:gd name="connsiteY4" fmla="*/ 0 h 643890"/>
                  <a:gd name="connsiteX0" fmla="*/ 0 w 124043"/>
                  <a:gd name="connsiteY0" fmla="*/ 0 h 653415"/>
                  <a:gd name="connsiteX1" fmla="*/ 122138 w 124043"/>
                  <a:gd name="connsiteY1" fmla="*/ 121920 h 653415"/>
                  <a:gd name="connsiteX2" fmla="*/ 124043 w 124043"/>
                  <a:gd name="connsiteY2" fmla="*/ 653415 h 653415"/>
                  <a:gd name="connsiteX3" fmla="*/ 1905 w 124043"/>
                  <a:gd name="connsiteY3" fmla="*/ 529590 h 653415"/>
                  <a:gd name="connsiteX4" fmla="*/ 0 w 124043"/>
                  <a:gd name="connsiteY4" fmla="*/ 0 h 653415"/>
                  <a:gd name="connsiteX0" fmla="*/ 1905 w 125948"/>
                  <a:gd name="connsiteY0" fmla="*/ 0 h 653415"/>
                  <a:gd name="connsiteX1" fmla="*/ 124043 w 125948"/>
                  <a:gd name="connsiteY1" fmla="*/ 121920 h 653415"/>
                  <a:gd name="connsiteX2" fmla="*/ 125948 w 125948"/>
                  <a:gd name="connsiteY2" fmla="*/ 653415 h 653415"/>
                  <a:gd name="connsiteX3" fmla="*/ 0 w 125948"/>
                  <a:gd name="connsiteY3" fmla="*/ 531495 h 653415"/>
                  <a:gd name="connsiteX4" fmla="*/ 1905 w 125948"/>
                  <a:gd name="connsiteY4" fmla="*/ 0 h 653415"/>
                  <a:gd name="connsiteX0" fmla="*/ 1905 w 125948"/>
                  <a:gd name="connsiteY0" fmla="*/ 0 h 653415"/>
                  <a:gd name="connsiteX1" fmla="*/ 124043 w 125948"/>
                  <a:gd name="connsiteY1" fmla="*/ 121920 h 653415"/>
                  <a:gd name="connsiteX2" fmla="*/ 125948 w 125948"/>
                  <a:gd name="connsiteY2" fmla="*/ 653415 h 653415"/>
                  <a:gd name="connsiteX3" fmla="*/ 0 w 125948"/>
                  <a:gd name="connsiteY3" fmla="*/ 527685 h 653415"/>
                  <a:gd name="connsiteX4" fmla="*/ 1905 w 125948"/>
                  <a:gd name="connsiteY4" fmla="*/ 0 h 653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948" h="653415">
                    <a:moveTo>
                      <a:pt x="1905" y="0"/>
                    </a:moveTo>
                    <a:lnTo>
                      <a:pt x="124043" y="121920"/>
                    </a:lnTo>
                    <a:lnTo>
                      <a:pt x="125948" y="653415"/>
                    </a:lnTo>
                    <a:lnTo>
                      <a:pt x="0" y="527685"/>
                    </a:lnTo>
                    <a:lnTo>
                      <a:pt x="190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dk1">
                      <a:tint val="50000"/>
                      <a:satMod val="300000"/>
                    </a:schemeClr>
                  </a:gs>
                  <a:gs pos="61000">
                    <a:schemeClr val="dk1">
                      <a:tint val="37000"/>
                      <a:satMod val="300000"/>
                      <a:lumMod val="66000"/>
                    </a:schemeClr>
                  </a:gs>
                  <a:gs pos="100000">
                    <a:schemeClr val="dk1">
                      <a:tint val="15000"/>
                      <a:satMod val="350000"/>
                    </a:schemeClr>
                  </a:gs>
                </a:gsLst>
                <a:lin ang="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83"/>
              <p:cNvSpPr/>
              <p:nvPr/>
            </p:nvSpPr>
            <p:spPr>
              <a:xfrm>
                <a:off x="1037545" y="1988820"/>
                <a:ext cx="520283" cy="127635"/>
              </a:xfrm>
              <a:custGeom>
                <a:avLst/>
                <a:gdLst>
                  <a:gd name="connsiteX0" fmla="*/ 0 w 230723"/>
                  <a:gd name="connsiteY0" fmla="*/ 0 h 609600"/>
                  <a:gd name="connsiteX1" fmla="*/ 230723 w 230723"/>
                  <a:gd name="connsiteY1" fmla="*/ 0 h 609600"/>
                  <a:gd name="connsiteX2" fmla="*/ 230723 w 230723"/>
                  <a:gd name="connsiteY2" fmla="*/ 609600 h 609600"/>
                  <a:gd name="connsiteX3" fmla="*/ 0 w 230723"/>
                  <a:gd name="connsiteY3" fmla="*/ 609600 h 609600"/>
                  <a:gd name="connsiteX4" fmla="*/ 0 w 230723"/>
                  <a:gd name="connsiteY4" fmla="*/ 0 h 609600"/>
                  <a:gd name="connsiteX0" fmla="*/ 123825 w 230723"/>
                  <a:gd name="connsiteY0" fmla="*/ 0 h 645795"/>
                  <a:gd name="connsiteX1" fmla="*/ 230723 w 230723"/>
                  <a:gd name="connsiteY1" fmla="*/ 36195 h 645795"/>
                  <a:gd name="connsiteX2" fmla="*/ 230723 w 230723"/>
                  <a:gd name="connsiteY2" fmla="*/ 645795 h 645795"/>
                  <a:gd name="connsiteX3" fmla="*/ 0 w 230723"/>
                  <a:gd name="connsiteY3" fmla="*/ 645795 h 645795"/>
                  <a:gd name="connsiteX4" fmla="*/ 123825 w 230723"/>
                  <a:gd name="connsiteY4" fmla="*/ 0 h 645795"/>
                  <a:gd name="connsiteX0" fmla="*/ 123825 w 234533"/>
                  <a:gd name="connsiteY0" fmla="*/ 0 h 645795"/>
                  <a:gd name="connsiteX1" fmla="*/ 234533 w 234533"/>
                  <a:gd name="connsiteY1" fmla="*/ 116205 h 645795"/>
                  <a:gd name="connsiteX2" fmla="*/ 230723 w 234533"/>
                  <a:gd name="connsiteY2" fmla="*/ 645795 h 645795"/>
                  <a:gd name="connsiteX3" fmla="*/ 0 w 234533"/>
                  <a:gd name="connsiteY3" fmla="*/ 645795 h 645795"/>
                  <a:gd name="connsiteX4" fmla="*/ 123825 w 234533"/>
                  <a:gd name="connsiteY4" fmla="*/ 0 h 645795"/>
                  <a:gd name="connsiteX0" fmla="*/ 13335 w 124043"/>
                  <a:gd name="connsiteY0" fmla="*/ 0 h 645795"/>
                  <a:gd name="connsiteX1" fmla="*/ 124043 w 124043"/>
                  <a:gd name="connsiteY1" fmla="*/ 116205 h 645795"/>
                  <a:gd name="connsiteX2" fmla="*/ 120233 w 124043"/>
                  <a:gd name="connsiteY2" fmla="*/ 645795 h 645795"/>
                  <a:gd name="connsiteX3" fmla="*/ 0 w 124043"/>
                  <a:gd name="connsiteY3" fmla="*/ 502920 h 645795"/>
                  <a:gd name="connsiteX4" fmla="*/ 13335 w 124043"/>
                  <a:gd name="connsiteY4" fmla="*/ 0 h 645795"/>
                  <a:gd name="connsiteX0" fmla="*/ 13335 w 125948"/>
                  <a:gd name="connsiteY0" fmla="*/ 0 h 628650"/>
                  <a:gd name="connsiteX1" fmla="*/ 124043 w 125948"/>
                  <a:gd name="connsiteY1" fmla="*/ 116205 h 628650"/>
                  <a:gd name="connsiteX2" fmla="*/ 125948 w 125948"/>
                  <a:gd name="connsiteY2" fmla="*/ 628650 h 628650"/>
                  <a:gd name="connsiteX3" fmla="*/ 0 w 125948"/>
                  <a:gd name="connsiteY3" fmla="*/ 502920 h 628650"/>
                  <a:gd name="connsiteX4" fmla="*/ 13335 w 125948"/>
                  <a:gd name="connsiteY4" fmla="*/ 0 h 628650"/>
                  <a:gd name="connsiteX0" fmla="*/ 3810 w 116423"/>
                  <a:gd name="connsiteY0" fmla="*/ 0 h 628650"/>
                  <a:gd name="connsiteX1" fmla="*/ 114518 w 116423"/>
                  <a:gd name="connsiteY1" fmla="*/ 116205 h 628650"/>
                  <a:gd name="connsiteX2" fmla="*/ 116423 w 116423"/>
                  <a:gd name="connsiteY2" fmla="*/ 628650 h 628650"/>
                  <a:gd name="connsiteX3" fmla="*/ 0 w 116423"/>
                  <a:gd name="connsiteY3" fmla="*/ 514350 h 628650"/>
                  <a:gd name="connsiteX4" fmla="*/ 3810 w 116423"/>
                  <a:gd name="connsiteY4" fmla="*/ 0 h 628650"/>
                  <a:gd name="connsiteX0" fmla="*/ 0 w 120233"/>
                  <a:gd name="connsiteY0" fmla="*/ 0 h 632460"/>
                  <a:gd name="connsiteX1" fmla="*/ 118328 w 120233"/>
                  <a:gd name="connsiteY1" fmla="*/ 120015 h 632460"/>
                  <a:gd name="connsiteX2" fmla="*/ 120233 w 120233"/>
                  <a:gd name="connsiteY2" fmla="*/ 632460 h 632460"/>
                  <a:gd name="connsiteX3" fmla="*/ 3810 w 120233"/>
                  <a:gd name="connsiteY3" fmla="*/ 518160 h 632460"/>
                  <a:gd name="connsiteX4" fmla="*/ 0 w 120233"/>
                  <a:gd name="connsiteY4" fmla="*/ 0 h 632460"/>
                  <a:gd name="connsiteX0" fmla="*/ 0 w 118328"/>
                  <a:gd name="connsiteY0" fmla="*/ 0 h 643890"/>
                  <a:gd name="connsiteX1" fmla="*/ 116423 w 118328"/>
                  <a:gd name="connsiteY1" fmla="*/ 131445 h 643890"/>
                  <a:gd name="connsiteX2" fmla="*/ 118328 w 118328"/>
                  <a:gd name="connsiteY2" fmla="*/ 643890 h 643890"/>
                  <a:gd name="connsiteX3" fmla="*/ 1905 w 118328"/>
                  <a:gd name="connsiteY3" fmla="*/ 529590 h 643890"/>
                  <a:gd name="connsiteX4" fmla="*/ 0 w 118328"/>
                  <a:gd name="connsiteY4" fmla="*/ 0 h 643890"/>
                  <a:gd name="connsiteX0" fmla="*/ 0 w 122138"/>
                  <a:gd name="connsiteY0" fmla="*/ 0 h 643890"/>
                  <a:gd name="connsiteX1" fmla="*/ 122138 w 122138"/>
                  <a:gd name="connsiteY1" fmla="*/ 121920 h 643890"/>
                  <a:gd name="connsiteX2" fmla="*/ 118328 w 122138"/>
                  <a:gd name="connsiteY2" fmla="*/ 643890 h 643890"/>
                  <a:gd name="connsiteX3" fmla="*/ 1905 w 122138"/>
                  <a:gd name="connsiteY3" fmla="*/ 529590 h 643890"/>
                  <a:gd name="connsiteX4" fmla="*/ 0 w 122138"/>
                  <a:gd name="connsiteY4" fmla="*/ 0 h 643890"/>
                  <a:gd name="connsiteX0" fmla="*/ 0 w 124043"/>
                  <a:gd name="connsiteY0" fmla="*/ 0 h 653415"/>
                  <a:gd name="connsiteX1" fmla="*/ 122138 w 124043"/>
                  <a:gd name="connsiteY1" fmla="*/ 121920 h 653415"/>
                  <a:gd name="connsiteX2" fmla="*/ 124043 w 124043"/>
                  <a:gd name="connsiteY2" fmla="*/ 653415 h 653415"/>
                  <a:gd name="connsiteX3" fmla="*/ 1905 w 124043"/>
                  <a:gd name="connsiteY3" fmla="*/ 529590 h 653415"/>
                  <a:gd name="connsiteX4" fmla="*/ 0 w 124043"/>
                  <a:gd name="connsiteY4" fmla="*/ 0 h 653415"/>
                  <a:gd name="connsiteX0" fmla="*/ 1905 w 125948"/>
                  <a:gd name="connsiteY0" fmla="*/ 0 h 653415"/>
                  <a:gd name="connsiteX1" fmla="*/ 124043 w 125948"/>
                  <a:gd name="connsiteY1" fmla="*/ 121920 h 653415"/>
                  <a:gd name="connsiteX2" fmla="*/ 125948 w 125948"/>
                  <a:gd name="connsiteY2" fmla="*/ 653415 h 653415"/>
                  <a:gd name="connsiteX3" fmla="*/ 0 w 125948"/>
                  <a:gd name="connsiteY3" fmla="*/ 531495 h 653415"/>
                  <a:gd name="connsiteX4" fmla="*/ 1905 w 125948"/>
                  <a:gd name="connsiteY4" fmla="*/ 0 h 653415"/>
                  <a:gd name="connsiteX0" fmla="*/ 1905 w 125948"/>
                  <a:gd name="connsiteY0" fmla="*/ 0 h 653415"/>
                  <a:gd name="connsiteX1" fmla="*/ 124043 w 125948"/>
                  <a:gd name="connsiteY1" fmla="*/ 121920 h 653415"/>
                  <a:gd name="connsiteX2" fmla="*/ 125948 w 125948"/>
                  <a:gd name="connsiteY2" fmla="*/ 653415 h 653415"/>
                  <a:gd name="connsiteX3" fmla="*/ 0 w 125948"/>
                  <a:gd name="connsiteY3" fmla="*/ 527685 h 653415"/>
                  <a:gd name="connsiteX4" fmla="*/ 1905 w 125948"/>
                  <a:gd name="connsiteY4" fmla="*/ 0 h 653415"/>
                  <a:gd name="connsiteX0" fmla="*/ 1905 w 305018"/>
                  <a:gd name="connsiteY0" fmla="*/ 0 h 527685"/>
                  <a:gd name="connsiteX1" fmla="*/ 124043 w 305018"/>
                  <a:gd name="connsiteY1" fmla="*/ 121920 h 527685"/>
                  <a:gd name="connsiteX2" fmla="*/ 305018 w 305018"/>
                  <a:gd name="connsiteY2" fmla="*/ 358140 h 527685"/>
                  <a:gd name="connsiteX3" fmla="*/ 0 w 305018"/>
                  <a:gd name="connsiteY3" fmla="*/ 527685 h 527685"/>
                  <a:gd name="connsiteX4" fmla="*/ 1905 w 305018"/>
                  <a:gd name="connsiteY4" fmla="*/ 0 h 527685"/>
                  <a:gd name="connsiteX0" fmla="*/ 62865 w 365978"/>
                  <a:gd name="connsiteY0" fmla="*/ 0 h 360045"/>
                  <a:gd name="connsiteX1" fmla="*/ 185003 w 365978"/>
                  <a:gd name="connsiteY1" fmla="*/ 121920 h 360045"/>
                  <a:gd name="connsiteX2" fmla="*/ 365978 w 365978"/>
                  <a:gd name="connsiteY2" fmla="*/ 358140 h 360045"/>
                  <a:gd name="connsiteX3" fmla="*/ 0 w 365978"/>
                  <a:gd name="connsiteY3" fmla="*/ 360045 h 360045"/>
                  <a:gd name="connsiteX4" fmla="*/ 62865 w 365978"/>
                  <a:gd name="connsiteY4" fmla="*/ 0 h 360045"/>
                  <a:gd name="connsiteX0" fmla="*/ 0 w 489803"/>
                  <a:gd name="connsiteY0" fmla="*/ 123825 h 238125"/>
                  <a:gd name="connsiteX1" fmla="*/ 308828 w 489803"/>
                  <a:gd name="connsiteY1" fmla="*/ 0 h 238125"/>
                  <a:gd name="connsiteX2" fmla="*/ 489803 w 489803"/>
                  <a:gd name="connsiteY2" fmla="*/ 236220 h 238125"/>
                  <a:gd name="connsiteX3" fmla="*/ 123825 w 489803"/>
                  <a:gd name="connsiteY3" fmla="*/ 238125 h 238125"/>
                  <a:gd name="connsiteX4" fmla="*/ 0 w 489803"/>
                  <a:gd name="connsiteY4" fmla="*/ 123825 h 238125"/>
                  <a:gd name="connsiteX0" fmla="*/ 0 w 489803"/>
                  <a:gd name="connsiteY0" fmla="*/ 15240 h 129540"/>
                  <a:gd name="connsiteX1" fmla="*/ 331688 w 489803"/>
                  <a:gd name="connsiteY1" fmla="*/ 0 h 129540"/>
                  <a:gd name="connsiteX2" fmla="*/ 489803 w 489803"/>
                  <a:gd name="connsiteY2" fmla="*/ 127635 h 129540"/>
                  <a:gd name="connsiteX3" fmla="*/ 123825 w 489803"/>
                  <a:gd name="connsiteY3" fmla="*/ 129540 h 129540"/>
                  <a:gd name="connsiteX4" fmla="*/ 0 w 489803"/>
                  <a:gd name="connsiteY4" fmla="*/ 15240 h 129540"/>
                  <a:gd name="connsiteX0" fmla="*/ 0 w 489803"/>
                  <a:gd name="connsiteY0" fmla="*/ 1905 h 116205"/>
                  <a:gd name="connsiteX1" fmla="*/ 385028 w 489803"/>
                  <a:gd name="connsiteY1" fmla="*/ 0 h 116205"/>
                  <a:gd name="connsiteX2" fmla="*/ 489803 w 489803"/>
                  <a:gd name="connsiteY2" fmla="*/ 114300 h 116205"/>
                  <a:gd name="connsiteX3" fmla="*/ 123825 w 489803"/>
                  <a:gd name="connsiteY3" fmla="*/ 116205 h 116205"/>
                  <a:gd name="connsiteX4" fmla="*/ 0 w 489803"/>
                  <a:gd name="connsiteY4" fmla="*/ 1905 h 116205"/>
                  <a:gd name="connsiteX0" fmla="*/ 0 w 505043"/>
                  <a:gd name="connsiteY0" fmla="*/ 0 h 121920"/>
                  <a:gd name="connsiteX1" fmla="*/ 400268 w 505043"/>
                  <a:gd name="connsiteY1" fmla="*/ 5715 h 121920"/>
                  <a:gd name="connsiteX2" fmla="*/ 505043 w 505043"/>
                  <a:gd name="connsiteY2" fmla="*/ 120015 h 121920"/>
                  <a:gd name="connsiteX3" fmla="*/ 139065 w 505043"/>
                  <a:gd name="connsiteY3" fmla="*/ 121920 h 121920"/>
                  <a:gd name="connsiteX4" fmla="*/ 0 w 505043"/>
                  <a:gd name="connsiteY4" fmla="*/ 0 h 121920"/>
                  <a:gd name="connsiteX0" fmla="*/ 0 w 505043"/>
                  <a:gd name="connsiteY0" fmla="*/ 1905 h 123825"/>
                  <a:gd name="connsiteX1" fmla="*/ 404078 w 505043"/>
                  <a:gd name="connsiteY1" fmla="*/ 0 h 123825"/>
                  <a:gd name="connsiteX2" fmla="*/ 505043 w 505043"/>
                  <a:gd name="connsiteY2" fmla="*/ 121920 h 123825"/>
                  <a:gd name="connsiteX3" fmla="*/ 139065 w 505043"/>
                  <a:gd name="connsiteY3" fmla="*/ 123825 h 123825"/>
                  <a:gd name="connsiteX4" fmla="*/ 0 w 505043"/>
                  <a:gd name="connsiteY4" fmla="*/ 1905 h 123825"/>
                  <a:gd name="connsiteX0" fmla="*/ 0 w 514568"/>
                  <a:gd name="connsiteY0" fmla="*/ 1905 h 123825"/>
                  <a:gd name="connsiteX1" fmla="*/ 404078 w 514568"/>
                  <a:gd name="connsiteY1" fmla="*/ 0 h 123825"/>
                  <a:gd name="connsiteX2" fmla="*/ 514568 w 514568"/>
                  <a:gd name="connsiteY2" fmla="*/ 121920 h 123825"/>
                  <a:gd name="connsiteX3" fmla="*/ 139065 w 514568"/>
                  <a:gd name="connsiteY3" fmla="*/ 123825 h 123825"/>
                  <a:gd name="connsiteX4" fmla="*/ 0 w 514568"/>
                  <a:gd name="connsiteY4" fmla="*/ 1905 h 123825"/>
                  <a:gd name="connsiteX0" fmla="*/ 0 w 514568"/>
                  <a:gd name="connsiteY0" fmla="*/ 1905 h 123825"/>
                  <a:gd name="connsiteX1" fmla="*/ 398363 w 514568"/>
                  <a:gd name="connsiteY1" fmla="*/ 0 h 123825"/>
                  <a:gd name="connsiteX2" fmla="*/ 514568 w 514568"/>
                  <a:gd name="connsiteY2" fmla="*/ 121920 h 123825"/>
                  <a:gd name="connsiteX3" fmla="*/ 139065 w 514568"/>
                  <a:gd name="connsiteY3" fmla="*/ 123825 h 123825"/>
                  <a:gd name="connsiteX4" fmla="*/ 0 w 514568"/>
                  <a:gd name="connsiteY4" fmla="*/ 1905 h 123825"/>
                  <a:gd name="connsiteX0" fmla="*/ 0 w 514568"/>
                  <a:gd name="connsiteY0" fmla="*/ 1905 h 121920"/>
                  <a:gd name="connsiteX1" fmla="*/ 398363 w 514568"/>
                  <a:gd name="connsiteY1" fmla="*/ 0 h 121920"/>
                  <a:gd name="connsiteX2" fmla="*/ 514568 w 514568"/>
                  <a:gd name="connsiteY2" fmla="*/ 121920 h 121920"/>
                  <a:gd name="connsiteX3" fmla="*/ 129540 w 514568"/>
                  <a:gd name="connsiteY3" fmla="*/ 121920 h 121920"/>
                  <a:gd name="connsiteX4" fmla="*/ 0 w 514568"/>
                  <a:gd name="connsiteY4" fmla="*/ 1905 h 121920"/>
                  <a:gd name="connsiteX0" fmla="*/ 0 w 520283"/>
                  <a:gd name="connsiteY0" fmla="*/ 1905 h 125730"/>
                  <a:gd name="connsiteX1" fmla="*/ 398363 w 520283"/>
                  <a:gd name="connsiteY1" fmla="*/ 0 h 125730"/>
                  <a:gd name="connsiteX2" fmla="*/ 520283 w 520283"/>
                  <a:gd name="connsiteY2" fmla="*/ 125730 h 125730"/>
                  <a:gd name="connsiteX3" fmla="*/ 129540 w 520283"/>
                  <a:gd name="connsiteY3" fmla="*/ 121920 h 125730"/>
                  <a:gd name="connsiteX4" fmla="*/ 0 w 520283"/>
                  <a:gd name="connsiteY4" fmla="*/ 1905 h 125730"/>
                  <a:gd name="connsiteX0" fmla="*/ 0 w 520283"/>
                  <a:gd name="connsiteY0" fmla="*/ 1905 h 127635"/>
                  <a:gd name="connsiteX1" fmla="*/ 398363 w 520283"/>
                  <a:gd name="connsiteY1" fmla="*/ 0 h 127635"/>
                  <a:gd name="connsiteX2" fmla="*/ 520283 w 520283"/>
                  <a:gd name="connsiteY2" fmla="*/ 125730 h 127635"/>
                  <a:gd name="connsiteX3" fmla="*/ 133350 w 520283"/>
                  <a:gd name="connsiteY3" fmla="*/ 127635 h 127635"/>
                  <a:gd name="connsiteX4" fmla="*/ 0 w 520283"/>
                  <a:gd name="connsiteY4" fmla="*/ 1905 h 127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283" h="127635">
                    <a:moveTo>
                      <a:pt x="0" y="1905"/>
                    </a:moveTo>
                    <a:lnTo>
                      <a:pt x="398363" y="0"/>
                    </a:lnTo>
                    <a:lnTo>
                      <a:pt x="520283" y="125730"/>
                    </a:lnTo>
                    <a:lnTo>
                      <a:pt x="133350" y="127635"/>
                    </a:lnTo>
                    <a:lnTo>
                      <a:pt x="0" y="1905"/>
                    </a:lnTo>
                    <a:close/>
                  </a:path>
                </a:pathLst>
              </a:custGeom>
              <a:gradFill>
                <a:gsLst>
                  <a:gs pos="0">
                    <a:schemeClr val="dk1">
                      <a:tint val="50000"/>
                      <a:satMod val="300000"/>
                    </a:schemeClr>
                  </a:gs>
                  <a:gs pos="61000">
                    <a:schemeClr val="dk1">
                      <a:tint val="37000"/>
                      <a:satMod val="300000"/>
                      <a:lumMod val="66000"/>
                    </a:schemeClr>
                  </a:gs>
                  <a:gs pos="100000">
                    <a:schemeClr val="dk1">
                      <a:tint val="15000"/>
                      <a:satMod val="350000"/>
                    </a:schemeClr>
                  </a:gs>
                </a:gsLst>
              </a:gradFill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27" name="Picture 45" descr="Service Router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590040" y="3692853"/>
              <a:ext cx="590174" cy="18218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8" name="Group 88"/>
            <p:cNvGrpSpPr/>
            <p:nvPr/>
          </p:nvGrpSpPr>
          <p:grpSpPr>
            <a:xfrm>
              <a:off x="6615640" y="3903151"/>
              <a:ext cx="577291" cy="661962"/>
              <a:chOff x="1027560" y="1988818"/>
              <a:chExt cx="545969" cy="678181"/>
            </a:xfrm>
          </p:grpSpPr>
          <p:sp>
            <p:nvSpPr>
              <p:cNvPr id="131" name="Cube 130"/>
              <p:cNvSpPr/>
              <p:nvPr/>
            </p:nvSpPr>
            <p:spPr>
              <a:xfrm flipH="1">
                <a:off x="1027560" y="1988818"/>
                <a:ext cx="545969" cy="678181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2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171574" y="2133601"/>
                <a:ext cx="401955" cy="5295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33" name="Rectangle 83"/>
              <p:cNvSpPr/>
              <p:nvPr/>
            </p:nvSpPr>
            <p:spPr>
              <a:xfrm>
                <a:off x="1028484" y="2005964"/>
                <a:ext cx="125948" cy="653415"/>
              </a:xfrm>
              <a:custGeom>
                <a:avLst/>
                <a:gdLst>
                  <a:gd name="connsiteX0" fmla="*/ 0 w 230723"/>
                  <a:gd name="connsiteY0" fmla="*/ 0 h 609600"/>
                  <a:gd name="connsiteX1" fmla="*/ 230723 w 230723"/>
                  <a:gd name="connsiteY1" fmla="*/ 0 h 609600"/>
                  <a:gd name="connsiteX2" fmla="*/ 230723 w 230723"/>
                  <a:gd name="connsiteY2" fmla="*/ 609600 h 609600"/>
                  <a:gd name="connsiteX3" fmla="*/ 0 w 230723"/>
                  <a:gd name="connsiteY3" fmla="*/ 609600 h 609600"/>
                  <a:gd name="connsiteX4" fmla="*/ 0 w 230723"/>
                  <a:gd name="connsiteY4" fmla="*/ 0 h 609600"/>
                  <a:gd name="connsiteX0" fmla="*/ 123825 w 230723"/>
                  <a:gd name="connsiteY0" fmla="*/ 0 h 645795"/>
                  <a:gd name="connsiteX1" fmla="*/ 230723 w 230723"/>
                  <a:gd name="connsiteY1" fmla="*/ 36195 h 645795"/>
                  <a:gd name="connsiteX2" fmla="*/ 230723 w 230723"/>
                  <a:gd name="connsiteY2" fmla="*/ 645795 h 645795"/>
                  <a:gd name="connsiteX3" fmla="*/ 0 w 230723"/>
                  <a:gd name="connsiteY3" fmla="*/ 645795 h 645795"/>
                  <a:gd name="connsiteX4" fmla="*/ 123825 w 230723"/>
                  <a:gd name="connsiteY4" fmla="*/ 0 h 645795"/>
                  <a:gd name="connsiteX0" fmla="*/ 123825 w 234533"/>
                  <a:gd name="connsiteY0" fmla="*/ 0 h 645795"/>
                  <a:gd name="connsiteX1" fmla="*/ 234533 w 234533"/>
                  <a:gd name="connsiteY1" fmla="*/ 116205 h 645795"/>
                  <a:gd name="connsiteX2" fmla="*/ 230723 w 234533"/>
                  <a:gd name="connsiteY2" fmla="*/ 645795 h 645795"/>
                  <a:gd name="connsiteX3" fmla="*/ 0 w 234533"/>
                  <a:gd name="connsiteY3" fmla="*/ 645795 h 645795"/>
                  <a:gd name="connsiteX4" fmla="*/ 123825 w 234533"/>
                  <a:gd name="connsiteY4" fmla="*/ 0 h 645795"/>
                  <a:gd name="connsiteX0" fmla="*/ 13335 w 124043"/>
                  <a:gd name="connsiteY0" fmla="*/ 0 h 645795"/>
                  <a:gd name="connsiteX1" fmla="*/ 124043 w 124043"/>
                  <a:gd name="connsiteY1" fmla="*/ 116205 h 645795"/>
                  <a:gd name="connsiteX2" fmla="*/ 120233 w 124043"/>
                  <a:gd name="connsiteY2" fmla="*/ 645795 h 645795"/>
                  <a:gd name="connsiteX3" fmla="*/ 0 w 124043"/>
                  <a:gd name="connsiteY3" fmla="*/ 502920 h 645795"/>
                  <a:gd name="connsiteX4" fmla="*/ 13335 w 124043"/>
                  <a:gd name="connsiteY4" fmla="*/ 0 h 645795"/>
                  <a:gd name="connsiteX0" fmla="*/ 13335 w 125948"/>
                  <a:gd name="connsiteY0" fmla="*/ 0 h 628650"/>
                  <a:gd name="connsiteX1" fmla="*/ 124043 w 125948"/>
                  <a:gd name="connsiteY1" fmla="*/ 116205 h 628650"/>
                  <a:gd name="connsiteX2" fmla="*/ 125948 w 125948"/>
                  <a:gd name="connsiteY2" fmla="*/ 628650 h 628650"/>
                  <a:gd name="connsiteX3" fmla="*/ 0 w 125948"/>
                  <a:gd name="connsiteY3" fmla="*/ 502920 h 628650"/>
                  <a:gd name="connsiteX4" fmla="*/ 13335 w 125948"/>
                  <a:gd name="connsiteY4" fmla="*/ 0 h 628650"/>
                  <a:gd name="connsiteX0" fmla="*/ 3810 w 116423"/>
                  <a:gd name="connsiteY0" fmla="*/ 0 h 628650"/>
                  <a:gd name="connsiteX1" fmla="*/ 114518 w 116423"/>
                  <a:gd name="connsiteY1" fmla="*/ 116205 h 628650"/>
                  <a:gd name="connsiteX2" fmla="*/ 116423 w 116423"/>
                  <a:gd name="connsiteY2" fmla="*/ 628650 h 628650"/>
                  <a:gd name="connsiteX3" fmla="*/ 0 w 116423"/>
                  <a:gd name="connsiteY3" fmla="*/ 514350 h 628650"/>
                  <a:gd name="connsiteX4" fmla="*/ 3810 w 116423"/>
                  <a:gd name="connsiteY4" fmla="*/ 0 h 628650"/>
                  <a:gd name="connsiteX0" fmla="*/ 0 w 120233"/>
                  <a:gd name="connsiteY0" fmla="*/ 0 h 632460"/>
                  <a:gd name="connsiteX1" fmla="*/ 118328 w 120233"/>
                  <a:gd name="connsiteY1" fmla="*/ 120015 h 632460"/>
                  <a:gd name="connsiteX2" fmla="*/ 120233 w 120233"/>
                  <a:gd name="connsiteY2" fmla="*/ 632460 h 632460"/>
                  <a:gd name="connsiteX3" fmla="*/ 3810 w 120233"/>
                  <a:gd name="connsiteY3" fmla="*/ 518160 h 632460"/>
                  <a:gd name="connsiteX4" fmla="*/ 0 w 120233"/>
                  <a:gd name="connsiteY4" fmla="*/ 0 h 632460"/>
                  <a:gd name="connsiteX0" fmla="*/ 0 w 118328"/>
                  <a:gd name="connsiteY0" fmla="*/ 0 h 643890"/>
                  <a:gd name="connsiteX1" fmla="*/ 116423 w 118328"/>
                  <a:gd name="connsiteY1" fmla="*/ 131445 h 643890"/>
                  <a:gd name="connsiteX2" fmla="*/ 118328 w 118328"/>
                  <a:gd name="connsiteY2" fmla="*/ 643890 h 643890"/>
                  <a:gd name="connsiteX3" fmla="*/ 1905 w 118328"/>
                  <a:gd name="connsiteY3" fmla="*/ 529590 h 643890"/>
                  <a:gd name="connsiteX4" fmla="*/ 0 w 118328"/>
                  <a:gd name="connsiteY4" fmla="*/ 0 h 643890"/>
                  <a:gd name="connsiteX0" fmla="*/ 0 w 122138"/>
                  <a:gd name="connsiteY0" fmla="*/ 0 h 643890"/>
                  <a:gd name="connsiteX1" fmla="*/ 122138 w 122138"/>
                  <a:gd name="connsiteY1" fmla="*/ 121920 h 643890"/>
                  <a:gd name="connsiteX2" fmla="*/ 118328 w 122138"/>
                  <a:gd name="connsiteY2" fmla="*/ 643890 h 643890"/>
                  <a:gd name="connsiteX3" fmla="*/ 1905 w 122138"/>
                  <a:gd name="connsiteY3" fmla="*/ 529590 h 643890"/>
                  <a:gd name="connsiteX4" fmla="*/ 0 w 122138"/>
                  <a:gd name="connsiteY4" fmla="*/ 0 h 643890"/>
                  <a:gd name="connsiteX0" fmla="*/ 0 w 124043"/>
                  <a:gd name="connsiteY0" fmla="*/ 0 h 653415"/>
                  <a:gd name="connsiteX1" fmla="*/ 122138 w 124043"/>
                  <a:gd name="connsiteY1" fmla="*/ 121920 h 653415"/>
                  <a:gd name="connsiteX2" fmla="*/ 124043 w 124043"/>
                  <a:gd name="connsiteY2" fmla="*/ 653415 h 653415"/>
                  <a:gd name="connsiteX3" fmla="*/ 1905 w 124043"/>
                  <a:gd name="connsiteY3" fmla="*/ 529590 h 653415"/>
                  <a:gd name="connsiteX4" fmla="*/ 0 w 124043"/>
                  <a:gd name="connsiteY4" fmla="*/ 0 h 653415"/>
                  <a:gd name="connsiteX0" fmla="*/ 1905 w 125948"/>
                  <a:gd name="connsiteY0" fmla="*/ 0 h 653415"/>
                  <a:gd name="connsiteX1" fmla="*/ 124043 w 125948"/>
                  <a:gd name="connsiteY1" fmla="*/ 121920 h 653415"/>
                  <a:gd name="connsiteX2" fmla="*/ 125948 w 125948"/>
                  <a:gd name="connsiteY2" fmla="*/ 653415 h 653415"/>
                  <a:gd name="connsiteX3" fmla="*/ 0 w 125948"/>
                  <a:gd name="connsiteY3" fmla="*/ 531495 h 653415"/>
                  <a:gd name="connsiteX4" fmla="*/ 1905 w 125948"/>
                  <a:gd name="connsiteY4" fmla="*/ 0 h 653415"/>
                  <a:gd name="connsiteX0" fmla="*/ 1905 w 125948"/>
                  <a:gd name="connsiteY0" fmla="*/ 0 h 653415"/>
                  <a:gd name="connsiteX1" fmla="*/ 124043 w 125948"/>
                  <a:gd name="connsiteY1" fmla="*/ 121920 h 653415"/>
                  <a:gd name="connsiteX2" fmla="*/ 125948 w 125948"/>
                  <a:gd name="connsiteY2" fmla="*/ 653415 h 653415"/>
                  <a:gd name="connsiteX3" fmla="*/ 0 w 125948"/>
                  <a:gd name="connsiteY3" fmla="*/ 527685 h 653415"/>
                  <a:gd name="connsiteX4" fmla="*/ 1905 w 125948"/>
                  <a:gd name="connsiteY4" fmla="*/ 0 h 653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948" h="653415">
                    <a:moveTo>
                      <a:pt x="1905" y="0"/>
                    </a:moveTo>
                    <a:lnTo>
                      <a:pt x="124043" y="121920"/>
                    </a:lnTo>
                    <a:lnTo>
                      <a:pt x="125948" y="653415"/>
                    </a:lnTo>
                    <a:lnTo>
                      <a:pt x="0" y="527685"/>
                    </a:lnTo>
                    <a:lnTo>
                      <a:pt x="190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dk1">
                      <a:tint val="50000"/>
                      <a:satMod val="300000"/>
                    </a:schemeClr>
                  </a:gs>
                  <a:gs pos="61000">
                    <a:schemeClr val="dk1">
                      <a:tint val="37000"/>
                      <a:satMod val="300000"/>
                      <a:lumMod val="66000"/>
                    </a:schemeClr>
                  </a:gs>
                  <a:gs pos="100000">
                    <a:schemeClr val="dk1">
                      <a:tint val="15000"/>
                      <a:satMod val="350000"/>
                    </a:schemeClr>
                  </a:gs>
                </a:gsLst>
                <a:lin ang="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83"/>
              <p:cNvSpPr/>
              <p:nvPr/>
            </p:nvSpPr>
            <p:spPr>
              <a:xfrm>
                <a:off x="1037545" y="1988820"/>
                <a:ext cx="520283" cy="127635"/>
              </a:xfrm>
              <a:custGeom>
                <a:avLst/>
                <a:gdLst>
                  <a:gd name="connsiteX0" fmla="*/ 0 w 230723"/>
                  <a:gd name="connsiteY0" fmla="*/ 0 h 609600"/>
                  <a:gd name="connsiteX1" fmla="*/ 230723 w 230723"/>
                  <a:gd name="connsiteY1" fmla="*/ 0 h 609600"/>
                  <a:gd name="connsiteX2" fmla="*/ 230723 w 230723"/>
                  <a:gd name="connsiteY2" fmla="*/ 609600 h 609600"/>
                  <a:gd name="connsiteX3" fmla="*/ 0 w 230723"/>
                  <a:gd name="connsiteY3" fmla="*/ 609600 h 609600"/>
                  <a:gd name="connsiteX4" fmla="*/ 0 w 230723"/>
                  <a:gd name="connsiteY4" fmla="*/ 0 h 609600"/>
                  <a:gd name="connsiteX0" fmla="*/ 123825 w 230723"/>
                  <a:gd name="connsiteY0" fmla="*/ 0 h 645795"/>
                  <a:gd name="connsiteX1" fmla="*/ 230723 w 230723"/>
                  <a:gd name="connsiteY1" fmla="*/ 36195 h 645795"/>
                  <a:gd name="connsiteX2" fmla="*/ 230723 w 230723"/>
                  <a:gd name="connsiteY2" fmla="*/ 645795 h 645795"/>
                  <a:gd name="connsiteX3" fmla="*/ 0 w 230723"/>
                  <a:gd name="connsiteY3" fmla="*/ 645795 h 645795"/>
                  <a:gd name="connsiteX4" fmla="*/ 123825 w 230723"/>
                  <a:gd name="connsiteY4" fmla="*/ 0 h 645795"/>
                  <a:gd name="connsiteX0" fmla="*/ 123825 w 234533"/>
                  <a:gd name="connsiteY0" fmla="*/ 0 h 645795"/>
                  <a:gd name="connsiteX1" fmla="*/ 234533 w 234533"/>
                  <a:gd name="connsiteY1" fmla="*/ 116205 h 645795"/>
                  <a:gd name="connsiteX2" fmla="*/ 230723 w 234533"/>
                  <a:gd name="connsiteY2" fmla="*/ 645795 h 645795"/>
                  <a:gd name="connsiteX3" fmla="*/ 0 w 234533"/>
                  <a:gd name="connsiteY3" fmla="*/ 645795 h 645795"/>
                  <a:gd name="connsiteX4" fmla="*/ 123825 w 234533"/>
                  <a:gd name="connsiteY4" fmla="*/ 0 h 645795"/>
                  <a:gd name="connsiteX0" fmla="*/ 13335 w 124043"/>
                  <a:gd name="connsiteY0" fmla="*/ 0 h 645795"/>
                  <a:gd name="connsiteX1" fmla="*/ 124043 w 124043"/>
                  <a:gd name="connsiteY1" fmla="*/ 116205 h 645795"/>
                  <a:gd name="connsiteX2" fmla="*/ 120233 w 124043"/>
                  <a:gd name="connsiteY2" fmla="*/ 645795 h 645795"/>
                  <a:gd name="connsiteX3" fmla="*/ 0 w 124043"/>
                  <a:gd name="connsiteY3" fmla="*/ 502920 h 645795"/>
                  <a:gd name="connsiteX4" fmla="*/ 13335 w 124043"/>
                  <a:gd name="connsiteY4" fmla="*/ 0 h 645795"/>
                  <a:gd name="connsiteX0" fmla="*/ 13335 w 125948"/>
                  <a:gd name="connsiteY0" fmla="*/ 0 h 628650"/>
                  <a:gd name="connsiteX1" fmla="*/ 124043 w 125948"/>
                  <a:gd name="connsiteY1" fmla="*/ 116205 h 628650"/>
                  <a:gd name="connsiteX2" fmla="*/ 125948 w 125948"/>
                  <a:gd name="connsiteY2" fmla="*/ 628650 h 628650"/>
                  <a:gd name="connsiteX3" fmla="*/ 0 w 125948"/>
                  <a:gd name="connsiteY3" fmla="*/ 502920 h 628650"/>
                  <a:gd name="connsiteX4" fmla="*/ 13335 w 125948"/>
                  <a:gd name="connsiteY4" fmla="*/ 0 h 628650"/>
                  <a:gd name="connsiteX0" fmla="*/ 3810 w 116423"/>
                  <a:gd name="connsiteY0" fmla="*/ 0 h 628650"/>
                  <a:gd name="connsiteX1" fmla="*/ 114518 w 116423"/>
                  <a:gd name="connsiteY1" fmla="*/ 116205 h 628650"/>
                  <a:gd name="connsiteX2" fmla="*/ 116423 w 116423"/>
                  <a:gd name="connsiteY2" fmla="*/ 628650 h 628650"/>
                  <a:gd name="connsiteX3" fmla="*/ 0 w 116423"/>
                  <a:gd name="connsiteY3" fmla="*/ 514350 h 628650"/>
                  <a:gd name="connsiteX4" fmla="*/ 3810 w 116423"/>
                  <a:gd name="connsiteY4" fmla="*/ 0 h 628650"/>
                  <a:gd name="connsiteX0" fmla="*/ 0 w 120233"/>
                  <a:gd name="connsiteY0" fmla="*/ 0 h 632460"/>
                  <a:gd name="connsiteX1" fmla="*/ 118328 w 120233"/>
                  <a:gd name="connsiteY1" fmla="*/ 120015 h 632460"/>
                  <a:gd name="connsiteX2" fmla="*/ 120233 w 120233"/>
                  <a:gd name="connsiteY2" fmla="*/ 632460 h 632460"/>
                  <a:gd name="connsiteX3" fmla="*/ 3810 w 120233"/>
                  <a:gd name="connsiteY3" fmla="*/ 518160 h 632460"/>
                  <a:gd name="connsiteX4" fmla="*/ 0 w 120233"/>
                  <a:gd name="connsiteY4" fmla="*/ 0 h 632460"/>
                  <a:gd name="connsiteX0" fmla="*/ 0 w 118328"/>
                  <a:gd name="connsiteY0" fmla="*/ 0 h 643890"/>
                  <a:gd name="connsiteX1" fmla="*/ 116423 w 118328"/>
                  <a:gd name="connsiteY1" fmla="*/ 131445 h 643890"/>
                  <a:gd name="connsiteX2" fmla="*/ 118328 w 118328"/>
                  <a:gd name="connsiteY2" fmla="*/ 643890 h 643890"/>
                  <a:gd name="connsiteX3" fmla="*/ 1905 w 118328"/>
                  <a:gd name="connsiteY3" fmla="*/ 529590 h 643890"/>
                  <a:gd name="connsiteX4" fmla="*/ 0 w 118328"/>
                  <a:gd name="connsiteY4" fmla="*/ 0 h 643890"/>
                  <a:gd name="connsiteX0" fmla="*/ 0 w 122138"/>
                  <a:gd name="connsiteY0" fmla="*/ 0 h 643890"/>
                  <a:gd name="connsiteX1" fmla="*/ 122138 w 122138"/>
                  <a:gd name="connsiteY1" fmla="*/ 121920 h 643890"/>
                  <a:gd name="connsiteX2" fmla="*/ 118328 w 122138"/>
                  <a:gd name="connsiteY2" fmla="*/ 643890 h 643890"/>
                  <a:gd name="connsiteX3" fmla="*/ 1905 w 122138"/>
                  <a:gd name="connsiteY3" fmla="*/ 529590 h 643890"/>
                  <a:gd name="connsiteX4" fmla="*/ 0 w 122138"/>
                  <a:gd name="connsiteY4" fmla="*/ 0 h 643890"/>
                  <a:gd name="connsiteX0" fmla="*/ 0 w 124043"/>
                  <a:gd name="connsiteY0" fmla="*/ 0 h 653415"/>
                  <a:gd name="connsiteX1" fmla="*/ 122138 w 124043"/>
                  <a:gd name="connsiteY1" fmla="*/ 121920 h 653415"/>
                  <a:gd name="connsiteX2" fmla="*/ 124043 w 124043"/>
                  <a:gd name="connsiteY2" fmla="*/ 653415 h 653415"/>
                  <a:gd name="connsiteX3" fmla="*/ 1905 w 124043"/>
                  <a:gd name="connsiteY3" fmla="*/ 529590 h 653415"/>
                  <a:gd name="connsiteX4" fmla="*/ 0 w 124043"/>
                  <a:gd name="connsiteY4" fmla="*/ 0 h 653415"/>
                  <a:gd name="connsiteX0" fmla="*/ 1905 w 125948"/>
                  <a:gd name="connsiteY0" fmla="*/ 0 h 653415"/>
                  <a:gd name="connsiteX1" fmla="*/ 124043 w 125948"/>
                  <a:gd name="connsiteY1" fmla="*/ 121920 h 653415"/>
                  <a:gd name="connsiteX2" fmla="*/ 125948 w 125948"/>
                  <a:gd name="connsiteY2" fmla="*/ 653415 h 653415"/>
                  <a:gd name="connsiteX3" fmla="*/ 0 w 125948"/>
                  <a:gd name="connsiteY3" fmla="*/ 531495 h 653415"/>
                  <a:gd name="connsiteX4" fmla="*/ 1905 w 125948"/>
                  <a:gd name="connsiteY4" fmla="*/ 0 h 653415"/>
                  <a:gd name="connsiteX0" fmla="*/ 1905 w 125948"/>
                  <a:gd name="connsiteY0" fmla="*/ 0 h 653415"/>
                  <a:gd name="connsiteX1" fmla="*/ 124043 w 125948"/>
                  <a:gd name="connsiteY1" fmla="*/ 121920 h 653415"/>
                  <a:gd name="connsiteX2" fmla="*/ 125948 w 125948"/>
                  <a:gd name="connsiteY2" fmla="*/ 653415 h 653415"/>
                  <a:gd name="connsiteX3" fmla="*/ 0 w 125948"/>
                  <a:gd name="connsiteY3" fmla="*/ 527685 h 653415"/>
                  <a:gd name="connsiteX4" fmla="*/ 1905 w 125948"/>
                  <a:gd name="connsiteY4" fmla="*/ 0 h 653415"/>
                  <a:gd name="connsiteX0" fmla="*/ 1905 w 305018"/>
                  <a:gd name="connsiteY0" fmla="*/ 0 h 527685"/>
                  <a:gd name="connsiteX1" fmla="*/ 124043 w 305018"/>
                  <a:gd name="connsiteY1" fmla="*/ 121920 h 527685"/>
                  <a:gd name="connsiteX2" fmla="*/ 305018 w 305018"/>
                  <a:gd name="connsiteY2" fmla="*/ 358140 h 527685"/>
                  <a:gd name="connsiteX3" fmla="*/ 0 w 305018"/>
                  <a:gd name="connsiteY3" fmla="*/ 527685 h 527685"/>
                  <a:gd name="connsiteX4" fmla="*/ 1905 w 305018"/>
                  <a:gd name="connsiteY4" fmla="*/ 0 h 527685"/>
                  <a:gd name="connsiteX0" fmla="*/ 62865 w 365978"/>
                  <a:gd name="connsiteY0" fmla="*/ 0 h 360045"/>
                  <a:gd name="connsiteX1" fmla="*/ 185003 w 365978"/>
                  <a:gd name="connsiteY1" fmla="*/ 121920 h 360045"/>
                  <a:gd name="connsiteX2" fmla="*/ 365978 w 365978"/>
                  <a:gd name="connsiteY2" fmla="*/ 358140 h 360045"/>
                  <a:gd name="connsiteX3" fmla="*/ 0 w 365978"/>
                  <a:gd name="connsiteY3" fmla="*/ 360045 h 360045"/>
                  <a:gd name="connsiteX4" fmla="*/ 62865 w 365978"/>
                  <a:gd name="connsiteY4" fmla="*/ 0 h 360045"/>
                  <a:gd name="connsiteX0" fmla="*/ 0 w 489803"/>
                  <a:gd name="connsiteY0" fmla="*/ 123825 h 238125"/>
                  <a:gd name="connsiteX1" fmla="*/ 308828 w 489803"/>
                  <a:gd name="connsiteY1" fmla="*/ 0 h 238125"/>
                  <a:gd name="connsiteX2" fmla="*/ 489803 w 489803"/>
                  <a:gd name="connsiteY2" fmla="*/ 236220 h 238125"/>
                  <a:gd name="connsiteX3" fmla="*/ 123825 w 489803"/>
                  <a:gd name="connsiteY3" fmla="*/ 238125 h 238125"/>
                  <a:gd name="connsiteX4" fmla="*/ 0 w 489803"/>
                  <a:gd name="connsiteY4" fmla="*/ 123825 h 238125"/>
                  <a:gd name="connsiteX0" fmla="*/ 0 w 489803"/>
                  <a:gd name="connsiteY0" fmla="*/ 15240 h 129540"/>
                  <a:gd name="connsiteX1" fmla="*/ 331688 w 489803"/>
                  <a:gd name="connsiteY1" fmla="*/ 0 h 129540"/>
                  <a:gd name="connsiteX2" fmla="*/ 489803 w 489803"/>
                  <a:gd name="connsiteY2" fmla="*/ 127635 h 129540"/>
                  <a:gd name="connsiteX3" fmla="*/ 123825 w 489803"/>
                  <a:gd name="connsiteY3" fmla="*/ 129540 h 129540"/>
                  <a:gd name="connsiteX4" fmla="*/ 0 w 489803"/>
                  <a:gd name="connsiteY4" fmla="*/ 15240 h 129540"/>
                  <a:gd name="connsiteX0" fmla="*/ 0 w 489803"/>
                  <a:gd name="connsiteY0" fmla="*/ 1905 h 116205"/>
                  <a:gd name="connsiteX1" fmla="*/ 385028 w 489803"/>
                  <a:gd name="connsiteY1" fmla="*/ 0 h 116205"/>
                  <a:gd name="connsiteX2" fmla="*/ 489803 w 489803"/>
                  <a:gd name="connsiteY2" fmla="*/ 114300 h 116205"/>
                  <a:gd name="connsiteX3" fmla="*/ 123825 w 489803"/>
                  <a:gd name="connsiteY3" fmla="*/ 116205 h 116205"/>
                  <a:gd name="connsiteX4" fmla="*/ 0 w 489803"/>
                  <a:gd name="connsiteY4" fmla="*/ 1905 h 116205"/>
                  <a:gd name="connsiteX0" fmla="*/ 0 w 505043"/>
                  <a:gd name="connsiteY0" fmla="*/ 0 h 121920"/>
                  <a:gd name="connsiteX1" fmla="*/ 400268 w 505043"/>
                  <a:gd name="connsiteY1" fmla="*/ 5715 h 121920"/>
                  <a:gd name="connsiteX2" fmla="*/ 505043 w 505043"/>
                  <a:gd name="connsiteY2" fmla="*/ 120015 h 121920"/>
                  <a:gd name="connsiteX3" fmla="*/ 139065 w 505043"/>
                  <a:gd name="connsiteY3" fmla="*/ 121920 h 121920"/>
                  <a:gd name="connsiteX4" fmla="*/ 0 w 505043"/>
                  <a:gd name="connsiteY4" fmla="*/ 0 h 121920"/>
                  <a:gd name="connsiteX0" fmla="*/ 0 w 505043"/>
                  <a:gd name="connsiteY0" fmla="*/ 1905 h 123825"/>
                  <a:gd name="connsiteX1" fmla="*/ 404078 w 505043"/>
                  <a:gd name="connsiteY1" fmla="*/ 0 h 123825"/>
                  <a:gd name="connsiteX2" fmla="*/ 505043 w 505043"/>
                  <a:gd name="connsiteY2" fmla="*/ 121920 h 123825"/>
                  <a:gd name="connsiteX3" fmla="*/ 139065 w 505043"/>
                  <a:gd name="connsiteY3" fmla="*/ 123825 h 123825"/>
                  <a:gd name="connsiteX4" fmla="*/ 0 w 505043"/>
                  <a:gd name="connsiteY4" fmla="*/ 1905 h 123825"/>
                  <a:gd name="connsiteX0" fmla="*/ 0 w 514568"/>
                  <a:gd name="connsiteY0" fmla="*/ 1905 h 123825"/>
                  <a:gd name="connsiteX1" fmla="*/ 404078 w 514568"/>
                  <a:gd name="connsiteY1" fmla="*/ 0 h 123825"/>
                  <a:gd name="connsiteX2" fmla="*/ 514568 w 514568"/>
                  <a:gd name="connsiteY2" fmla="*/ 121920 h 123825"/>
                  <a:gd name="connsiteX3" fmla="*/ 139065 w 514568"/>
                  <a:gd name="connsiteY3" fmla="*/ 123825 h 123825"/>
                  <a:gd name="connsiteX4" fmla="*/ 0 w 514568"/>
                  <a:gd name="connsiteY4" fmla="*/ 1905 h 123825"/>
                  <a:gd name="connsiteX0" fmla="*/ 0 w 514568"/>
                  <a:gd name="connsiteY0" fmla="*/ 1905 h 123825"/>
                  <a:gd name="connsiteX1" fmla="*/ 398363 w 514568"/>
                  <a:gd name="connsiteY1" fmla="*/ 0 h 123825"/>
                  <a:gd name="connsiteX2" fmla="*/ 514568 w 514568"/>
                  <a:gd name="connsiteY2" fmla="*/ 121920 h 123825"/>
                  <a:gd name="connsiteX3" fmla="*/ 139065 w 514568"/>
                  <a:gd name="connsiteY3" fmla="*/ 123825 h 123825"/>
                  <a:gd name="connsiteX4" fmla="*/ 0 w 514568"/>
                  <a:gd name="connsiteY4" fmla="*/ 1905 h 123825"/>
                  <a:gd name="connsiteX0" fmla="*/ 0 w 514568"/>
                  <a:gd name="connsiteY0" fmla="*/ 1905 h 121920"/>
                  <a:gd name="connsiteX1" fmla="*/ 398363 w 514568"/>
                  <a:gd name="connsiteY1" fmla="*/ 0 h 121920"/>
                  <a:gd name="connsiteX2" fmla="*/ 514568 w 514568"/>
                  <a:gd name="connsiteY2" fmla="*/ 121920 h 121920"/>
                  <a:gd name="connsiteX3" fmla="*/ 129540 w 514568"/>
                  <a:gd name="connsiteY3" fmla="*/ 121920 h 121920"/>
                  <a:gd name="connsiteX4" fmla="*/ 0 w 514568"/>
                  <a:gd name="connsiteY4" fmla="*/ 1905 h 121920"/>
                  <a:gd name="connsiteX0" fmla="*/ 0 w 520283"/>
                  <a:gd name="connsiteY0" fmla="*/ 1905 h 125730"/>
                  <a:gd name="connsiteX1" fmla="*/ 398363 w 520283"/>
                  <a:gd name="connsiteY1" fmla="*/ 0 h 125730"/>
                  <a:gd name="connsiteX2" fmla="*/ 520283 w 520283"/>
                  <a:gd name="connsiteY2" fmla="*/ 125730 h 125730"/>
                  <a:gd name="connsiteX3" fmla="*/ 129540 w 520283"/>
                  <a:gd name="connsiteY3" fmla="*/ 121920 h 125730"/>
                  <a:gd name="connsiteX4" fmla="*/ 0 w 520283"/>
                  <a:gd name="connsiteY4" fmla="*/ 1905 h 125730"/>
                  <a:gd name="connsiteX0" fmla="*/ 0 w 520283"/>
                  <a:gd name="connsiteY0" fmla="*/ 1905 h 127635"/>
                  <a:gd name="connsiteX1" fmla="*/ 398363 w 520283"/>
                  <a:gd name="connsiteY1" fmla="*/ 0 h 127635"/>
                  <a:gd name="connsiteX2" fmla="*/ 520283 w 520283"/>
                  <a:gd name="connsiteY2" fmla="*/ 125730 h 127635"/>
                  <a:gd name="connsiteX3" fmla="*/ 133350 w 520283"/>
                  <a:gd name="connsiteY3" fmla="*/ 127635 h 127635"/>
                  <a:gd name="connsiteX4" fmla="*/ 0 w 520283"/>
                  <a:gd name="connsiteY4" fmla="*/ 1905 h 127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283" h="127635">
                    <a:moveTo>
                      <a:pt x="0" y="1905"/>
                    </a:moveTo>
                    <a:lnTo>
                      <a:pt x="398363" y="0"/>
                    </a:lnTo>
                    <a:lnTo>
                      <a:pt x="520283" y="125730"/>
                    </a:lnTo>
                    <a:lnTo>
                      <a:pt x="133350" y="127635"/>
                    </a:lnTo>
                    <a:lnTo>
                      <a:pt x="0" y="1905"/>
                    </a:lnTo>
                    <a:close/>
                  </a:path>
                </a:pathLst>
              </a:custGeom>
              <a:gradFill>
                <a:gsLst>
                  <a:gs pos="0">
                    <a:schemeClr val="dk1">
                      <a:tint val="50000"/>
                      <a:satMod val="300000"/>
                    </a:schemeClr>
                  </a:gs>
                  <a:gs pos="61000">
                    <a:schemeClr val="dk1">
                      <a:tint val="37000"/>
                      <a:satMod val="300000"/>
                      <a:lumMod val="66000"/>
                    </a:schemeClr>
                  </a:gs>
                  <a:gs pos="100000">
                    <a:schemeClr val="dk1">
                      <a:tint val="15000"/>
                      <a:satMod val="350000"/>
                    </a:schemeClr>
                  </a:gs>
                </a:gsLst>
              </a:gradFill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29" name="Picture 128" descr="Service Router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602757" y="3707730"/>
              <a:ext cx="590174" cy="1821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" name="TextBox 129"/>
            <p:cNvSpPr txBox="1"/>
            <p:nvPr/>
          </p:nvSpPr>
          <p:spPr>
            <a:xfrm>
              <a:off x="4572741" y="3875033"/>
              <a:ext cx="1164332" cy="12960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…</a:t>
              </a:r>
              <a:endParaRPr lang="en-US" sz="3200" dirty="0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643994" y="1963847"/>
            <a:ext cx="1061876" cy="609715"/>
            <a:chOff x="643994" y="1963847"/>
            <a:chExt cx="1061876" cy="609715"/>
          </a:xfrm>
        </p:grpSpPr>
        <p:pic>
          <p:nvPicPr>
            <p:cNvPr id="148" name="Picture 4" descr="http://topnews.in/usa/files/wireless-radio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 flipH="1">
              <a:off x="1185880" y="1963847"/>
              <a:ext cx="519990" cy="609715"/>
            </a:xfrm>
            <a:prstGeom prst="rect">
              <a:avLst/>
            </a:prstGeom>
            <a:noFill/>
          </p:spPr>
        </p:pic>
        <p:pic>
          <p:nvPicPr>
            <p:cNvPr id="149" name="Picture 4" descr="http://topnews.in/usa/files/wireless-radio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 flipH="1">
              <a:off x="643994" y="1963847"/>
              <a:ext cx="519990" cy="609715"/>
            </a:xfrm>
            <a:prstGeom prst="rect">
              <a:avLst/>
            </a:prstGeom>
            <a:noFill/>
          </p:spPr>
        </p:pic>
      </p:grpSp>
      <p:grpSp>
        <p:nvGrpSpPr>
          <p:cNvPr id="151" name="Group 150"/>
          <p:cNvGrpSpPr/>
          <p:nvPr/>
        </p:nvGrpSpPr>
        <p:grpSpPr>
          <a:xfrm>
            <a:off x="2653653" y="1927338"/>
            <a:ext cx="1061876" cy="609715"/>
            <a:chOff x="643994" y="1963847"/>
            <a:chExt cx="1061876" cy="609715"/>
          </a:xfrm>
        </p:grpSpPr>
        <p:pic>
          <p:nvPicPr>
            <p:cNvPr id="152" name="Picture 4" descr="http://topnews.in/usa/files/wireless-radio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 flipH="1">
              <a:off x="1185880" y="1963847"/>
              <a:ext cx="519990" cy="609715"/>
            </a:xfrm>
            <a:prstGeom prst="rect">
              <a:avLst/>
            </a:prstGeom>
            <a:noFill/>
          </p:spPr>
        </p:pic>
        <p:pic>
          <p:nvPicPr>
            <p:cNvPr id="153" name="Picture 4" descr="http://topnews.in/usa/files/wireless-radio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 flipH="1">
              <a:off x="643994" y="1963847"/>
              <a:ext cx="519990" cy="609715"/>
            </a:xfrm>
            <a:prstGeom prst="rect">
              <a:avLst/>
            </a:prstGeom>
            <a:noFill/>
          </p:spPr>
        </p:pic>
      </p:grpSp>
      <p:grpSp>
        <p:nvGrpSpPr>
          <p:cNvPr id="154" name="Group 153"/>
          <p:cNvGrpSpPr/>
          <p:nvPr/>
        </p:nvGrpSpPr>
        <p:grpSpPr>
          <a:xfrm>
            <a:off x="7248484" y="1927338"/>
            <a:ext cx="1061876" cy="609715"/>
            <a:chOff x="643994" y="1963847"/>
            <a:chExt cx="1061876" cy="609715"/>
          </a:xfrm>
        </p:grpSpPr>
        <p:pic>
          <p:nvPicPr>
            <p:cNvPr id="155" name="Picture 4" descr="http://topnews.in/usa/files/wireless-radio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 flipH="1">
              <a:off x="1185880" y="1963847"/>
              <a:ext cx="519990" cy="609715"/>
            </a:xfrm>
            <a:prstGeom prst="rect">
              <a:avLst/>
            </a:prstGeom>
            <a:noFill/>
          </p:spPr>
        </p:pic>
        <p:pic>
          <p:nvPicPr>
            <p:cNvPr id="156" name="Picture 4" descr="http://topnews.in/usa/files/wireless-radio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 flipH="1">
              <a:off x="643994" y="1963847"/>
              <a:ext cx="519990" cy="609715"/>
            </a:xfrm>
            <a:prstGeom prst="rect">
              <a:avLst/>
            </a:prstGeom>
            <a:noFill/>
          </p:spPr>
        </p:pic>
      </p:grpSp>
      <p:grpSp>
        <p:nvGrpSpPr>
          <p:cNvPr id="157" name="Group 156"/>
          <p:cNvGrpSpPr/>
          <p:nvPr/>
        </p:nvGrpSpPr>
        <p:grpSpPr>
          <a:xfrm>
            <a:off x="5704504" y="1965435"/>
            <a:ext cx="1061876" cy="609715"/>
            <a:chOff x="643994" y="1963847"/>
            <a:chExt cx="1061876" cy="609715"/>
          </a:xfrm>
        </p:grpSpPr>
        <p:pic>
          <p:nvPicPr>
            <p:cNvPr id="158" name="Picture 4" descr="http://topnews.in/usa/files/wireless-radio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 flipH="1">
              <a:off x="1185880" y="1963847"/>
              <a:ext cx="519990" cy="609715"/>
            </a:xfrm>
            <a:prstGeom prst="rect">
              <a:avLst/>
            </a:prstGeom>
            <a:noFill/>
          </p:spPr>
        </p:pic>
        <p:pic>
          <p:nvPicPr>
            <p:cNvPr id="159" name="Picture 4" descr="http://topnews.in/usa/files/wireless-radio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 flipH="1">
              <a:off x="643994" y="1963847"/>
              <a:ext cx="519990" cy="609715"/>
            </a:xfrm>
            <a:prstGeom prst="rect">
              <a:avLst/>
            </a:prstGeom>
            <a:noFill/>
          </p:spPr>
        </p:pic>
      </p:grpSp>
      <p:sp>
        <p:nvSpPr>
          <p:cNvPr id="47" name="Content Placeholder 4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8" name="Content Placeholder 2"/>
          <p:cNvSpPr txBox="1">
            <a:spLocks/>
          </p:cNvSpPr>
          <p:nvPr/>
        </p:nvSpPr>
        <p:spPr>
          <a:xfrm>
            <a:off x="867349" y="4590379"/>
            <a:ext cx="3940363" cy="2126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Wide beam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149400" y="4604038"/>
            <a:ext cx="30879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High interference</a:t>
            </a:r>
            <a:endParaRPr lang="en-US" sz="3200" dirty="0"/>
          </a:p>
        </p:txBody>
      </p:sp>
      <p:sp>
        <p:nvSpPr>
          <p:cNvPr id="52" name="Right Arrow 51"/>
          <p:cNvSpPr/>
          <p:nvPr/>
        </p:nvSpPr>
        <p:spPr>
          <a:xfrm>
            <a:off x="4086239" y="4788091"/>
            <a:ext cx="610516" cy="295278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659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382"/>
    </mc:Choice>
    <mc:Fallback xmlns="">
      <p:transition spd="slow" advTm="6438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Isosceles Triangle 59"/>
          <p:cNvSpPr/>
          <p:nvPr/>
        </p:nvSpPr>
        <p:spPr>
          <a:xfrm rot="16200000">
            <a:off x="1705727" y="1220676"/>
            <a:ext cx="861669" cy="2096058"/>
          </a:xfrm>
          <a:prstGeom prst="triangle">
            <a:avLst/>
          </a:prstGeom>
          <a:gradFill flip="none" rotWithShape="1"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-707628" y="1963847"/>
            <a:ext cx="2310596" cy="781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571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BF"/>
                </a:solidFill>
              </a:rPr>
              <a:t>Traditional RF is not Sufficient</a:t>
            </a:r>
            <a:endParaRPr lang="en-US" dirty="0">
              <a:solidFill>
                <a:srgbClr val="0000B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80201" y="6073223"/>
            <a:ext cx="2133600" cy="365125"/>
          </a:xfrm>
        </p:spPr>
        <p:txBody>
          <a:bodyPr/>
          <a:lstStyle/>
          <a:p>
            <a:fld id="{2F8258B8-ACF5-6E4C-8B3E-49E538074B44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5" name="Group 42"/>
          <p:cNvGrpSpPr>
            <a:grpSpLocks noChangeAspect="1"/>
          </p:cNvGrpSpPr>
          <p:nvPr/>
        </p:nvGrpSpPr>
        <p:grpSpPr>
          <a:xfrm>
            <a:off x="848635" y="2480357"/>
            <a:ext cx="7388726" cy="2147093"/>
            <a:chOff x="2106064" y="3692853"/>
            <a:chExt cx="5086867" cy="1478195"/>
          </a:xfrm>
        </p:grpSpPr>
        <p:grpSp>
          <p:nvGrpSpPr>
            <p:cNvPr id="6" name="Group 63"/>
            <p:cNvGrpSpPr/>
            <p:nvPr/>
          </p:nvGrpSpPr>
          <p:grpSpPr>
            <a:xfrm>
              <a:off x="2118948" y="3903151"/>
              <a:ext cx="577291" cy="661962"/>
              <a:chOff x="1027560" y="1988818"/>
              <a:chExt cx="545969" cy="678181"/>
            </a:xfrm>
          </p:grpSpPr>
          <p:sp>
            <p:nvSpPr>
              <p:cNvPr id="65" name="Cube 64"/>
              <p:cNvSpPr/>
              <p:nvPr/>
            </p:nvSpPr>
            <p:spPr>
              <a:xfrm flipH="1">
                <a:off x="1027560" y="1988818"/>
                <a:ext cx="545969" cy="678181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6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171574" y="2133601"/>
                <a:ext cx="401955" cy="5295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7" name="Rectangle 83"/>
              <p:cNvSpPr/>
              <p:nvPr/>
            </p:nvSpPr>
            <p:spPr>
              <a:xfrm>
                <a:off x="1028484" y="2005964"/>
                <a:ext cx="125948" cy="653415"/>
              </a:xfrm>
              <a:custGeom>
                <a:avLst/>
                <a:gdLst>
                  <a:gd name="connsiteX0" fmla="*/ 0 w 230723"/>
                  <a:gd name="connsiteY0" fmla="*/ 0 h 609600"/>
                  <a:gd name="connsiteX1" fmla="*/ 230723 w 230723"/>
                  <a:gd name="connsiteY1" fmla="*/ 0 h 609600"/>
                  <a:gd name="connsiteX2" fmla="*/ 230723 w 230723"/>
                  <a:gd name="connsiteY2" fmla="*/ 609600 h 609600"/>
                  <a:gd name="connsiteX3" fmla="*/ 0 w 230723"/>
                  <a:gd name="connsiteY3" fmla="*/ 609600 h 609600"/>
                  <a:gd name="connsiteX4" fmla="*/ 0 w 230723"/>
                  <a:gd name="connsiteY4" fmla="*/ 0 h 609600"/>
                  <a:gd name="connsiteX0" fmla="*/ 123825 w 230723"/>
                  <a:gd name="connsiteY0" fmla="*/ 0 h 645795"/>
                  <a:gd name="connsiteX1" fmla="*/ 230723 w 230723"/>
                  <a:gd name="connsiteY1" fmla="*/ 36195 h 645795"/>
                  <a:gd name="connsiteX2" fmla="*/ 230723 w 230723"/>
                  <a:gd name="connsiteY2" fmla="*/ 645795 h 645795"/>
                  <a:gd name="connsiteX3" fmla="*/ 0 w 230723"/>
                  <a:gd name="connsiteY3" fmla="*/ 645795 h 645795"/>
                  <a:gd name="connsiteX4" fmla="*/ 123825 w 230723"/>
                  <a:gd name="connsiteY4" fmla="*/ 0 h 645795"/>
                  <a:gd name="connsiteX0" fmla="*/ 123825 w 234533"/>
                  <a:gd name="connsiteY0" fmla="*/ 0 h 645795"/>
                  <a:gd name="connsiteX1" fmla="*/ 234533 w 234533"/>
                  <a:gd name="connsiteY1" fmla="*/ 116205 h 645795"/>
                  <a:gd name="connsiteX2" fmla="*/ 230723 w 234533"/>
                  <a:gd name="connsiteY2" fmla="*/ 645795 h 645795"/>
                  <a:gd name="connsiteX3" fmla="*/ 0 w 234533"/>
                  <a:gd name="connsiteY3" fmla="*/ 645795 h 645795"/>
                  <a:gd name="connsiteX4" fmla="*/ 123825 w 234533"/>
                  <a:gd name="connsiteY4" fmla="*/ 0 h 645795"/>
                  <a:gd name="connsiteX0" fmla="*/ 13335 w 124043"/>
                  <a:gd name="connsiteY0" fmla="*/ 0 h 645795"/>
                  <a:gd name="connsiteX1" fmla="*/ 124043 w 124043"/>
                  <a:gd name="connsiteY1" fmla="*/ 116205 h 645795"/>
                  <a:gd name="connsiteX2" fmla="*/ 120233 w 124043"/>
                  <a:gd name="connsiteY2" fmla="*/ 645795 h 645795"/>
                  <a:gd name="connsiteX3" fmla="*/ 0 w 124043"/>
                  <a:gd name="connsiteY3" fmla="*/ 502920 h 645795"/>
                  <a:gd name="connsiteX4" fmla="*/ 13335 w 124043"/>
                  <a:gd name="connsiteY4" fmla="*/ 0 h 645795"/>
                  <a:gd name="connsiteX0" fmla="*/ 13335 w 125948"/>
                  <a:gd name="connsiteY0" fmla="*/ 0 h 628650"/>
                  <a:gd name="connsiteX1" fmla="*/ 124043 w 125948"/>
                  <a:gd name="connsiteY1" fmla="*/ 116205 h 628650"/>
                  <a:gd name="connsiteX2" fmla="*/ 125948 w 125948"/>
                  <a:gd name="connsiteY2" fmla="*/ 628650 h 628650"/>
                  <a:gd name="connsiteX3" fmla="*/ 0 w 125948"/>
                  <a:gd name="connsiteY3" fmla="*/ 502920 h 628650"/>
                  <a:gd name="connsiteX4" fmla="*/ 13335 w 125948"/>
                  <a:gd name="connsiteY4" fmla="*/ 0 h 628650"/>
                  <a:gd name="connsiteX0" fmla="*/ 3810 w 116423"/>
                  <a:gd name="connsiteY0" fmla="*/ 0 h 628650"/>
                  <a:gd name="connsiteX1" fmla="*/ 114518 w 116423"/>
                  <a:gd name="connsiteY1" fmla="*/ 116205 h 628650"/>
                  <a:gd name="connsiteX2" fmla="*/ 116423 w 116423"/>
                  <a:gd name="connsiteY2" fmla="*/ 628650 h 628650"/>
                  <a:gd name="connsiteX3" fmla="*/ 0 w 116423"/>
                  <a:gd name="connsiteY3" fmla="*/ 514350 h 628650"/>
                  <a:gd name="connsiteX4" fmla="*/ 3810 w 116423"/>
                  <a:gd name="connsiteY4" fmla="*/ 0 h 628650"/>
                  <a:gd name="connsiteX0" fmla="*/ 0 w 120233"/>
                  <a:gd name="connsiteY0" fmla="*/ 0 h 632460"/>
                  <a:gd name="connsiteX1" fmla="*/ 118328 w 120233"/>
                  <a:gd name="connsiteY1" fmla="*/ 120015 h 632460"/>
                  <a:gd name="connsiteX2" fmla="*/ 120233 w 120233"/>
                  <a:gd name="connsiteY2" fmla="*/ 632460 h 632460"/>
                  <a:gd name="connsiteX3" fmla="*/ 3810 w 120233"/>
                  <a:gd name="connsiteY3" fmla="*/ 518160 h 632460"/>
                  <a:gd name="connsiteX4" fmla="*/ 0 w 120233"/>
                  <a:gd name="connsiteY4" fmla="*/ 0 h 632460"/>
                  <a:gd name="connsiteX0" fmla="*/ 0 w 118328"/>
                  <a:gd name="connsiteY0" fmla="*/ 0 h 643890"/>
                  <a:gd name="connsiteX1" fmla="*/ 116423 w 118328"/>
                  <a:gd name="connsiteY1" fmla="*/ 131445 h 643890"/>
                  <a:gd name="connsiteX2" fmla="*/ 118328 w 118328"/>
                  <a:gd name="connsiteY2" fmla="*/ 643890 h 643890"/>
                  <a:gd name="connsiteX3" fmla="*/ 1905 w 118328"/>
                  <a:gd name="connsiteY3" fmla="*/ 529590 h 643890"/>
                  <a:gd name="connsiteX4" fmla="*/ 0 w 118328"/>
                  <a:gd name="connsiteY4" fmla="*/ 0 h 643890"/>
                  <a:gd name="connsiteX0" fmla="*/ 0 w 122138"/>
                  <a:gd name="connsiteY0" fmla="*/ 0 h 643890"/>
                  <a:gd name="connsiteX1" fmla="*/ 122138 w 122138"/>
                  <a:gd name="connsiteY1" fmla="*/ 121920 h 643890"/>
                  <a:gd name="connsiteX2" fmla="*/ 118328 w 122138"/>
                  <a:gd name="connsiteY2" fmla="*/ 643890 h 643890"/>
                  <a:gd name="connsiteX3" fmla="*/ 1905 w 122138"/>
                  <a:gd name="connsiteY3" fmla="*/ 529590 h 643890"/>
                  <a:gd name="connsiteX4" fmla="*/ 0 w 122138"/>
                  <a:gd name="connsiteY4" fmla="*/ 0 h 643890"/>
                  <a:gd name="connsiteX0" fmla="*/ 0 w 124043"/>
                  <a:gd name="connsiteY0" fmla="*/ 0 h 653415"/>
                  <a:gd name="connsiteX1" fmla="*/ 122138 w 124043"/>
                  <a:gd name="connsiteY1" fmla="*/ 121920 h 653415"/>
                  <a:gd name="connsiteX2" fmla="*/ 124043 w 124043"/>
                  <a:gd name="connsiteY2" fmla="*/ 653415 h 653415"/>
                  <a:gd name="connsiteX3" fmla="*/ 1905 w 124043"/>
                  <a:gd name="connsiteY3" fmla="*/ 529590 h 653415"/>
                  <a:gd name="connsiteX4" fmla="*/ 0 w 124043"/>
                  <a:gd name="connsiteY4" fmla="*/ 0 h 653415"/>
                  <a:gd name="connsiteX0" fmla="*/ 1905 w 125948"/>
                  <a:gd name="connsiteY0" fmla="*/ 0 h 653415"/>
                  <a:gd name="connsiteX1" fmla="*/ 124043 w 125948"/>
                  <a:gd name="connsiteY1" fmla="*/ 121920 h 653415"/>
                  <a:gd name="connsiteX2" fmla="*/ 125948 w 125948"/>
                  <a:gd name="connsiteY2" fmla="*/ 653415 h 653415"/>
                  <a:gd name="connsiteX3" fmla="*/ 0 w 125948"/>
                  <a:gd name="connsiteY3" fmla="*/ 531495 h 653415"/>
                  <a:gd name="connsiteX4" fmla="*/ 1905 w 125948"/>
                  <a:gd name="connsiteY4" fmla="*/ 0 h 653415"/>
                  <a:gd name="connsiteX0" fmla="*/ 1905 w 125948"/>
                  <a:gd name="connsiteY0" fmla="*/ 0 h 653415"/>
                  <a:gd name="connsiteX1" fmla="*/ 124043 w 125948"/>
                  <a:gd name="connsiteY1" fmla="*/ 121920 h 653415"/>
                  <a:gd name="connsiteX2" fmla="*/ 125948 w 125948"/>
                  <a:gd name="connsiteY2" fmla="*/ 653415 h 653415"/>
                  <a:gd name="connsiteX3" fmla="*/ 0 w 125948"/>
                  <a:gd name="connsiteY3" fmla="*/ 527685 h 653415"/>
                  <a:gd name="connsiteX4" fmla="*/ 1905 w 125948"/>
                  <a:gd name="connsiteY4" fmla="*/ 0 h 653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948" h="653415">
                    <a:moveTo>
                      <a:pt x="1905" y="0"/>
                    </a:moveTo>
                    <a:lnTo>
                      <a:pt x="124043" y="121920"/>
                    </a:lnTo>
                    <a:lnTo>
                      <a:pt x="125948" y="653415"/>
                    </a:lnTo>
                    <a:lnTo>
                      <a:pt x="0" y="527685"/>
                    </a:lnTo>
                    <a:lnTo>
                      <a:pt x="190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dk1">
                      <a:tint val="50000"/>
                      <a:satMod val="300000"/>
                    </a:schemeClr>
                  </a:gs>
                  <a:gs pos="61000">
                    <a:schemeClr val="dk1">
                      <a:tint val="37000"/>
                      <a:satMod val="300000"/>
                      <a:lumMod val="66000"/>
                    </a:schemeClr>
                  </a:gs>
                  <a:gs pos="100000">
                    <a:schemeClr val="dk1">
                      <a:tint val="15000"/>
                      <a:satMod val="350000"/>
                    </a:schemeClr>
                  </a:gs>
                </a:gsLst>
                <a:lin ang="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83"/>
              <p:cNvSpPr/>
              <p:nvPr/>
            </p:nvSpPr>
            <p:spPr>
              <a:xfrm>
                <a:off x="1037545" y="1988820"/>
                <a:ext cx="520283" cy="127635"/>
              </a:xfrm>
              <a:custGeom>
                <a:avLst/>
                <a:gdLst>
                  <a:gd name="connsiteX0" fmla="*/ 0 w 230723"/>
                  <a:gd name="connsiteY0" fmla="*/ 0 h 609600"/>
                  <a:gd name="connsiteX1" fmla="*/ 230723 w 230723"/>
                  <a:gd name="connsiteY1" fmla="*/ 0 h 609600"/>
                  <a:gd name="connsiteX2" fmla="*/ 230723 w 230723"/>
                  <a:gd name="connsiteY2" fmla="*/ 609600 h 609600"/>
                  <a:gd name="connsiteX3" fmla="*/ 0 w 230723"/>
                  <a:gd name="connsiteY3" fmla="*/ 609600 h 609600"/>
                  <a:gd name="connsiteX4" fmla="*/ 0 w 230723"/>
                  <a:gd name="connsiteY4" fmla="*/ 0 h 609600"/>
                  <a:gd name="connsiteX0" fmla="*/ 123825 w 230723"/>
                  <a:gd name="connsiteY0" fmla="*/ 0 h 645795"/>
                  <a:gd name="connsiteX1" fmla="*/ 230723 w 230723"/>
                  <a:gd name="connsiteY1" fmla="*/ 36195 h 645795"/>
                  <a:gd name="connsiteX2" fmla="*/ 230723 w 230723"/>
                  <a:gd name="connsiteY2" fmla="*/ 645795 h 645795"/>
                  <a:gd name="connsiteX3" fmla="*/ 0 w 230723"/>
                  <a:gd name="connsiteY3" fmla="*/ 645795 h 645795"/>
                  <a:gd name="connsiteX4" fmla="*/ 123825 w 230723"/>
                  <a:gd name="connsiteY4" fmla="*/ 0 h 645795"/>
                  <a:gd name="connsiteX0" fmla="*/ 123825 w 234533"/>
                  <a:gd name="connsiteY0" fmla="*/ 0 h 645795"/>
                  <a:gd name="connsiteX1" fmla="*/ 234533 w 234533"/>
                  <a:gd name="connsiteY1" fmla="*/ 116205 h 645795"/>
                  <a:gd name="connsiteX2" fmla="*/ 230723 w 234533"/>
                  <a:gd name="connsiteY2" fmla="*/ 645795 h 645795"/>
                  <a:gd name="connsiteX3" fmla="*/ 0 w 234533"/>
                  <a:gd name="connsiteY3" fmla="*/ 645795 h 645795"/>
                  <a:gd name="connsiteX4" fmla="*/ 123825 w 234533"/>
                  <a:gd name="connsiteY4" fmla="*/ 0 h 645795"/>
                  <a:gd name="connsiteX0" fmla="*/ 13335 w 124043"/>
                  <a:gd name="connsiteY0" fmla="*/ 0 h 645795"/>
                  <a:gd name="connsiteX1" fmla="*/ 124043 w 124043"/>
                  <a:gd name="connsiteY1" fmla="*/ 116205 h 645795"/>
                  <a:gd name="connsiteX2" fmla="*/ 120233 w 124043"/>
                  <a:gd name="connsiteY2" fmla="*/ 645795 h 645795"/>
                  <a:gd name="connsiteX3" fmla="*/ 0 w 124043"/>
                  <a:gd name="connsiteY3" fmla="*/ 502920 h 645795"/>
                  <a:gd name="connsiteX4" fmla="*/ 13335 w 124043"/>
                  <a:gd name="connsiteY4" fmla="*/ 0 h 645795"/>
                  <a:gd name="connsiteX0" fmla="*/ 13335 w 125948"/>
                  <a:gd name="connsiteY0" fmla="*/ 0 h 628650"/>
                  <a:gd name="connsiteX1" fmla="*/ 124043 w 125948"/>
                  <a:gd name="connsiteY1" fmla="*/ 116205 h 628650"/>
                  <a:gd name="connsiteX2" fmla="*/ 125948 w 125948"/>
                  <a:gd name="connsiteY2" fmla="*/ 628650 h 628650"/>
                  <a:gd name="connsiteX3" fmla="*/ 0 w 125948"/>
                  <a:gd name="connsiteY3" fmla="*/ 502920 h 628650"/>
                  <a:gd name="connsiteX4" fmla="*/ 13335 w 125948"/>
                  <a:gd name="connsiteY4" fmla="*/ 0 h 628650"/>
                  <a:gd name="connsiteX0" fmla="*/ 3810 w 116423"/>
                  <a:gd name="connsiteY0" fmla="*/ 0 h 628650"/>
                  <a:gd name="connsiteX1" fmla="*/ 114518 w 116423"/>
                  <a:gd name="connsiteY1" fmla="*/ 116205 h 628650"/>
                  <a:gd name="connsiteX2" fmla="*/ 116423 w 116423"/>
                  <a:gd name="connsiteY2" fmla="*/ 628650 h 628650"/>
                  <a:gd name="connsiteX3" fmla="*/ 0 w 116423"/>
                  <a:gd name="connsiteY3" fmla="*/ 514350 h 628650"/>
                  <a:gd name="connsiteX4" fmla="*/ 3810 w 116423"/>
                  <a:gd name="connsiteY4" fmla="*/ 0 h 628650"/>
                  <a:gd name="connsiteX0" fmla="*/ 0 w 120233"/>
                  <a:gd name="connsiteY0" fmla="*/ 0 h 632460"/>
                  <a:gd name="connsiteX1" fmla="*/ 118328 w 120233"/>
                  <a:gd name="connsiteY1" fmla="*/ 120015 h 632460"/>
                  <a:gd name="connsiteX2" fmla="*/ 120233 w 120233"/>
                  <a:gd name="connsiteY2" fmla="*/ 632460 h 632460"/>
                  <a:gd name="connsiteX3" fmla="*/ 3810 w 120233"/>
                  <a:gd name="connsiteY3" fmla="*/ 518160 h 632460"/>
                  <a:gd name="connsiteX4" fmla="*/ 0 w 120233"/>
                  <a:gd name="connsiteY4" fmla="*/ 0 h 632460"/>
                  <a:gd name="connsiteX0" fmla="*/ 0 w 118328"/>
                  <a:gd name="connsiteY0" fmla="*/ 0 h 643890"/>
                  <a:gd name="connsiteX1" fmla="*/ 116423 w 118328"/>
                  <a:gd name="connsiteY1" fmla="*/ 131445 h 643890"/>
                  <a:gd name="connsiteX2" fmla="*/ 118328 w 118328"/>
                  <a:gd name="connsiteY2" fmla="*/ 643890 h 643890"/>
                  <a:gd name="connsiteX3" fmla="*/ 1905 w 118328"/>
                  <a:gd name="connsiteY3" fmla="*/ 529590 h 643890"/>
                  <a:gd name="connsiteX4" fmla="*/ 0 w 118328"/>
                  <a:gd name="connsiteY4" fmla="*/ 0 h 643890"/>
                  <a:gd name="connsiteX0" fmla="*/ 0 w 122138"/>
                  <a:gd name="connsiteY0" fmla="*/ 0 h 643890"/>
                  <a:gd name="connsiteX1" fmla="*/ 122138 w 122138"/>
                  <a:gd name="connsiteY1" fmla="*/ 121920 h 643890"/>
                  <a:gd name="connsiteX2" fmla="*/ 118328 w 122138"/>
                  <a:gd name="connsiteY2" fmla="*/ 643890 h 643890"/>
                  <a:gd name="connsiteX3" fmla="*/ 1905 w 122138"/>
                  <a:gd name="connsiteY3" fmla="*/ 529590 h 643890"/>
                  <a:gd name="connsiteX4" fmla="*/ 0 w 122138"/>
                  <a:gd name="connsiteY4" fmla="*/ 0 h 643890"/>
                  <a:gd name="connsiteX0" fmla="*/ 0 w 124043"/>
                  <a:gd name="connsiteY0" fmla="*/ 0 h 653415"/>
                  <a:gd name="connsiteX1" fmla="*/ 122138 w 124043"/>
                  <a:gd name="connsiteY1" fmla="*/ 121920 h 653415"/>
                  <a:gd name="connsiteX2" fmla="*/ 124043 w 124043"/>
                  <a:gd name="connsiteY2" fmla="*/ 653415 h 653415"/>
                  <a:gd name="connsiteX3" fmla="*/ 1905 w 124043"/>
                  <a:gd name="connsiteY3" fmla="*/ 529590 h 653415"/>
                  <a:gd name="connsiteX4" fmla="*/ 0 w 124043"/>
                  <a:gd name="connsiteY4" fmla="*/ 0 h 653415"/>
                  <a:gd name="connsiteX0" fmla="*/ 1905 w 125948"/>
                  <a:gd name="connsiteY0" fmla="*/ 0 h 653415"/>
                  <a:gd name="connsiteX1" fmla="*/ 124043 w 125948"/>
                  <a:gd name="connsiteY1" fmla="*/ 121920 h 653415"/>
                  <a:gd name="connsiteX2" fmla="*/ 125948 w 125948"/>
                  <a:gd name="connsiteY2" fmla="*/ 653415 h 653415"/>
                  <a:gd name="connsiteX3" fmla="*/ 0 w 125948"/>
                  <a:gd name="connsiteY3" fmla="*/ 531495 h 653415"/>
                  <a:gd name="connsiteX4" fmla="*/ 1905 w 125948"/>
                  <a:gd name="connsiteY4" fmla="*/ 0 h 653415"/>
                  <a:gd name="connsiteX0" fmla="*/ 1905 w 125948"/>
                  <a:gd name="connsiteY0" fmla="*/ 0 h 653415"/>
                  <a:gd name="connsiteX1" fmla="*/ 124043 w 125948"/>
                  <a:gd name="connsiteY1" fmla="*/ 121920 h 653415"/>
                  <a:gd name="connsiteX2" fmla="*/ 125948 w 125948"/>
                  <a:gd name="connsiteY2" fmla="*/ 653415 h 653415"/>
                  <a:gd name="connsiteX3" fmla="*/ 0 w 125948"/>
                  <a:gd name="connsiteY3" fmla="*/ 527685 h 653415"/>
                  <a:gd name="connsiteX4" fmla="*/ 1905 w 125948"/>
                  <a:gd name="connsiteY4" fmla="*/ 0 h 653415"/>
                  <a:gd name="connsiteX0" fmla="*/ 1905 w 305018"/>
                  <a:gd name="connsiteY0" fmla="*/ 0 h 527685"/>
                  <a:gd name="connsiteX1" fmla="*/ 124043 w 305018"/>
                  <a:gd name="connsiteY1" fmla="*/ 121920 h 527685"/>
                  <a:gd name="connsiteX2" fmla="*/ 305018 w 305018"/>
                  <a:gd name="connsiteY2" fmla="*/ 358140 h 527685"/>
                  <a:gd name="connsiteX3" fmla="*/ 0 w 305018"/>
                  <a:gd name="connsiteY3" fmla="*/ 527685 h 527685"/>
                  <a:gd name="connsiteX4" fmla="*/ 1905 w 305018"/>
                  <a:gd name="connsiteY4" fmla="*/ 0 h 527685"/>
                  <a:gd name="connsiteX0" fmla="*/ 62865 w 365978"/>
                  <a:gd name="connsiteY0" fmla="*/ 0 h 360045"/>
                  <a:gd name="connsiteX1" fmla="*/ 185003 w 365978"/>
                  <a:gd name="connsiteY1" fmla="*/ 121920 h 360045"/>
                  <a:gd name="connsiteX2" fmla="*/ 365978 w 365978"/>
                  <a:gd name="connsiteY2" fmla="*/ 358140 h 360045"/>
                  <a:gd name="connsiteX3" fmla="*/ 0 w 365978"/>
                  <a:gd name="connsiteY3" fmla="*/ 360045 h 360045"/>
                  <a:gd name="connsiteX4" fmla="*/ 62865 w 365978"/>
                  <a:gd name="connsiteY4" fmla="*/ 0 h 360045"/>
                  <a:gd name="connsiteX0" fmla="*/ 0 w 489803"/>
                  <a:gd name="connsiteY0" fmla="*/ 123825 h 238125"/>
                  <a:gd name="connsiteX1" fmla="*/ 308828 w 489803"/>
                  <a:gd name="connsiteY1" fmla="*/ 0 h 238125"/>
                  <a:gd name="connsiteX2" fmla="*/ 489803 w 489803"/>
                  <a:gd name="connsiteY2" fmla="*/ 236220 h 238125"/>
                  <a:gd name="connsiteX3" fmla="*/ 123825 w 489803"/>
                  <a:gd name="connsiteY3" fmla="*/ 238125 h 238125"/>
                  <a:gd name="connsiteX4" fmla="*/ 0 w 489803"/>
                  <a:gd name="connsiteY4" fmla="*/ 123825 h 238125"/>
                  <a:gd name="connsiteX0" fmla="*/ 0 w 489803"/>
                  <a:gd name="connsiteY0" fmla="*/ 15240 h 129540"/>
                  <a:gd name="connsiteX1" fmla="*/ 331688 w 489803"/>
                  <a:gd name="connsiteY1" fmla="*/ 0 h 129540"/>
                  <a:gd name="connsiteX2" fmla="*/ 489803 w 489803"/>
                  <a:gd name="connsiteY2" fmla="*/ 127635 h 129540"/>
                  <a:gd name="connsiteX3" fmla="*/ 123825 w 489803"/>
                  <a:gd name="connsiteY3" fmla="*/ 129540 h 129540"/>
                  <a:gd name="connsiteX4" fmla="*/ 0 w 489803"/>
                  <a:gd name="connsiteY4" fmla="*/ 15240 h 129540"/>
                  <a:gd name="connsiteX0" fmla="*/ 0 w 489803"/>
                  <a:gd name="connsiteY0" fmla="*/ 1905 h 116205"/>
                  <a:gd name="connsiteX1" fmla="*/ 385028 w 489803"/>
                  <a:gd name="connsiteY1" fmla="*/ 0 h 116205"/>
                  <a:gd name="connsiteX2" fmla="*/ 489803 w 489803"/>
                  <a:gd name="connsiteY2" fmla="*/ 114300 h 116205"/>
                  <a:gd name="connsiteX3" fmla="*/ 123825 w 489803"/>
                  <a:gd name="connsiteY3" fmla="*/ 116205 h 116205"/>
                  <a:gd name="connsiteX4" fmla="*/ 0 w 489803"/>
                  <a:gd name="connsiteY4" fmla="*/ 1905 h 116205"/>
                  <a:gd name="connsiteX0" fmla="*/ 0 w 505043"/>
                  <a:gd name="connsiteY0" fmla="*/ 0 h 121920"/>
                  <a:gd name="connsiteX1" fmla="*/ 400268 w 505043"/>
                  <a:gd name="connsiteY1" fmla="*/ 5715 h 121920"/>
                  <a:gd name="connsiteX2" fmla="*/ 505043 w 505043"/>
                  <a:gd name="connsiteY2" fmla="*/ 120015 h 121920"/>
                  <a:gd name="connsiteX3" fmla="*/ 139065 w 505043"/>
                  <a:gd name="connsiteY3" fmla="*/ 121920 h 121920"/>
                  <a:gd name="connsiteX4" fmla="*/ 0 w 505043"/>
                  <a:gd name="connsiteY4" fmla="*/ 0 h 121920"/>
                  <a:gd name="connsiteX0" fmla="*/ 0 w 505043"/>
                  <a:gd name="connsiteY0" fmla="*/ 1905 h 123825"/>
                  <a:gd name="connsiteX1" fmla="*/ 404078 w 505043"/>
                  <a:gd name="connsiteY1" fmla="*/ 0 h 123825"/>
                  <a:gd name="connsiteX2" fmla="*/ 505043 w 505043"/>
                  <a:gd name="connsiteY2" fmla="*/ 121920 h 123825"/>
                  <a:gd name="connsiteX3" fmla="*/ 139065 w 505043"/>
                  <a:gd name="connsiteY3" fmla="*/ 123825 h 123825"/>
                  <a:gd name="connsiteX4" fmla="*/ 0 w 505043"/>
                  <a:gd name="connsiteY4" fmla="*/ 1905 h 123825"/>
                  <a:gd name="connsiteX0" fmla="*/ 0 w 514568"/>
                  <a:gd name="connsiteY0" fmla="*/ 1905 h 123825"/>
                  <a:gd name="connsiteX1" fmla="*/ 404078 w 514568"/>
                  <a:gd name="connsiteY1" fmla="*/ 0 h 123825"/>
                  <a:gd name="connsiteX2" fmla="*/ 514568 w 514568"/>
                  <a:gd name="connsiteY2" fmla="*/ 121920 h 123825"/>
                  <a:gd name="connsiteX3" fmla="*/ 139065 w 514568"/>
                  <a:gd name="connsiteY3" fmla="*/ 123825 h 123825"/>
                  <a:gd name="connsiteX4" fmla="*/ 0 w 514568"/>
                  <a:gd name="connsiteY4" fmla="*/ 1905 h 123825"/>
                  <a:gd name="connsiteX0" fmla="*/ 0 w 514568"/>
                  <a:gd name="connsiteY0" fmla="*/ 1905 h 123825"/>
                  <a:gd name="connsiteX1" fmla="*/ 398363 w 514568"/>
                  <a:gd name="connsiteY1" fmla="*/ 0 h 123825"/>
                  <a:gd name="connsiteX2" fmla="*/ 514568 w 514568"/>
                  <a:gd name="connsiteY2" fmla="*/ 121920 h 123825"/>
                  <a:gd name="connsiteX3" fmla="*/ 139065 w 514568"/>
                  <a:gd name="connsiteY3" fmla="*/ 123825 h 123825"/>
                  <a:gd name="connsiteX4" fmla="*/ 0 w 514568"/>
                  <a:gd name="connsiteY4" fmla="*/ 1905 h 123825"/>
                  <a:gd name="connsiteX0" fmla="*/ 0 w 514568"/>
                  <a:gd name="connsiteY0" fmla="*/ 1905 h 121920"/>
                  <a:gd name="connsiteX1" fmla="*/ 398363 w 514568"/>
                  <a:gd name="connsiteY1" fmla="*/ 0 h 121920"/>
                  <a:gd name="connsiteX2" fmla="*/ 514568 w 514568"/>
                  <a:gd name="connsiteY2" fmla="*/ 121920 h 121920"/>
                  <a:gd name="connsiteX3" fmla="*/ 129540 w 514568"/>
                  <a:gd name="connsiteY3" fmla="*/ 121920 h 121920"/>
                  <a:gd name="connsiteX4" fmla="*/ 0 w 514568"/>
                  <a:gd name="connsiteY4" fmla="*/ 1905 h 121920"/>
                  <a:gd name="connsiteX0" fmla="*/ 0 w 520283"/>
                  <a:gd name="connsiteY0" fmla="*/ 1905 h 125730"/>
                  <a:gd name="connsiteX1" fmla="*/ 398363 w 520283"/>
                  <a:gd name="connsiteY1" fmla="*/ 0 h 125730"/>
                  <a:gd name="connsiteX2" fmla="*/ 520283 w 520283"/>
                  <a:gd name="connsiteY2" fmla="*/ 125730 h 125730"/>
                  <a:gd name="connsiteX3" fmla="*/ 129540 w 520283"/>
                  <a:gd name="connsiteY3" fmla="*/ 121920 h 125730"/>
                  <a:gd name="connsiteX4" fmla="*/ 0 w 520283"/>
                  <a:gd name="connsiteY4" fmla="*/ 1905 h 125730"/>
                  <a:gd name="connsiteX0" fmla="*/ 0 w 520283"/>
                  <a:gd name="connsiteY0" fmla="*/ 1905 h 127635"/>
                  <a:gd name="connsiteX1" fmla="*/ 398363 w 520283"/>
                  <a:gd name="connsiteY1" fmla="*/ 0 h 127635"/>
                  <a:gd name="connsiteX2" fmla="*/ 520283 w 520283"/>
                  <a:gd name="connsiteY2" fmla="*/ 125730 h 127635"/>
                  <a:gd name="connsiteX3" fmla="*/ 133350 w 520283"/>
                  <a:gd name="connsiteY3" fmla="*/ 127635 h 127635"/>
                  <a:gd name="connsiteX4" fmla="*/ 0 w 520283"/>
                  <a:gd name="connsiteY4" fmla="*/ 1905 h 127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283" h="127635">
                    <a:moveTo>
                      <a:pt x="0" y="1905"/>
                    </a:moveTo>
                    <a:lnTo>
                      <a:pt x="398363" y="0"/>
                    </a:lnTo>
                    <a:lnTo>
                      <a:pt x="520283" y="125730"/>
                    </a:lnTo>
                    <a:lnTo>
                      <a:pt x="133350" y="127635"/>
                    </a:lnTo>
                    <a:lnTo>
                      <a:pt x="0" y="1905"/>
                    </a:lnTo>
                    <a:close/>
                  </a:path>
                </a:pathLst>
              </a:custGeom>
              <a:gradFill>
                <a:gsLst>
                  <a:gs pos="0">
                    <a:schemeClr val="dk1">
                      <a:tint val="50000"/>
                      <a:satMod val="300000"/>
                    </a:schemeClr>
                  </a:gs>
                  <a:gs pos="61000">
                    <a:schemeClr val="dk1">
                      <a:tint val="37000"/>
                      <a:satMod val="300000"/>
                      <a:lumMod val="66000"/>
                    </a:schemeClr>
                  </a:gs>
                  <a:gs pos="100000">
                    <a:schemeClr val="dk1">
                      <a:tint val="15000"/>
                      <a:satMod val="350000"/>
                    </a:schemeClr>
                  </a:gs>
                </a:gsLst>
              </a:gradFill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76" name="Picture 45" descr="Service Router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06064" y="3707730"/>
              <a:ext cx="590174" cy="18218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" name="Group 76"/>
            <p:cNvGrpSpPr/>
            <p:nvPr/>
          </p:nvGrpSpPr>
          <p:grpSpPr>
            <a:xfrm>
              <a:off x="3440222" y="3895711"/>
              <a:ext cx="577291" cy="661962"/>
              <a:chOff x="1027560" y="1988818"/>
              <a:chExt cx="545969" cy="678181"/>
            </a:xfrm>
          </p:grpSpPr>
          <p:sp>
            <p:nvSpPr>
              <p:cNvPr id="78" name="Cube 77"/>
              <p:cNvSpPr/>
              <p:nvPr/>
            </p:nvSpPr>
            <p:spPr>
              <a:xfrm flipH="1">
                <a:off x="1027560" y="1988818"/>
                <a:ext cx="545969" cy="678181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9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171574" y="2133601"/>
                <a:ext cx="401955" cy="5295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80" name="Rectangle 83"/>
              <p:cNvSpPr/>
              <p:nvPr/>
            </p:nvSpPr>
            <p:spPr>
              <a:xfrm>
                <a:off x="1028484" y="2005964"/>
                <a:ext cx="125948" cy="653415"/>
              </a:xfrm>
              <a:custGeom>
                <a:avLst/>
                <a:gdLst>
                  <a:gd name="connsiteX0" fmla="*/ 0 w 230723"/>
                  <a:gd name="connsiteY0" fmla="*/ 0 h 609600"/>
                  <a:gd name="connsiteX1" fmla="*/ 230723 w 230723"/>
                  <a:gd name="connsiteY1" fmla="*/ 0 h 609600"/>
                  <a:gd name="connsiteX2" fmla="*/ 230723 w 230723"/>
                  <a:gd name="connsiteY2" fmla="*/ 609600 h 609600"/>
                  <a:gd name="connsiteX3" fmla="*/ 0 w 230723"/>
                  <a:gd name="connsiteY3" fmla="*/ 609600 h 609600"/>
                  <a:gd name="connsiteX4" fmla="*/ 0 w 230723"/>
                  <a:gd name="connsiteY4" fmla="*/ 0 h 609600"/>
                  <a:gd name="connsiteX0" fmla="*/ 123825 w 230723"/>
                  <a:gd name="connsiteY0" fmla="*/ 0 h 645795"/>
                  <a:gd name="connsiteX1" fmla="*/ 230723 w 230723"/>
                  <a:gd name="connsiteY1" fmla="*/ 36195 h 645795"/>
                  <a:gd name="connsiteX2" fmla="*/ 230723 w 230723"/>
                  <a:gd name="connsiteY2" fmla="*/ 645795 h 645795"/>
                  <a:gd name="connsiteX3" fmla="*/ 0 w 230723"/>
                  <a:gd name="connsiteY3" fmla="*/ 645795 h 645795"/>
                  <a:gd name="connsiteX4" fmla="*/ 123825 w 230723"/>
                  <a:gd name="connsiteY4" fmla="*/ 0 h 645795"/>
                  <a:gd name="connsiteX0" fmla="*/ 123825 w 234533"/>
                  <a:gd name="connsiteY0" fmla="*/ 0 h 645795"/>
                  <a:gd name="connsiteX1" fmla="*/ 234533 w 234533"/>
                  <a:gd name="connsiteY1" fmla="*/ 116205 h 645795"/>
                  <a:gd name="connsiteX2" fmla="*/ 230723 w 234533"/>
                  <a:gd name="connsiteY2" fmla="*/ 645795 h 645795"/>
                  <a:gd name="connsiteX3" fmla="*/ 0 w 234533"/>
                  <a:gd name="connsiteY3" fmla="*/ 645795 h 645795"/>
                  <a:gd name="connsiteX4" fmla="*/ 123825 w 234533"/>
                  <a:gd name="connsiteY4" fmla="*/ 0 h 645795"/>
                  <a:gd name="connsiteX0" fmla="*/ 13335 w 124043"/>
                  <a:gd name="connsiteY0" fmla="*/ 0 h 645795"/>
                  <a:gd name="connsiteX1" fmla="*/ 124043 w 124043"/>
                  <a:gd name="connsiteY1" fmla="*/ 116205 h 645795"/>
                  <a:gd name="connsiteX2" fmla="*/ 120233 w 124043"/>
                  <a:gd name="connsiteY2" fmla="*/ 645795 h 645795"/>
                  <a:gd name="connsiteX3" fmla="*/ 0 w 124043"/>
                  <a:gd name="connsiteY3" fmla="*/ 502920 h 645795"/>
                  <a:gd name="connsiteX4" fmla="*/ 13335 w 124043"/>
                  <a:gd name="connsiteY4" fmla="*/ 0 h 645795"/>
                  <a:gd name="connsiteX0" fmla="*/ 13335 w 125948"/>
                  <a:gd name="connsiteY0" fmla="*/ 0 h 628650"/>
                  <a:gd name="connsiteX1" fmla="*/ 124043 w 125948"/>
                  <a:gd name="connsiteY1" fmla="*/ 116205 h 628650"/>
                  <a:gd name="connsiteX2" fmla="*/ 125948 w 125948"/>
                  <a:gd name="connsiteY2" fmla="*/ 628650 h 628650"/>
                  <a:gd name="connsiteX3" fmla="*/ 0 w 125948"/>
                  <a:gd name="connsiteY3" fmla="*/ 502920 h 628650"/>
                  <a:gd name="connsiteX4" fmla="*/ 13335 w 125948"/>
                  <a:gd name="connsiteY4" fmla="*/ 0 h 628650"/>
                  <a:gd name="connsiteX0" fmla="*/ 3810 w 116423"/>
                  <a:gd name="connsiteY0" fmla="*/ 0 h 628650"/>
                  <a:gd name="connsiteX1" fmla="*/ 114518 w 116423"/>
                  <a:gd name="connsiteY1" fmla="*/ 116205 h 628650"/>
                  <a:gd name="connsiteX2" fmla="*/ 116423 w 116423"/>
                  <a:gd name="connsiteY2" fmla="*/ 628650 h 628650"/>
                  <a:gd name="connsiteX3" fmla="*/ 0 w 116423"/>
                  <a:gd name="connsiteY3" fmla="*/ 514350 h 628650"/>
                  <a:gd name="connsiteX4" fmla="*/ 3810 w 116423"/>
                  <a:gd name="connsiteY4" fmla="*/ 0 h 628650"/>
                  <a:gd name="connsiteX0" fmla="*/ 0 w 120233"/>
                  <a:gd name="connsiteY0" fmla="*/ 0 h 632460"/>
                  <a:gd name="connsiteX1" fmla="*/ 118328 w 120233"/>
                  <a:gd name="connsiteY1" fmla="*/ 120015 h 632460"/>
                  <a:gd name="connsiteX2" fmla="*/ 120233 w 120233"/>
                  <a:gd name="connsiteY2" fmla="*/ 632460 h 632460"/>
                  <a:gd name="connsiteX3" fmla="*/ 3810 w 120233"/>
                  <a:gd name="connsiteY3" fmla="*/ 518160 h 632460"/>
                  <a:gd name="connsiteX4" fmla="*/ 0 w 120233"/>
                  <a:gd name="connsiteY4" fmla="*/ 0 h 632460"/>
                  <a:gd name="connsiteX0" fmla="*/ 0 w 118328"/>
                  <a:gd name="connsiteY0" fmla="*/ 0 h 643890"/>
                  <a:gd name="connsiteX1" fmla="*/ 116423 w 118328"/>
                  <a:gd name="connsiteY1" fmla="*/ 131445 h 643890"/>
                  <a:gd name="connsiteX2" fmla="*/ 118328 w 118328"/>
                  <a:gd name="connsiteY2" fmla="*/ 643890 h 643890"/>
                  <a:gd name="connsiteX3" fmla="*/ 1905 w 118328"/>
                  <a:gd name="connsiteY3" fmla="*/ 529590 h 643890"/>
                  <a:gd name="connsiteX4" fmla="*/ 0 w 118328"/>
                  <a:gd name="connsiteY4" fmla="*/ 0 h 643890"/>
                  <a:gd name="connsiteX0" fmla="*/ 0 w 122138"/>
                  <a:gd name="connsiteY0" fmla="*/ 0 h 643890"/>
                  <a:gd name="connsiteX1" fmla="*/ 122138 w 122138"/>
                  <a:gd name="connsiteY1" fmla="*/ 121920 h 643890"/>
                  <a:gd name="connsiteX2" fmla="*/ 118328 w 122138"/>
                  <a:gd name="connsiteY2" fmla="*/ 643890 h 643890"/>
                  <a:gd name="connsiteX3" fmla="*/ 1905 w 122138"/>
                  <a:gd name="connsiteY3" fmla="*/ 529590 h 643890"/>
                  <a:gd name="connsiteX4" fmla="*/ 0 w 122138"/>
                  <a:gd name="connsiteY4" fmla="*/ 0 h 643890"/>
                  <a:gd name="connsiteX0" fmla="*/ 0 w 124043"/>
                  <a:gd name="connsiteY0" fmla="*/ 0 h 653415"/>
                  <a:gd name="connsiteX1" fmla="*/ 122138 w 124043"/>
                  <a:gd name="connsiteY1" fmla="*/ 121920 h 653415"/>
                  <a:gd name="connsiteX2" fmla="*/ 124043 w 124043"/>
                  <a:gd name="connsiteY2" fmla="*/ 653415 h 653415"/>
                  <a:gd name="connsiteX3" fmla="*/ 1905 w 124043"/>
                  <a:gd name="connsiteY3" fmla="*/ 529590 h 653415"/>
                  <a:gd name="connsiteX4" fmla="*/ 0 w 124043"/>
                  <a:gd name="connsiteY4" fmla="*/ 0 h 653415"/>
                  <a:gd name="connsiteX0" fmla="*/ 1905 w 125948"/>
                  <a:gd name="connsiteY0" fmla="*/ 0 h 653415"/>
                  <a:gd name="connsiteX1" fmla="*/ 124043 w 125948"/>
                  <a:gd name="connsiteY1" fmla="*/ 121920 h 653415"/>
                  <a:gd name="connsiteX2" fmla="*/ 125948 w 125948"/>
                  <a:gd name="connsiteY2" fmla="*/ 653415 h 653415"/>
                  <a:gd name="connsiteX3" fmla="*/ 0 w 125948"/>
                  <a:gd name="connsiteY3" fmla="*/ 531495 h 653415"/>
                  <a:gd name="connsiteX4" fmla="*/ 1905 w 125948"/>
                  <a:gd name="connsiteY4" fmla="*/ 0 h 653415"/>
                  <a:gd name="connsiteX0" fmla="*/ 1905 w 125948"/>
                  <a:gd name="connsiteY0" fmla="*/ 0 h 653415"/>
                  <a:gd name="connsiteX1" fmla="*/ 124043 w 125948"/>
                  <a:gd name="connsiteY1" fmla="*/ 121920 h 653415"/>
                  <a:gd name="connsiteX2" fmla="*/ 125948 w 125948"/>
                  <a:gd name="connsiteY2" fmla="*/ 653415 h 653415"/>
                  <a:gd name="connsiteX3" fmla="*/ 0 w 125948"/>
                  <a:gd name="connsiteY3" fmla="*/ 527685 h 653415"/>
                  <a:gd name="connsiteX4" fmla="*/ 1905 w 125948"/>
                  <a:gd name="connsiteY4" fmla="*/ 0 h 653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948" h="653415">
                    <a:moveTo>
                      <a:pt x="1905" y="0"/>
                    </a:moveTo>
                    <a:lnTo>
                      <a:pt x="124043" y="121920"/>
                    </a:lnTo>
                    <a:lnTo>
                      <a:pt x="125948" y="653415"/>
                    </a:lnTo>
                    <a:lnTo>
                      <a:pt x="0" y="527685"/>
                    </a:lnTo>
                    <a:lnTo>
                      <a:pt x="190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dk1">
                      <a:tint val="50000"/>
                      <a:satMod val="300000"/>
                    </a:schemeClr>
                  </a:gs>
                  <a:gs pos="61000">
                    <a:schemeClr val="dk1">
                      <a:tint val="37000"/>
                      <a:satMod val="300000"/>
                      <a:lumMod val="66000"/>
                    </a:schemeClr>
                  </a:gs>
                  <a:gs pos="100000">
                    <a:schemeClr val="dk1">
                      <a:tint val="15000"/>
                      <a:satMod val="350000"/>
                    </a:schemeClr>
                  </a:gs>
                </a:gsLst>
                <a:lin ang="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3"/>
              <p:cNvSpPr/>
              <p:nvPr/>
            </p:nvSpPr>
            <p:spPr>
              <a:xfrm>
                <a:off x="1037545" y="1988820"/>
                <a:ext cx="520283" cy="127635"/>
              </a:xfrm>
              <a:custGeom>
                <a:avLst/>
                <a:gdLst>
                  <a:gd name="connsiteX0" fmla="*/ 0 w 230723"/>
                  <a:gd name="connsiteY0" fmla="*/ 0 h 609600"/>
                  <a:gd name="connsiteX1" fmla="*/ 230723 w 230723"/>
                  <a:gd name="connsiteY1" fmla="*/ 0 h 609600"/>
                  <a:gd name="connsiteX2" fmla="*/ 230723 w 230723"/>
                  <a:gd name="connsiteY2" fmla="*/ 609600 h 609600"/>
                  <a:gd name="connsiteX3" fmla="*/ 0 w 230723"/>
                  <a:gd name="connsiteY3" fmla="*/ 609600 h 609600"/>
                  <a:gd name="connsiteX4" fmla="*/ 0 w 230723"/>
                  <a:gd name="connsiteY4" fmla="*/ 0 h 609600"/>
                  <a:gd name="connsiteX0" fmla="*/ 123825 w 230723"/>
                  <a:gd name="connsiteY0" fmla="*/ 0 h 645795"/>
                  <a:gd name="connsiteX1" fmla="*/ 230723 w 230723"/>
                  <a:gd name="connsiteY1" fmla="*/ 36195 h 645795"/>
                  <a:gd name="connsiteX2" fmla="*/ 230723 w 230723"/>
                  <a:gd name="connsiteY2" fmla="*/ 645795 h 645795"/>
                  <a:gd name="connsiteX3" fmla="*/ 0 w 230723"/>
                  <a:gd name="connsiteY3" fmla="*/ 645795 h 645795"/>
                  <a:gd name="connsiteX4" fmla="*/ 123825 w 230723"/>
                  <a:gd name="connsiteY4" fmla="*/ 0 h 645795"/>
                  <a:gd name="connsiteX0" fmla="*/ 123825 w 234533"/>
                  <a:gd name="connsiteY0" fmla="*/ 0 h 645795"/>
                  <a:gd name="connsiteX1" fmla="*/ 234533 w 234533"/>
                  <a:gd name="connsiteY1" fmla="*/ 116205 h 645795"/>
                  <a:gd name="connsiteX2" fmla="*/ 230723 w 234533"/>
                  <a:gd name="connsiteY2" fmla="*/ 645795 h 645795"/>
                  <a:gd name="connsiteX3" fmla="*/ 0 w 234533"/>
                  <a:gd name="connsiteY3" fmla="*/ 645795 h 645795"/>
                  <a:gd name="connsiteX4" fmla="*/ 123825 w 234533"/>
                  <a:gd name="connsiteY4" fmla="*/ 0 h 645795"/>
                  <a:gd name="connsiteX0" fmla="*/ 13335 w 124043"/>
                  <a:gd name="connsiteY0" fmla="*/ 0 h 645795"/>
                  <a:gd name="connsiteX1" fmla="*/ 124043 w 124043"/>
                  <a:gd name="connsiteY1" fmla="*/ 116205 h 645795"/>
                  <a:gd name="connsiteX2" fmla="*/ 120233 w 124043"/>
                  <a:gd name="connsiteY2" fmla="*/ 645795 h 645795"/>
                  <a:gd name="connsiteX3" fmla="*/ 0 w 124043"/>
                  <a:gd name="connsiteY3" fmla="*/ 502920 h 645795"/>
                  <a:gd name="connsiteX4" fmla="*/ 13335 w 124043"/>
                  <a:gd name="connsiteY4" fmla="*/ 0 h 645795"/>
                  <a:gd name="connsiteX0" fmla="*/ 13335 w 125948"/>
                  <a:gd name="connsiteY0" fmla="*/ 0 h 628650"/>
                  <a:gd name="connsiteX1" fmla="*/ 124043 w 125948"/>
                  <a:gd name="connsiteY1" fmla="*/ 116205 h 628650"/>
                  <a:gd name="connsiteX2" fmla="*/ 125948 w 125948"/>
                  <a:gd name="connsiteY2" fmla="*/ 628650 h 628650"/>
                  <a:gd name="connsiteX3" fmla="*/ 0 w 125948"/>
                  <a:gd name="connsiteY3" fmla="*/ 502920 h 628650"/>
                  <a:gd name="connsiteX4" fmla="*/ 13335 w 125948"/>
                  <a:gd name="connsiteY4" fmla="*/ 0 h 628650"/>
                  <a:gd name="connsiteX0" fmla="*/ 3810 w 116423"/>
                  <a:gd name="connsiteY0" fmla="*/ 0 h 628650"/>
                  <a:gd name="connsiteX1" fmla="*/ 114518 w 116423"/>
                  <a:gd name="connsiteY1" fmla="*/ 116205 h 628650"/>
                  <a:gd name="connsiteX2" fmla="*/ 116423 w 116423"/>
                  <a:gd name="connsiteY2" fmla="*/ 628650 h 628650"/>
                  <a:gd name="connsiteX3" fmla="*/ 0 w 116423"/>
                  <a:gd name="connsiteY3" fmla="*/ 514350 h 628650"/>
                  <a:gd name="connsiteX4" fmla="*/ 3810 w 116423"/>
                  <a:gd name="connsiteY4" fmla="*/ 0 h 628650"/>
                  <a:gd name="connsiteX0" fmla="*/ 0 w 120233"/>
                  <a:gd name="connsiteY0" fmla="*/ 0 h 632460"/>
                  <a:gd name="connsiteX1" fmla="*/ 118328 w 120233"/>
                  <a:gd name="connsiteY1" fmla="*/ 120015 h 632460"/>
                  <a:gd name="connsiteX2" fmla="*/ 120233 w 120233"/>
                  <a:gd name="connsiteY2" fmla="*/ 632460 h 632460"/>
                  <a:gd name="connsiteX3" fmla="*/ 3810 w 120233"/>
                  <a:gd name="connsiteY3" fmla="*/ 518160 h 632460"/>
                  <a:gd name="connsiteX4" fmla="*/ 0 w 120233"/>
                  <a:gd name="connsiteY4" fmla="*/ 0 h 632460"/>
                  <a:gd name="connsiteX0" fmla="*/ 0 w 118328"/>
                  <a:gd name="connsiteY0" fmla="*/ 0 h 643890"/>
                  <a:gd name="connsiteX1" fmla="*/ 116423 w 118328"/>
                  <a:gd name="connsiteY1" fmla="*/ 131445 h 643890"/>
                  <a:gd name="connsiteX2" fmla="*/ 118328 w 118328"/>
                  <a:gd name="connsiteY2" fmla="*/ 643890 h 643890"/>
                  <a:gd name="connsiteX3" fmla="*/ 1905 w 118328"/>
                  <a:gd name="connsiteY3" fmla="*/ 529590 h 643890"/>
                  <a:gd name="connsiteX4" fmla="*/ 0 w 118328"/>
                  <a:gd name="connsiteY4" fmla="*/ 0 h 643890"/>
                  <a:gd name="connsiteX0" fmla="*/ 0 w 122138"/>
                  <a:gd name="connsiteY0" fmla="*/ 0 h 643890"/>
                  <a:gd name="connsiteX1" fmla="*/ 122138 w 122138"/>
                  <a:gd name="connsiteY1" fmla="*/ 121920 h 643890"/>
                  <a:gd name="connsiteX2" fmla="*/ 118328 w 122138"/>
                  <a:gd name="connsiteY2" fmla="*/ 643890 h 643890"/>
                  <a:gd name="connsiteX3" fmla="*/ 1905 w 122138"/>
                  <a:gd name="connsiteY3" fmla="*/ 529590 h 643890"/>
                  <a:gd name="connsiteX4" fmla="*/ 0 w 122138"/>
                  <a:gd name="connsiteY4" fmla="*/ 0 h 643890"/>
                  <a:gd name="connsiteX0" fmla="*/ 0 w 124043"/>
                  <a:gd name="connsiteY0" fmla="*/ 0 h 653415"/>
                  <a:gd name="connsiteX1" fmla="*/ 122138 w 124043"/>
                  <a:gd name="connsiteY1" fmla="*/ 121920 h 653415"/>
                  <a:gd name="connsiteX2" fmla="*/ 124043 w 124043"/>
                  <a:gd name="connsiteY2" fmla="*/ 653415 h 653415"/>
                  <a:gd name="connsiteX3" fmla="*/ 1905 w 124043"/>
                  <a:gd name="connsiteY3" fmla="*/ 529590 h 653415"/>
                  <a:gd name="connsiteX4" fmla="*/ 0 w 124043"/>
                  <a:gd name="connsiteY4" fmla="*/ 0 h 653415"/>
                  <a:gd name="connsiteX0" fmla="*/ 1905 w 125948"/>
                  <a:gd name="connsiteY0" fmla="*/ 0 h 653415"/>
                  <a:gd name="connsiteX1" fmla="*/ 124043 w 125948"/>
                  <a:gd name="connsiteY1" fmla="*/ 121920 h 653415"/>
                  <a:gd name="connsiteX2" fmla="*/ 125948 w 125948"/>
                  <a:gd name="connsiteY2" fmla="*/ 653415 h 653415"/>
                  <a:gd name="connsiteX3" fmla="*/ 0 w 125948"/>
                  <a:gd name="connsiteY3" fmla="*/ 531495 h 653415"/>
                  <a:gd name="connsiteX4" fmla="*/ 1905 w 125948"/>
                  <a:gd name="connsiteY4" fmla="*/ 0 h 653415"/>
                  <a:gd name="connsiteX0" fmla="*/ 1905 w 125948"/>
                  <a:gd name="connsiteY0" fmla="*/ 0 h 653415"/>
                  <a:gd name="connsiteX1" fmla="*/ 124043 w 125948"/>
                  <a:gd name="connsiteY1" fmla="*/ 121920 h 653415"/>
                  <a:gd name="connsiteX2" fmla="*/ 125948 w 125948"/>
                  <a:gd name="connsiteY2" fmla="*/ 653415 h 653415"/>
                  <a:gd name="connsiteX3" fmla="*/ 0 w 125948"/>
                  <a:gd name="connsiteY3" fmla="*/ 527685 h 653415"/>
                  <a:gd name="connsiteX4" fmla="*/ 1905 w 125948"/>
                  <a:gd name="connsiteY4" fmla="*/ 0 h 653415"/>
                  <a:gd name="connsiteX0" fmla="*/ 1905 w 305018"/>
                  <a:gd name="connsiteY0" fmla="*/ 0 h 527685"/>
                  <a:gd name="connsiteX1" fmla="*/ 124043 w 305018"/>
                  <a:gd name="connsiteY1" fmla="*/ 121920 h 527685"/>
                  <a:gd name="connsiteX2" fmla="*/ 305018 w 305018"/>
                  <a:gd name="connsiteY2" fmla="*/ 358140 h 527685"/>
                  <a:gd name="connsiteX3" fmla="*/ 0 w 305018"/>
                  <a:gd name="connsiteY3" fmla="*/ 527685 h 527685"/>
                  <a:gd name="connsiteX4" fmla="*/ 1905 w 305018"/>
                  <a:gd name="connsiteY4" fmla="*/ 0 h 527685"/>
                  <a:gd name="connsiteX0" fmla="*/ 62865 w 365978"/>
                  <a:gd name="connsiteY0" fmla="*/ 0 h 360045"/>
                  <a:gd name="connsiteX1" fmla="*/ 185003 w 365978"/>
                  <a:gd name="connsiteY1" fmla="*/ 121920 h 360045"/>
                  <a:gd name="connsiteX2" fmla="*/ 365978 w 365978"/>
                  <a:gd name="connsiteY2" fmla="*/ 358140 h 360045"/>
                  <a:gd name="connsiteX3" fmla="*/ 0 w 365978"/>
                  <a:gd name="connsiteY3" fmla="*/ 360045 h 360045"/>
                  <a:gd name="connsiteX4" fmla="*/ 62865 w 365978"/>
                  <a:gd name="connsiteY4" fmla="*/ 0 h 360045"/>
                  <a:gd name="connsiteX0" fmla="*/ 0 w 489803"/>
                  <a:gd name="connsiteY0" fmla="*/ 123825 h 238125"/>
                  <a:gd name="connsiteX1" fmla="*/ 308828 w 489803"/>
                  <a:gd name="connsiteY1" fmla="*/ 0 h 238125"/>
                  <a:gd name="connsiteX2" fmla="*/ 489803 w 489803"/>
                  <a:gd name="connsiteY2" fmla="*/ 236220 h 238125"/>
                  <a:gd name="connsiteX3" fmla="*/ 123825 w 489803"/>
                  <a:gd name="connsiteY3" fmla="*/ 238125 h 238125"/>
                  <a:gd name="connsiteX4" fmla="*/ 0 w 489803"/>
                  <a:gd name="connsiteY4" fmla="*/ 123825 h 238125"/>
                  <a:gd name="connsiteX0" fmla="*/ 0 w 489803"/>
                  <a:gd name="connsiteY0" fmla="*/ 15240 h 129540"/>
                  <a:gd name="connsiteX1" fmla="*/ 331688 w 489803"/>
                  <a:gd name="connsiteY1" fmla="*/ 0 h 129540"/>
                  <a:gd name="connsiteX2" fmla="*/ 489803 w 489803"/>
                  <a:gd name="connsiteY2" fmla="*/ 127635 h 129540"/>
                  <a:gd name="connsiteX3" fmla="*/ 123825 w 489803"/>
                  <a:gd name="connsiteY3" fmla="*/ 129540 h 129540"/>
                  <a:gd name="connsiteX4" fmla="*/ 0 w 489803"/>
                  <a:gd name="connsiteY4" fmla="*/ 15240 h 129540"/>
                  <a:gd name="connsiteX0" fmla="*/ 0 w 489803"/>
                  <a:gd name="connsiteY0" fmla="*/ 1905 h 116205"/>
                  <a:gd name="connsiteX1" fmla="*/ 385028 w 489803"/>
                  <a:gd name="connsiteY1" fmla="*/ 0 h 116205"/>
                  <a:gd name="connsiteX2" fmla="*/ 489803 w 489803"/>
                  <a:gd name="connsiteY2" fmla="*/ 114300 h 116205"/>
                  <a:gd name="connsiteX3" fmla="*/ 123825 w 489803"/>
                  <a:gd name="connsiteY3" fmla="*/ 116205 h 116205"/>
                  <a:gd name="connsiteX4" fmla="*/ 0 w 489803"/>
                  <a:gd name="connsiteY4" fmla="*/ 1905 h 116205"/>
                  <a:gd name="connsiteX0" fmla="*/ 0 w 505043"/>
                  <a:gd name="connsiteY0" fmla="*/ 0 h 121920"/>
                  <a:gd name="connsiteX1" fmla="*/ 400268 w 505043"/>
                  <a:gd name="connsiteY1" fmla="*/ 5715 h 121920"/>
                  <a:gd name="connsiteX2" fmla="*/ 505043 w 505043"/>
                  <a:gd name="connsiteY2" fmla="*/ 120015 h 121920"/>
                  <a:gd name="connsiteX3" fmla="*/ 139065 w 505043"/>
                  <a:gd name="connsiteY3" fmla="*/ 121920 h 121920"/>
                  <a:gd name="connsiteX4" fmla="*/ 0 w 505043"/>
                  <a:gd name="connsiteY4" fmla="*/ 0 h 121920"/>
                  <a:gd name="connsiteX0" fmla="*/ 0 w 505043"/>
                  <a:gd name="connsiteY0" fmla="*/ 1905 h 123825"/>
                  <a:gd name="connsiteX1" fmla="*/ 404078 w 505043"/>
                  <a:gd name="connsiteY1" fmla="*/ 0 h 123825"/>
                  <a:gd name="connsiteX2" fmla="*/ 505043 w 505043"/>
                  <a:gd name="connsiteY2" fmla="*/ 121920 h 123825"/>
                  <a:gd name="connsiteX3" fmla="*/ 139065 w 505043"/>
                  <a:gd name="connsiteY3" fmla="*/ 123825 h 123825"/>
                  <a:gd name="connsiteX4" fmla="*/ 0 w 505043"/>
                  <a:gd name="connsiteY4" fmla="*/ 1905 h 123825"/>
                  <a:gd name="connsiteX0" fmla="*/ 0 w 514568"/>
                  <a:gd name="connsiteY0" fmla="*/ 1905 h 123825"/>
                  <a:gd name="connsiteX1" fmla="*/ 404078 w 514568"/>
                  <a:gd name="connsiteY1" fmla="*/ 0 h 123825"/>
                  <a:gd name="connsiteX2" fmla="*/ 514568 w 514568"/>
                  <a:gd name="connsiteY2" fmla="*/ 121920 h 123825"/>
                  <a:gd name="connsiteX3" fmla="*/ 139065 w 514568"/>
                  <a:gd name="connsiteY3" fmla="*/ 123825 h 123825"/>
                  <a:gd name="connsiteX4" fmla="*/ 0 w 514568"/>
                  <a:gd name="connsiteY4" fmla="*/ 1905 h 123825"/>
                  <a:gd name="connsiteX0" fmla="*/ 0 w 514568"/>
                  <a:gd name="connsiteY0" fmla="*/ 1905 h 123825"/>
                  <a:gd name="connsiteX1" fmla="*/ 398363 w 514568"/>
                  <a:gd name="connsiteY1" fmla="*/ 0 h 123825"/>
                  <a:gd name="connsiteX2" fmla="*/ 514568 w 514568"/>
                  <a:gd name="connsiteY2" fmla="*/ 121920 h 123825"/>
                  <a:gd name="connsiteX3" fmla="*/ 139065 w 514568"/>
                  <a:gd name="connsiteY3" fmla="*/ 123825 h 123825"/>
                  <a:gd name="connsiteX4" fmla="*/ 0 w 514568"/>
                  <a:gd name="connsiteY4" fmla="*/ 1905 h 123825"/>
                  <a:gd name="connsiteX0" fmla="*/ 0 w 514568"/>
                  <a:gd name="connsiteY0" fmla="*/ 1905 h 121920"/>
                  <a:gd name="connsiteX1" fmla="*/ 398363 w 514568"/>
                  <a:gd name="connsiteY1" fmla="*/ 0 h 121920"/>
                  <a:gd name="connsiteX2" fmla="*/ 514568 w 514568"/>
                  <a:gd name="connsiteY2" fmla="*/ 121920 h 121920"/>
                  <a:gd name="connsiteX3" fmla="*/ 129540 w 514568"/>
                  <a:gd name="connsiteY3" fmla="*/ 121920 h 121920"/>
                  <a:gd name="connsiteX4" fmla="*/ 0 w 514568"/>
                  <a:gd name="connsiteY4" fmla="*/ 1905 h 121920"/>
                  <a:gd name="connsiteX0" fmla="*/ 0 w 520283"/>
                  <a:gd name="connsiteY0" fmla="*/ 1905 h 125730"/>
                  <a:gd name="connsiteX1" fmla="*/ 398363 w 520283"/>
                  <a:gd name="connsiteY1" fmla="*/ 0 h 125730"/>
                  <a:gd name="connsiteX2" fmla="*/ 520283 w 520283"/>
                  <a:gd name="connsiteY2" fmla="*/ 125730 h 125730"/>
                  <a:gd name="connsiteX3" fmla="*/ 129540 w 520283"/>
                  <a:gd name="connsiteY3" fmla="*/ 121920 h 125730"/>
                  <a:gd name="connsiteX4" fmla="*/ 0 w 520283"/>
                  <a:gd name="connsiteY4" fmla="*/ 1905 h 125730"/>
                  <a:gd name="connsiteX0" fmla="*/ 0 w 520283"/>
                  <a:gd name="connsiteY0" fmla="*/ 1905 h 127635"/>
                  <a:gd name="connsiteX1" fmla="*/ 398363 w 520283"/>
                  <a:gd name="connsiteY1" fmla="*/ 0 h 127635"/>
                  <a:gd name="connsiteX2" fmla="*/ 520283 w 520283"/>
                  <a:gd name="connsiteY2" fmla="*/ 125730 h 127635"/>
                  <a:gd name="connsiteX3" fmla="*/ 133350 w 520283"/>
                  <a:gd name="connsiteY3" fmla="*/ 127635 h 127635"/>
                  <a:gd name="connsiteX4" fmla="*/ 0 w 520283"/>
                  <a:gd name="connsiteY4" fmla="*/ 1905 h 127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283" h="127635">
                    <a:moveTo>
                      <a:pt x="0" y="1905"/>
                    </a:moveTo>
                    <a:lnTo>
                      <a:pt x="398363" y="0"/>
                    </a:lnTo>
                    <a:lnTo>
                      <a:pt x="520283" y="125730"/>
                    </a:lnTo>
                    <a:lnTo>
                      <a:pt x="133350" y="127635"/>
                    </a:lnTo>
                    <a:lnTo>
                      <a:pt x="0" y="1905"/>
                    </a:lnTo>
                    <a:close/>
                  </a:path>
                </a:pathLst>
              </a:custGeom>
              <a:gradFill>
                <a:gsLst>
                  <a:gs pos="0">
                    <a:schemeClr val="dk1">
                      <a:tint val="50000"/>
                      <a:satMod val="300000"/>
                    </a:schemeClr>
                  </a:gs>
                  <a:gs pos="61000">
                    <a:schemeClr val="dk1">
                      <a:tint val="37000"/>
                      <a:satMod val="300000"/>
                      <a:lumMod val="66000"/>
                    </a:schemeClr>
                  </a:gs>
                  <a:gs pos="100000">
                    <a:schemeClr val="dk1">
                      <a:tint val="15000"/>
                      <a:satMod val="350000"/>
                    </a:schemeClr>
                  </a:gs>
                </a:gsLst>
              </a:gradFill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2" name="Picture 45" descr="Service Router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427336" y="3700292"/>
              <a:ext cx="590174" cy="18218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" name="Group 82"/>
            <p:cNvGrpSpPr/>
            <p:nvPr/>
          </p:nvGrpSpPr>
          <p:grpSpPr>
            <a:xfrm>
              <a:off x="5602923" y="3888273"/>
              <a:ext cx="577291" cy="661962"/>
              <a:chOff x="1027560" y="1988818"/>
              <a:chExt cx="545969" cy="678181"/>
            </a:xfrm>
          </p:grpSpPr>
          <p:sp>
            <p:nvSpPr>
              <p:cNvPr id="84" name="Cube 83"/>
              <p:cNvSpPr/>
              <p:nvPr/>
            </p:nvSpPr>
            <p:spPr>
              <a:xfrm flipH="1">
                <a:off x="1027560" y="1988818"/>
                <a:ext cx="545969" cy="678181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5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171574" y="2133601"/>
                <a:ext cx="401955" cy="5295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86" name="Rectangle 83"/>
              <p:cNvSpPr/>
              <p:nvPr/>
            </p:nvSpPr>
            <p:spPr>
              <a:xfrm>
                <a:off x="1028484" y="2005964"/>
                <a:ext cx="125948" cy="653415"/>
              </a:xfrm>
              <a:custGeom>
                <a:avLst/>
                <a:gdLst>
                  <a:gd name="connsiteX0" fmla="*/ 0 w 230723"/>
                  <a:gd name="connsiteY0" fmla="*/ 0 h 609600"/>
                  <a:gd name="connsiteX1" fmla="*/ 230723 w 230723"/>
                  <a:gd name="connsiteY1" fmla="*/ 0 h 609600"/>
                  <a:gd name="connsiteX2" fmla="*/ 230723 w 230723"/>
                  <a:gd name="connsiteY2" fmla="*/ 609600 h 609600"/>
                  <a:gd name="connsiteX3" fmla="*/ 0 w 230723"/>
                  <a:gd name="connsiteY3" fmla="*/ 609600 h 609600"/>
                  <a:gd name="connsiteX4" fmla="*/ 0 w 230723"/>
                  <a:gd name="connsiteY4" fmla="*/ 0 h 609600"/>
                  <a:gd name="connsiteX0" fmla="*/ 123825 w 230723"/>
                  <a:gd name="connsiteY0" fmla="*/ 0 h 645795"/>
                  <a:gd name="connsiteX1" fmla="*/ 230723 w 230723"/>
                  <a:gd name="connsiteY1" fmla="*/ 36195 h 645795"/>
                  <a:gd name="connsiteX2" fmla="*/ 230723 w 230723"/>
                  <a:gd name="connsiteY2" fmla="*/ 645795 h 645795"/>
                  <a:gd name="connsiteX3" fmla="*/ 0 w 230723"/>
                  <a:gd name="connsiteY3" fmla="*/ 645795 h 645795"/>
                  <a:gd name="connsiteX4" fmla="*/ 123825 w 230723"/>
                  <a:gd name="connsiteY4" fmla="*/ 0 h 645795"/>
                  <a:gd name="connsiteX0" fmla="*/ 123825 w 234533"/>
                  <a:gd name="connsiteY0" fmla="*/ 0 h 645795"/>
                  <a:gd name="connsiteX1" fmla="*/ 234533 w 234533"/>
                  <a:gd name="connsiteY1" fmla="*/ 116205 h 645795"/>
                  <a:gd name="connsiteX2" fmla="*/ 230723 w 234533"/>
                  <a:gd name="connsiteY2" fmla="*/ 645795 h 645795"/>
                  <a:gd name="connsiteX3" fmla="*/ 0 w 234533"/>
                  <a:gd name="connsiteY3" fmla="*/ 645795 h 645795"/>
                  <a:gd name="connsiteX4" fmla="*/ 123825 w 234533"/>
                  <a:gd name="connsiteY4" fmla="*/ 0 h 645795"/>
                  <a:gd name="connsiteX0" fmla="*/ 13335 w 124043"/>
                  <a:gd name="connsiteY0" fmla="*/ 0 h 645795"/>
                  <a:gd name="connsiteX1" fmla="*/ 124043 w 124043"/>
                  <a:gd name="connsiteY1" fmla="*/ 116205 h 645795"/>
                  <a:gd name="connsiteX2" fmla="*/ 120233 w 124043"/>
                  <a:gd name="connsiteY2" fmla="*/ 645795 h 645795"/>
                  <a:gd name="connsiteX3" fmla="*/ 0 w 124043"/>
                  <a:gd name="connsiteY3" fmla="*/ 502920 h 645795"/>
                  <a:gd name="connsiteX4" fmla="*/ 13335 w 124043"/>
                  <a:gd name="connsiteY4" fmla="*/ 0 h 645795"/>
                  <a:gd name="connsiteX0" fmla="*/ 13335 w 125948"/>
                  <a:gd name="connsiteY0" fmla="*/ 0 h 628650"/>
                  <a:gd name="connsiteX1" fmla="*/ 124043 w 125948"/>
                  <a:gd name="connsiteY1" fmla="*/ 116205 h 628650"/>
                  <a:gd name="connsiteX2" fmla="*/ 125948 w 125948"/>
                  <a:gd name="connsiteY2" fmla="*/ 628650 h 628650"/>
                  <a:gd name="connsiteX3" fmla="*/ 0 w 125948"/>
                  <a:gd name="connsiteY3" fmla="*/ 502920 h 628650"/>
                  <a:gd name="connsiteX4" fmla="*/ 13335 w 125948"/>
                  <a:gd name="connsiteY4" fmla="*/ 0 h 628650"/>
                  <a:gd name="connsiteX0" fmla="*/ 3810 w 116423"/>
                  <a:gd name="connsiteY0" fmla="*/ 0 h 628650"/>
                  <a:gd name="connsiteX1" fmla="*/ 114518 w 116423"/>
                  <a:gd name="connsiteY1" fmla="*/ 116205 h 628650"/>
                  <a:gd name="connsiteX2" fmla="*/ 116423 w 116423"/>
                  <a:gd name="connsiteY2" fmla="*/ 628650 h 628650"/>
                  <a:gd name="connsiteX3" fmla="*/ 0 w 116423"/>
                  <a:gd name="connsiteY3" fmla="*/ 514350 h 628650"/>
                  <a:gd name="connsiteX4" fmla="*/ 3810 w 116423"/>
                  <a:gd name="connsiteY4" fmla="*/ 0 h 628650"/>
                  <a:gd name="connsiteX0" fmla="*/ 0 w 120233"/>
                  <a:gd name="connsiteY0" fmla="*/ 0 h 632460"/>
                  <a:gd name="connsiteX1" fmla="*/ 118328 w 120233"/>
                  <a:gd name="connsiteY1" fmla="*/ 120015 h 632460"/>
                  <a:gd name="connsiteX2" fmla="*/ 120233 w 120233"/>
                  <a:gd name="connsiteY2" fmla="*/ 632460 h 632460"/>
                  <a:gd name="connsiteX3" fmla="*/ 3810 w 120233"/>
                  <a:gd name="connsiteY3" fmla="*/ 518160 h 632460"/>
                  <a:gd name="connsiteX4" fmla="*/ 0 w 120233"/>
                  <a:gd name="connsiteY4" fmla="*/ 0 h 632460"/>
                  <a:gd name="connsiteX0" fmla="*/ 0 w 118328"/>
                  <a:gd name="connsiteY0" fmla="*/ 0 h 643890"/>
                  <a:gd name="connsiteX1" fmla="*/ 116423 w 118328"/>
                  <a:gd name="connsiteY1" fmla="*/ 131445 h 643890"/>
                  <a:gd name="connsiteX2" fmla="*/ 118328 w 118328"/>
                  <a:gd name="connsiteY2" fmla="*/ 643890 h 643890"/>
                  <a:gd name="connsiteX3" fmla="*/ 1905 w 118328"/>
                  <a:gd name="connsiteY3" fmla="*/ 529590 h 643890"/>
                  <a:gd name="connsiteX4" fmla="*/ 0 w 118328"/>
                  <a:gd name="connsiteY4" fmla="*/ 0 h 643890"/>
                  <a:gd name="connsiteX0" fmla="*/ 0 w 122138"/>
                  <a:gd name="connsiteY0" fmla="*/ 0 h 643890"/>
                  <a:gd name="connsiteX1" fmla="*/ 122138 w 122138"/>
                  <a:gd name="connsiteY1" fmla="*/ 121920 h 643890"/>
                  <a:gd name="connsiteX2" fmla="*/ 118328 w 122138"/>
                  <a:gd name="connsiteY2" fmla="*/ 643890 h 643890"/>
                  <a:gd name="connsiteX3" fmla="*/ 1905 w 122138"/>
                  <a:gd name="connsiteY3" fmla="*/ 529590 h 643890"/>
                  <a:gd name="connsiteX4" fmla="*/ 0 w 122138"/>
                  <a:gd name="connsiteY4" fmla="*/ 0 h 643890"/>
                  <a:gd name="connsiteX0" fmla="*/ 0 w 124043"/>
                  <a:gd name="connsiteY0" fmla="*/ 0 h 653415"/>
                  <a:gd name="connsiteX1" fmla="*/ 122138 w 124043"/>
                  <a:gd name="connsiteY1" fmla="*/ 121920 h 653415"/>
                  <a:gd name="connsiteX2" fmla="*/ 124043 w 124043"/>
                  <a:gd name="connsiteY2" fmla="*/ 653415 h 653415"/>
                  <a:gd name="connsiteX3" fmla="*/ 1905 w 124043"/>
                  <a:gd name="connsiteY3" fmla="*/ 529590 h 653415"/>
                  <a:gd name="connsiteX4" fmla="*/ 0 w 124043"/>
                  <a:gd name="connsiteY4" fmla="*/ 0 h 653415"/>
                  <a:gd name="connsiteX0" fmla="*/ 1905 w 125948"/>
                  <a:gd name="connsiteY0" fmla="*/ 0 h 653415"/>
                  <a:gd name="connsiteX1" fmla="*/ 124043 w 125948"/>
                  <a:gd name="connsiteY1" fmla="*/ 121920 h 653415"/>
                  <a:gd name="connsiteX2" fmla="*/ 125948 w 125948"/>
                  <a:gd name="connsiteY2" fmla="*/ 653415 h 653415"/>
                  <a:gd name="connsiteX3" fmla="*/ 0 w 125948"/>
                  <a:gd name="connsiteY3" fmla="*/ 531495 h 653415"/>
                  <a:gd name="connsiteX4" fmla="*/ 1905 w 125948"/>
                  <a:gd name="connsiteY4" fmla="*/ 0 h 653415"/>
                  <a:gd name="connsiteX0" fmla="*/ 1905 w 125948"/>
                  <a:gd name="connsiteY0" fmla="*/ 0 h 653415"/>
                  <a:gd name="connsiteX1" fmla="*/ 124043 w 125948"/>
                  <a:gd name="connsiteY1" fmla="*/ 121920 h 653415"/>
                  <a:gd name="connsiteX2" fmla="*/ 125948 w 125948"/>
                  <a:gd name="connsiteY2" fmla="*/ 653415 h 653415"/>
                  <a:gd name="connsiteX3" fmla="*/ 0 w 125948"/>
                  <a:gd name="connsiteY3" fmla="*/ 527685 h 653415"/>
                  <a:gd name="connsiteX4" fmla="*/ 1905 w 125948"/>
                  <a:gd name="connsiteY4" fmla="*/ 0 h 653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948" h="653415">
                    <a:moveTo>
                      <a:pt x="1905" y="0"/>
                    </a:moveTo>
                    <a:lnTo>
                      <a:pt x="124043" y="121920"/>
                    </a:lnTo>
                    <a:lnTo>
                      <a:pt x="125948" y="653415"/>
                    </a:lnTo>
                    <a:lnTo>
                      <a:pt x="0" y="527685"/>
                    </a:lnTo>
                    <a:lnTo>
                      <a:pt x="190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dk1">
                      <a:tint val="50000"/>
                      <a:satMod val="300000"/>
                    </a:schemeClr>
                  </a:gs>
                  <a:gs pos="61000">
                    <a:schemeClr val="dk1">
                      <a:tint val="37000"/>
                      <a:satMod val="300000"/>
                      <a:lumMod val="66000"/>
                    </a:schemeClr>
                  </a:gs>
                  <a:gs pos="100000">
                    <a:schemeClr val="dk1">
                      <a:tint val="15000"/>
                      <a:satMod val="350000"/>
                    </a:schemeClr>
                  </a:gs>
                </a:gsLst>
                <a:lin ang="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3"/>
              <p:cNvSpPr/>
              <p:nvPr/>
            </p:nvSpPr>
            <p:spPr>
              <a:xfrm>
                <a:off x="1037545" y="1988820"/>
                <a:ext cx="520283" cy="127635"/>
              </a:xfrm>
              <a:custGeom>
                <a:avLst/>
                <a:gdLst>
                  <a:gd name="connsiteX0" fmla="*/ 0 w 230723"/>
                  <a:gd name="connsiteY0" fmla="*/ 0 h 609600"/>
                  <a:gd name="connsiteX1" fmla="*/ 230723 w 230723"/>
                  <a:gd name="connsiteY1" fmla="*/ 0 h 609600"/>
                  <a:gd name="connsiteX2" fmla="*/ 230723 w 230723"/>
                  <a:gd name="connsiteY2" fmla="*/ 609600 h 609600"/>
                  <a:gd name="connsiteX3" fmla="*/ 0 w 230723"/>
                  <a:gd name="connsiteY3" fmla="*/ 609600 h 609600"/>
                  <a:gd name="connsiteX4" fmla="*/ 0 w 230723"/>
                  <a:gd name="connsiteY4" fmla="*/ 0 h 609600"/>
                  <a:gd name="connsiteX0" fmla="*/ 123825 w 230723"/>
                  <a:gd name="connsiteY0" fmla="*/ 0 h 645795"/>
                  <a:gd name="connsiteX1" fmla="*/ 230723 w 230723"/>
                  <a:gd name="connsiteY1" fmla="*/ 36195 h 645795"/>
                  <a:gd name="connsiteX2" fmla="*/ 230723 w 230723"/>
                  <a:gd name="connsiteY2" fmla="*/ 645795 h 645795"/>
                  <a:gd name="connsiteX3" fmla="*/ 0 w 230723"/>
                  <a:gd name="connsiteY3" fmla="*/ 645795 h 645795"/>
                  <a:gd name="connsiteX4" fmla="*/ 123825 w 230723"/>
                  <a:gd name="connsiteY4" fmla="*/ 0 h 645795"/>
                  <a:gd name="connsiteX0" fmla="*/ 123825 w 234533"/>
                  <a:gd name="connsiteY0" fmla="*/ 0 h 645795"/>
                  <a:gd name="connsiteX1" fmla="*/ 234533 w 234533"/>
                  <a:gd name="connsiteY1" fmla="*/ 116205 h 645795"/>
                  <a:gd name="connsiteX2" fmla="*/ 230723 w 234533"/>
                  <a:gd name="connsiteY2" fmla="*/ 645795 h 645795"/>
                  <a:gd name="connsiteX3" fmla="*/ 0 w 234533"/>
                  <a:gd name="connsiteY3" fmla="*/ 645795 h 645795"/>
                  <a:gd name="connsiteX4" fmla="*/ 123825 w 234533"/>
                  <a:gd name="connsiteY4" fmla="*/ 0 h 645795"/>
                  <a:gd name="connsiteX0" fmla="*/ 13335 w 124043"/>
                  <a:gd name="connsiteY0" fmla="*/ 0 h 645795"/>
                  <a:gd name="connsiteX1" fmla="*/ 124043 w 124043"/>
                  <a:gd name="connsiteY1" fmla="*/ 116205 h 645795"/>
                  <a:gd name="connsiteX2" fmla="*/ 120233 w 124043"/>
                  <a:gd name="connsiteY2" fmla="*/ 645795 h 645795"/>
                  <a:gd name="connsiteX3" fmla="*/ 0 w 124043"/>
                  <a:gd name="connsiteY3" fmla="*/ 502920 h 645795"/>
                  <a:gd name="connsiteX4" fmla="*/ 13335 w 124043"/>
                  <a:gd name="connsiteY4" fmla="*/ 0 h 645795"/>
                  <a:gd name="connsiteX0" fmla="*/ 13335 w 125948"/>
                  <a:gd name="connsiteY0" fmla="*/ 0 h 628650"/>
                  <a:gd name="connsiteX1" fmla="*/ 124043 w 125948"/>
                  <a:gd name="connsiteY1" fmla="*/ 116205 h 628650"/>
                  <a:gd name="connsiteX2" fmla="*/ 125948 w 125948"/>
                  <a:gd name="connsiteY2" fmla="*/ 628650 h 628650"/>
                  <a:gd name="connsiteX3" fmla="*/ 0 w 125948"/>
                  <a:gd name="connsiteY3" fmla="*/ 502920 h 628650"/>
                  <a:gd name="connsiteX4" fmla="*/ 13335 w 125948"/>
                  <a:gd name="connsiteY4" fmla="*/ 0 h 628650"/>
                  <a:gd name="connsiteX0" fmla="*/ 3810 w 116423"/>
                  <a:gd name="connsiteY0" fmla="*/ 0 h 628650"/>
                  <a:gd name="connsiteX1" fmla="*/ 114518 w 116423"/>
                  <a:gd name="connsiteY1" fmla="*/ 116205 h 628650"/>
                  <a:gd name="connsiteX2" fmla="*/ 116423 w 116423"/>
                  <a:gd name="connsiteY2" fmla="*/ 628650 h 628650"/>
                  <a:gd name="connsiteX3" fmla="*/ 0 w 116423"/>
                  <a:gd name="connsiteY3" fmla="*/ 514350 h 628650"/>
                  <a:gd name="connsiteX4" fmla="*/ 3810 w 116423"/>
                  <a:gd name="connsiteY4" fmla="*/ 0 h 628650"/>
                  <a:gd name="connsiteX0" fmla="*/ 0 w 120233"/>
                  <a:gd name="connsiteY0" fmla="*/ 0 h 632460"/>
                  <a:gd name="connsiteX1" fmla="*/ 118328 w 120233"/>
                  <a:gd name="connsiteY1" fmla="*/ 120015 h 632460"/>
                  <a:gd name="connsiteX2" fmla="*/ 120233 w 120233"/>
                  <a:gd name="connsiteY2" fmla="*/ 632460 h 632460"/>
                  <a:gd name="connsiteX3" fmla="*/ 3810 w 120233"/>
                  <a:gd name="connsiteY3" fmla="*/ 518160 h 632460"/>
                  <a:gd name="connsiteX4" fmla="*/ 0 w 120233"/>
                  <a:gd name="connsiteY4" fmla="*/ 0 h 632460"/>
                  <a:gd name="connsiteX0" fmla="*/ 0 w 118328"/>
                  <a:gd name="connsiteY0" fmla="*/ 0 h 643890"/>
                  <a:gd name="connsiteX1" fmla="*/ 116423 w 118328"/>
                  <a:gd name="connsiteY1" fmla="*/ 131445 h 643890"/>
                  <a:gd name="connsiteX2" fmla="*/ 118328 w 118328"/>
                  <a:gd name="connsiteY2" fmla="*/ 643890 h 643890"/>
                  <a:gd name="connsiteX3" fmla="*/ 1905 w 118328"/>
                  <a:gd name="connsiteY3" fmla="*/ 529590 h 643890"/>
                  <a:gd name="connsiteX4" fmla="*/ 0 w 118328"/>
                  <a:gd name="connsiteY4" fmla="*/ 0 h 643890"/>
                  <a:gd name="connsiteX0" fmla="*/ 0 w 122138"/>
                  <a:gd name="connsiteY0" fmla="*/ 0 h 643890"/>
                  <a:gd name="connsiteX1" fmla="*/ 122138 w 122138"/>
                  <a:gd name="connsiteY1" fmla="*/ 121920 h 643890"/>
                  <a:gd name="connsiteX2" fmla="*/ 118328 w 122138"/>
                  <a:gd name="connsiteY2" fmla="*/ 643890 h 643890"/>
                  <a:gd name="connsiteX3" fmla="*/ 1905 w 122138"/>
                  <a:gd name="connsiteY3" fmla="*/ 529590 h 643890"/>
                  <a:gd name="connsiteX4" fmla="*/ 0 w 122138"/>
                  <a:gd name="connsiteY4" fmla="*/ 0 h 643890"/>
                  <a:gd name="connsiteX0" fmla="*/ 0 w 124043"/>
                  <a:gd name="connsiteY0" fmla="*/ 0 h 653415"/>
                  <a:gd name="connsiteX1" fmla="*/ 122138 w 124043"/>
                  <a:gd name="connsiteY1" fmla="*/ 121920 h 653415"/>
                  <a:gd name="connsiteX2" fmla="*/ 124043 w 124043"/>
                  <a:gd name="connsiteY2" fmla="*/ 653415 h 653415"/>
                  <a:gd name="connsiteX3" fmla="*/ 1905 w 124043"/>
                  <a:gd name="connsiteY3" fmla="*/ 529590 h 653415"/>
                  <a:gd name="connsiteX4" fmla="*/ 0 w 124043"/>
                  <a:gd name="connsiteY4" fmla="*/ 0 h 653415"/>
                  <a:gd name="connsiteX0" fmla="*/ 1905 w 125948"/>
                  <a:gd name="connsiteY0" fmla="*/ 0 h 653415"/>
                  <a:gd name="connsiteX1" fmla="*/ 124043 w 125948"/>
                  <a:gd name="connsiteY1" fmla="*/ 121920 h 653415"/>
                  <a:gd name="connsiteX2" fmla="*/ 125948 w 125948"/>
                  <a:gd name="connsiteY2" fmla="*/ 653415 h 653415"/>
                  <a:gd name="connsiteX3" fmla="*/ 0 w 125948"/>
                  <a:gd name="connsiteY3" fmla="*/ 531495 h 653415"/>
                  <a:gd name="connsiteX4" fmla="*/ 1905 w 125948"/>
                  <a:gd name="connsiteY4" fmla="*/ 0 h 653415"/>
                  <a:gd name="connsiteX0" fmla="*/ 1905 w 125948"/>
                  <a:gd name="connsiteY0" fmla="*/ 0 h 653415"/>
                  <a:gd name="connsiteX1" fmla="*/ 124043 w 125948"/>
                  <a:gd name="connsiteY1" fmla="*/ 121920 h 653415"/>
                  <a:gd name="connsiteX2" fmla="*/ 125948 w 125948"/>
                  <a:gd name="connsiteY2" fmla="*/ 653415 h 653415"/>
                  <a:gd name="connsiteX3" fmla="*/ 0 w 125948"/>
                  <a:gd name="connsiteY3" fmla="*/ 527685 h 653415"/>
                  <a:gd name="connsiteX4" fmla="*/ 1905 w 125948"/>
                  <a:gd name="connsiteY4" fmla="*/ 0 h 653415"/>
                  <a:gd name="connsiteX0" fmla="*/ 1905 w 305018"/>
                  <a:gd name="connsiteY0" fmla="*/ 0 h 527685"/>
                  <a:gd name="connsiteX1" fmla="*/ 124043 w 305018"/>
                  <a:gd name="connsiteY1" fmla="*/ 121920 h 527685"/>
                  <a:gd name="connsiteX2" fmla="*/ 305018 w 305018"/>
                  <a:gd name="connsiteY2" fmla="*/ 358140 h 527685"/>
                  <a:gd name="connsiteX3" fmla="*/ 0 w 305018"/>
                  <a:gd name="connsiteY3" fmla="*/ 527685 h 527685"/>
                  <a:gd name="connsiteX4" fmla="*/ 1905 w 305018"/>
                  <a:gd name="connsiteY4" fmla="*/ 0 h 527685"/>
                  <a:gd name="connsiteX0" fmla="*/ 62865 w 365978"/>
                  <a:gd name="connsiteY0" fmla="*/ 0 h 360045"/>
                  <a:gd name="connsiteX1" fmla="*/ 185003 w 365978"/>
                  <a:gd name="connsiteY1" fmla="*/ 121920 h 360045"/>
                  <a:gd name="connsiteX2" fmla="*/ 365978 w 365978"/>
                  <a:gd name="connsiteY2" fmla="*/ 358140 h 360045"/>
                  <a:gd name="connsiteX3" fmla="*/ 0 w 365978"/>
                  <a:gd name="connsiteY3" fmla="*/ 360045 h 360045"/>
                  <a:gd name="connsiteX4" fmla="*/ 62865 w 365978"/>
                  <a:gd name="connsiteY4" fmla="*/ 0 h 360045"/>
                  <a:gd name="connsiteX0" fmla="*/ 0 w 489803"/>
                  <a:gd name="connsiteY0" fmla="*/ 123825 h 238125"/>
                  <a:gd name="connsiteX1" fmla="*/ 308828 w 489803"/>
                  <a:gd name="connsiteY1" fmla="*/ 0 h 238125"/>
                  <a:gd name="connsiteX2" fmla="*/ 489803 w 489803"/>
                  <a:gd name="connsiteY2" fmla="*/ 236220 h 238125"/>
                  <a:gd name="connsiteX3" fmla="*/ 123825 w 489803"/>
                  <a:gd name="connsiteY3" fmla="*/ 238125 h 238125"/>
                  <a:gd name="connsiteX4" fmla="*/ 0 w 489803"/>
                  <a:gd name="connsiteY4" fmla="*/ 123825 h 238125"/>
                  <a:gd name="connsiteX0" fmla="*/ 0 w 489803"/>
                  <a:gd name="connsiteY0" fmla="*/ 15240 h 129540"/>
                  <a:gd name="connsiteX1" fmla="*/ 331688 w 489803"/>
                  <a:gd name="connsiteY1" fmla="*/ 0 h 129540"/>
                  <a:gd name="connsiteX2" fmla="*/ 489803 w 489803"/>
                  <a:gd name="connsiteY2" fmla="*/ 127635 h 129540"/>
                  <a:gd name="connsiteX3" fmla="*/ 123825 w 489803"/>
                  <a:gd name="connsiteY3" fmla="*/ 129540 h 129540"/>
                  <a:gd name="connsiteX4" fmla="*/ 0 w 489803"/>
                  <a:gd name="connsiteY4" fmla="*/ 15240 h 129540"/>
                  <a:gd name="connsiteX0" fmla="*/ 0 w 489803"/>
                  <a:gd name="connsiteY0" fmla="*/ 1905 h 116205"/>
                  <a:gd name="connsiteX1" fmla="*/ 385028 w 489803"/>
                  <a:gd name="connsiteY1" fmla="*/ 0 h 116205"/>
                  <a:gd name="connsiteX2" fmla="*/ 489803 w 489803"/>
                  <a:gd name="connsiteY2" fmla="*/ 114300 h 116205"/>
                  <a:gd name="connsiteX3" fmla="*/ 123825 w 489803"/>
                  <a:gd name="connsiteY3" fmla="*/ 116205 h 116205"/>
                  <a:gd name="connsiteX4" fmla="*/ 0 w 489803"/>
                  <a:gd name="connsiteY4" fmla="*/ 1905 h 116205"/>
                  <a:gd name="connsiteX0" fmla="*/ 0 w 505043"/>
                  <a:gd name="connsiteY0" fmla="*/ 0 h 121920"/>
                  <a:gd name="connsiteX1" fmla="*/ 400268 w 505043"/>
                  <a:gd name="connsiteY1" fmla="*/ 5715 h 121920"/>
                  <a:gd name="connsiteX2" fmla="*/ 505043 w 505043"/>
                  <a:gd name="connsiteY2" fmla="*/ 120015 h 121920"/>
                  <a:gd name="connsiteX3" fmla="*/ 139065 w 505043"/>
                  <a:gd name="connsiteY3" fmla="*/ 121920 h 121920"/>
                  <a:gd name="connsiteX4" fmla="*/ 0 w 505043"/>
                  <a:gd name="connsiteY4" fmla="*/ 0 h 121920"/>
                  <a:gd name="connsiteX0" fmla="*/ 0 w 505043"/>
                  <a:gd name="connsiteY0" fmla="*/ 1905 h 123825"/>
                  <a:gd name="connsiteX1" fmla="*/ 404078 w 505043"/>
                  <a:gd name="connsiteY1" fmla="*/ 0 h 123825"/>
                  <a:gd name="connsiteX2" fmla="*/ 505043 w 505043"/>
                  <a:gd name="connsiteY2" fmla="*/ 121920 h 123825"/>
                  <a:gd name="connsiteX3" fmla="*/ 139065 w 505043"/>
                  <a:gd name="connsiteY3" fmla="*/ 123825 h 123825"/>
                  <a:gd name="connsiteX4" fmla="*/ 0 w 505043"/>
                  <a:gd name="connsiteY4" fmla="*/ 1905 h 123825"/>
                  <a:gd name="connsiteX0" fmla="*/ 0 w 514568"/>
                  <a:gd name="connsiteY0" fmla="*/ 1905 h 123825"/>
                  <a:gd name="connsiteX1" fmla="*/ 404078 w 514568"/>
                  <a:gd name="connsiteY1" fmla="*/ 0 h 123825"/>
                  <a:gd name="connsiteX2" fmla="*/ 514568 w 514568"/>
                  <a:gd name="connsiteY2" fmla="*/ 121920 h 123825"/>
                  <a:gd name="connsiteX3" fmla="*/ 139065 w 514568"/>
                  <a:gd name="connsiteY3" fmla="*/ 123825 h 123825"/>
                  <a:gd name="connsiteX4" fmla="*/ 0 w 514568"/>
                  <a:gd name="connsiteY4" fmla="*/ 1905 h 123825"/>
                  <a:gd name="connsiteX0" fmla="*/ 0 w 514568"/>
                  <a:gd name="connsiteY0" fmla="*/ 1905 h 123825"/>
                  <a:gd name="connsiteX1" fmla="*/ 398363 w 514568"/>
                  <a:gd name="connsiteY1" fmla="*/ 0 h 123825"/>
                  <a:gd name="connsiteX2" fmla="*/ 514568 w 514568"/>
                  <a:gd name="connsiteY2" fmla="*/ 121920 h 123825"/>
                  <a:gd name="connsiteX3" fmla="*/ 139065 w 514568"/>
                  <a:gd name="connsiteY3" fmla="*/ 123825 h 123825"/>
                  <a:gd name="connsiteX4" fmla="*/ 0 w 514568"/>
                  <a:gd name="connsiteY4" fmla="*/ 1905 h 123825"/>
                  <a:gd name="connsiteX0" fmla="*/ 0 w 514568"/>
                  <a:gd name="connsiteY0" fmla="*/ 1905 h 121920"/>
                  <a:gd name="connsiteX1" fmla="*/ 398363 w 514568"/>
                  <a:gd name="connsiteY1" fmla="*/ 0 h 121920"/>
                  <a:gd name="connsiteX2" fmla="*/ 514568 w 514568"/>
                  <a:gd name="connsiteY2" fmla="*/ 121920 h 121920"/>
                  <a:gd name="connsiteX3" fmla="*/ 129540 w 514568"/>
                  <a:gd name="connsiteY3" fmla="*/ 121920 h 121920"/>
                  <a:gd name="connsiteX4" fmla="*/ 0 w 514568"/>
                  <a:gd name="connsiteY4" fmla="*/ 1905 h 121920"/>
                  <a:gd name="connsiteX0" fmla="*/ 0 w 520283"/>
                  <a:gd name="connsiteY0" fmla="*/ 1905 h 125730"/>
                  <a:gd name="connsiteX1" fmla="*/ 398363 w 520283"/>
                  <a:gd name="connsiteY1" fmla="*/ 0 h 125730"/>
                  <a:gd name="connsiteX2" fmla="*/ 520283 w 520283"/>
                  <a:gd name="connsiteY2" fmla="*/ 125730 h 125730"/>
                  <a:gd name="connsiteX3" fmla="*/ 129540 w 520283"/>
                  <a:gd name="connsiteY3" fmla="*/ 121920 h 125730"/>
                  <a:gd name="connsiteX4" fmla="*/ 0 w 520283"/>
                  <a:gd name="connsiteY4" fmla="*/ 1905 h 125730"/>
                  <a:gd name="connsiteX0" fmla="*/ 0 w 520283"/>
                  <a:gd name="connsiteY0" fmla="*/ 1905 h 127635"/>
                  <a:gd name="connsiteX1" fmla="*/ 398363 w 520283"/>
                  <a:gd name="connsiteY1" fmla="*/ 0 h 127635"/>
                  <a:gd name="connsiteX2" fmla="*/ 520283 w 520283"/>
                  <a:gd name="connsiteY2" fmla="*/ 125730 h 127635"/>
                  <a:gd name="connsiteX3" fmla="*/ 133350 w 520283"/>
                  <a:gd name="connsiteY3" fmla="*/ 127635 h 127635"/>
                  <a:gd name="connsiteX4" fmla="*/ 0 w 520283"/>
                  <a:gd name="connsiteY4" fmla="*/ 1905 h 127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283" h="127635">
                    <a:moveTo>
                      <a:pt x="0" y="1905"/>
                    </a:moveTo>
                    <a:lnTo>
                      <a:pt x="398363" y="0"/>
                    </a:lnTo>
                    <a:lnTo>
                      <a:pt x="520283" y="125730"/>
                    </a:lnTo>
                    <a:lnTo>
                      <a:pt x="133350" y="127635"/>
                    </a:lnTo>
                    <a:lnTo>
                      <a:pt x="0" y="1905"/>
                    </a:lnTo>
                    <a:close/>
                  </a:path>
                </a:pathLst>
              </a:custGeom>
              <a:gradFill>
                <a:gsLst>
                  <a:gs pos="0">
                    <a:schemeClr val="dk1">
                      <a:tint val="50000"/>
                      <a:satMod val="300000"/>
                    </a:schemeClr>
                  </a:gs>
                  <a:gs pos="61000">
                    <a:schemeClr val="dk1">
                      <a:tint val="37000"/>
                      <a:satMod val="300000"/>
                      <a:lumMod val="66000"/>
                    </a:schemeClr>
                  </a:gs>
                  <a:gs pos="100000">
                    <a:schemeClr val="dk1">
                      <a:tint val="15000"/>
                      <a:satMod val="350000"/>
                    </a:schemeClr>
                  </a:gs>
                </a:gsLst>
              </a:gradFill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8" name="Picture 45" descr="Service Router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590040" y="3692853"/>
              <a:ext cx="590174" cy="18218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" name="Group 88"/>
            <p:cNvGrpSpPr/>
            <p:nvPr/>
          </p:nvGrpSpPr>
          <p:grpSpPr>
            <a:xfrm>
              <a:off x="6615640" y="3903151"/>
              <a:ext cx="577291" cy="661962"/>
              <a:chOff x="1027560" y="1988818"/>
              <a:chExt cx="545969" cy="678181"/>
            </a:xfrm>
          </p:grpSpPr>
          <p:sp>
            <p:nvSpPr>
              <p:cNvPr id="90" name="Cube 89"/>
              <p:cNvSpPr/>
              <p:nvPr/>
            </p:nvSpPr>
            <p:spPr>
              <a:xfrm flipH="1">
                <a:off x="1027560" y="1988818"/>
                <a:ext cx="545969" cy="678181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1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171574" y="2133601"/>
                <a:ext cx="401955" cy="5295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93" name="Rectangle 83"/>
              <p:cNvSpPr/>
              <p:nvPr/>
            </p:nvSpPr>
            <p:spPr>
              <a:xfrm>
                <a:off x="1028484" y="2005964"/>
                <a:ext cx="125948" cy="653415"/>
              </a:xfrm>
              <a:custGeom>
                <a:avLst/>
                <a:gdLst>
                  <a:gd name="connsiteX0" fmla="*/ 0 w 230723"/>
                  <a:gd name="connsiteY0" fmla="*/ 0 h 609600"/>
                  <a:gd name="connsiteX1" fmla="*/ 230723 w 230723"/>
                  <a:gd name="connsiteY1" fmla="*/ 0 h 609600"/>
                  <a:gd name="connsiteX2" fmla="*/ 230723 w 230723"/>
                  <a:gd name="connsiteY2" fmla="*/ 609600 h 609600"/>
                  <a:gd name="connsiteX3" fmla="*/ 0 w 230723"/>
                  <a:gd name="connsiteY3" fmla="*/ 609600 h 609600"/>
                  <a:gd name="connsiteX4" fmla="*/ 0 w 230723"/>
                  <a:gd name="connsiteY4" fmla="*/ 0 h 609600"/>
                  <a:gd name="connsiteX0" fmla="*/ 123825 w 230723"/>
                  <a:gd name="connsiteY0" fmla="*/ 0 h 645795"/>
                  <a:gd name="connsiteX1" fmla="*/ 230723 w 230723"/>
                  <a:gd name="connsiteY1" fmla="*/ 36195 h 645795"/>
                  <a:gd name="connsiteX2" fmla="*/ 230723 w 230723"/>
                  <a:gd name="connsiteY2" fmla="*/ 645795 h 645795"/>
                  <a:gd name="connsiteX3" fmla="*/ 0 w 230723"/>
                  <a:gd name="connsiteY3" fmla="*/ 645795 h 645795"/>
                  <a:gd name="connsiteX4" fmla="*/ 123825 w 230723"/>
                  <a:gd name="connsiteY4" fmla="*/ 0 h 645795"/>
                  <a:gd name="connsiteX0" fmla="*/ 123825 w 234533"/>
                  <a:gd name="connsiteY0" fmla="*/ 0 h 645795"/>
                  <a:gd name="connsiteX1" fmla="*/ 234533 w 234533"/>
                  <a:gd name="connsiteY1" fmla="*/ 116205 h 645795"/>
                  <a:gd name="connsiteX2" fmla="*/ 230723 w 234533"/>
                  <a:gd name="connsiteY2" fmla="*/ 645795 h 645795"/>
                  <a:gd name="connsiteX3" fmla="*/ 0 w 234533"/>
                  <a:gd name="connsiteY3" fmla="*/ 645795 h 645795"/>
                  <a:gd name="connsiteX4" fmla="*/ 123825 w 234533"/>
                  <a:gd name="connsiteY4" fmla="*/ 0 h 645795"/>
                  <a:gd name="connsiteX0" fmla="*/ 13335 w 124043"/>
                  <a:gd name="connsiteY0" fmla="*/ 0 h 645795"/>
                  <a:gd name="connsiteX1" fmla="*/ 124043 w 124043"/>
                  <a:gd name="connsiteY1" fmla="*/ 116205 h 645795"/>
                  <a:gd name="connsiteX2" fmla="*/ 120233 w 124043"/>
                  <a:gd name="connsiteY2" fmla="*/ 645795 h 645795"/>
                  <a:gd name="connsiteX3" fmla="*/ 0 w 124043"/>
                  <a:gd name="connsiteY3" fmla="*/ 502920 h 645795"/>
                  <a:gd name="connsiteX4" fmla="*/ 13335 w 124043"/>
                  <a:gd name="connsiteY4" fmla="*/ 0 h 645795"/>
                  <a:gd name="connsiteX0" fmla="*/ 13335 w 125948"/>
                  <a:gd name="connsiteY0" fmla="*/ 0 h 628650"/>
                  <a:gd name="connsiteX1" fmla="*/ 124043 w 125948"/>
                  <a:gd name="connsiteY1" fmla="*/ 116205 h 628650"/>
                  <a:gd name="connsiteX2" fmla="*/ 125948 w 125948"/>
                  <a:gd name="connsiteY2" fmla="*/ 628650 h 628650"/>
                  <a:gd name="connsiteX3" fmla="*/ 0 w 125948"/>
                  <a:gd name="connsiteY3" fmla="*/ 502920 h 628650"/>
                  <a:gd name="connsiteX4" fmla="*/ 13335 w 125948"/>
                  <a:gd name="connsiteY4" fmla="*/ 0 h 628650"/>
                  <a:gd name="connsiteX0" fmla="*/ 3810 w 116423"/>
                  <a:gd name="connsiteY0" fmla="*/ 0 h 628650"/>
                  <a:gd name="connsiteX1" fmla="*/ 114518 w 116423"/>
                  <a:gd name="connsiteY1" fmla="*/ 116205 h 628650"/>
                  <a:gd name="connsiteX2" fmla="*/ 116423 w 116423"/>
                  <a:gd name="connsiteY2" fmla="*/ 628650 h 628650"/>
                  <a:gd name="connsiteX3" fmla="*/ 0 w 116423"/>
                  <a:gd name="connsiteY3" fmla="*/ 514350 h 628650"/>
                  <a:gd name="connsiteX4" fmla="*/ 3810 w 116423"/>
                  <a:gd name="connsiteY4" fmla="*/ 0 h 628650"/>
                  <a:gd name="connsiteX0" fmla="*/ 0 w 120233"/>
                  <a:gd name="connsiteY0" fmla="*/ 0 h 632460"/>
                  <a:gd name="connsiteX1" fmla="*/ 118328 w 120233"/>
                  <a:gd name="connsiteY1" fmla="*/ 120015 h 632460"/>
                  <a:gd name="connsiteX2" fmla="*/ 120233 w 120233"/>
                  <a:gd name="connsiteY2" fmla="*/ 632460 h 632460"/>
                  <a:gd name="connsiteX3" fmla="*/ 3810 w 120233"/>
                  <a:gd name="connsiteY3" fmla="*/ 518160 h 632460"/>
                  <a:gd name="connsiteX4" fmla="*/ 0 w 120233"/>
                  <a:gd name="connsiteY4" fmla="*/ 0 h 632460"/>
                  <a:gd name="connsiteX0" fmla="*/ 0 w 118328"/>
                  <a:gd name="connsiteY0" fmla="*/ 0 h 643890"/>
                  <a:gd name="connsiteX1" fmla="*/ 116423 w 118328"/>
                  <a:gd name="connsiteY1" fmla="*/ 131445 h 643890"/>
                  <a:gd name="connsiteX2" fmla="*/ 118328 w 118328"/>
                  <a:gd name="connsiteY2" fmla="*/ 643890 h 643890"/>
                  <a:gd name="connsiteX3" fmla="*/ 1905 w 118328"/>
                  <a:gd name="connsiteY3" fmla="*/ 529590 h 643890"/>
                  <a:gd name="connsiteX4" fmla="*/ 0 w 118328"/>
                  <a:gd name="connsiteY4" fmla="*/ 0 h 643890"/>
                  <a:gd name="connsiteX0" fmla="*/ 0 w 122138"/>
                  <a:gd name="connsiteY0" fmla="*/ 0 h 643890"/>
                  <a:gd name="connsiteX1" fmla="*/ 122138 w 122138"/>
                  <a:gd name="connsiteY1" fmla="*/ 121920 h 643890"/>
                  <a:gd name="connsiteX2" fmla="*/ 118328 w 122138"/>
                  <a:gd name="connsiteY2" fmla="*/ 643890 h 643890"/>
                  <a:gd name="connsiteX3" fmla="*/ 1905 w 122138"/>
                  <a:gd name="connsiteY3" fmla="*/ 529590 h 643890"/>
                  <a:gd name="connsiteX4" fmla="*/ 0 w 122138"/>
                  <a:gd name="connsiteY4" fmla="*/ 0 h 643890"/>
                  <a:gd name="connsiteX0" fmla="*/ 0 w 124043"/>
                  <a:gd name="connsiteY0" fmla="*/ 0 h 653415"/>
                  <a:gd name="connsiteX1" fmla="*/ 122138 w 124043"/>
                  <a:gd name="connsiteY1" fmla="*/ 121920 h 653415"/>
                  <a:gd name="connsiteX2" fmla="*/ 124043 w 124043"/>
                  <a:gd name="connsiteY2" fmla="*/ 653415 h 653415"/>
                  <a:gd name="connsiteX3" fmla="*/ 1905 w 124043"/>
                  <a:gd name="connsiteY3" fmla="*/ 529590 h 653415"/>
                  <a:gd name="connsiteX4" fmla="*/ 0 w 124043"/>
                  <a:gd name="connsiteY4" fmla="*/ 0 h 653415"/>
                  <a:gd name="connsiteX0" fmla="*/ 1905 w 125948"/>
                  <a:gd name="connsiteY0" fmla="*/ 0 h 653415"/>
                  <a:gd name="connsiteX1" fmla="*/ 124043 w 125948"/>
                  <a:gd name="connsiteY1" fmla="*/ 121920 h 653415"/>
                  <a:gd name="connsiteX2" fmla="*/ 125948 w 125948"/>
                  <a:gd name="connsiteY2" fmla="*/ 653415 h 653415"/>
                  <a:gd name="connsiteX3" fmla="*/ 0 w 125948"/>
                  <a:gd name="connsiteY3" fmla="*/ 531495 h 653415"/>
                  <a:gd name="connsiteX4" fmla="*/ 1905 w 125948"/>
                  <a:gd name="connsiteY4" fmla="*/ 0 h 653415"/>
                  <a:gd name="connsiteX0" fmla="*/ 1905 w 125948"/>
                  <a:gd name="connsiteY0" fmla="*/ 0 h 653415"/>
                  <a:gd name="connsiteX1" fmla="*/ 124043 w 125948"/>
                  <a:gd name="connsiteY1" fmla="*/ 121920 h 653415"/>
                  <a:gd name="connsiteX2" fmla="*/ 125948 w 125948"/>
                  <a:gd name="connsiteY2" fmla="*/ 653415 h 653415"/>
                  <a:gd name="connsiteX3" fmla="*/ 0 w 125948"/>
                  <a:gd name="connsiteY3" fmla="*/ 527685 h 653415"/>
                  <a:gd name="connsiteX4" fmla="*/ 1905 w 125948"/>
                  <a:gd name="connsiteY4" fmla="*/ 0 h 653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948" h="653415">
                    <a:moveTo>
                      <a:pt x="1905" y="0"/>
                    </a:moveTo>
                    <a:lnTo>
                      <a:pt x="124043" y="121920"/>
                    </a:lnTo>
                    <a:lnTo>
                      <a:pt x="125948" y="653415"/>
                    </a:lnTo>
                    <a:lnTo>
                      <a:pt x="0" y="527685"/>
                    </a:lnTo>
                    <a:lnTo>
                      <a:pt x="190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dk1">
                      <a:tint val="50000"/>
                      <a:satMod val="300000"/>
                    </a:schemeClr>
                  </a:gs>
                  <a:gs pos="61000">
                    <a:schemeClr val="dk1">
                      <a:tint val="37000"/>
                      <a:satMod val="300000"/>
                      <a:lumMod val="66000"/>
                    </a:schemeClr>
                  </a:gs>
                  <a:gs pos="100000">
                    <a:schemeClr val="dk1">
                      <a:tint val="15000"/>
                      <a:satMod val="350000"/>
                    </a:schemeClr>
                  </a:gs>
                </a:gsLst>
                <a:lin ang="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83"/>
              <p:cNvSpPr/>
              <p:nvPr/>
            </p:nvSpPr>
            <p:spPr>
              <a:xfrm>
                <a:off x="1037545" y="1988820"/>
                <a:ext cx="520283" cy="127635"/>
              </a:xfrm>
              <a:custGeom>
                <a:avLst/>
                <a:gdLst>
                  <a:gd name="connsiteX0" fmla="*/ 0 w 230723"/>
                  <a:gd name="connsiteY0" fmla="*/ 0 h 609600"/>
                  <a:gd name="connsiteX1" fmla="*/ 230723 w 230723"/>
                  <a:gd name="connsiteY1" fmla="*/ 0 h 609600"/>
                  <a:gd name="connsiteX2" fmla="*/ 230723 w 230723"/>
                  <a:gd name="connsiteY2" fmla="*/ 609600 h 609600"/>
                  <a:gd name="connsiteX3" fmla="*/ 0 w 230723"/>
                  <a:gd name="connsiteY3" fmla="*/ 609600 h 609600"/>
                  <a:gd name="connsiteX4" fmla="*/ 0 w 230723"/>
                  <a:gd name="connsiteY4" fmla="*/ 0 h 609600"/>
                  <a:gd name="connsiteX0" fmla="*/ 123825 w 230723"/>
                  <a:gd name="connsiteY0" fmla="*/ 0 h 645795"/>
                  <a:gd name="connsiteX1" fmla="*/ 230723 w 230723"/>
                  <a:gd name="connsiteY1" fmla="*/ 36195 h 645795"/>
                  <a:gd name="connsiteX2" fmla="*/ 230723 w 230723"/>
                  <a:gd name="connsiteY2" fmla="*/ 645795 h 645795"/>
                  <a:gd name="connsiteX3" fmla="*/ 0 w 230723"/>
                  <a:gd name="connsiteY3" fmla="*/ 645795 h 645795"/>
                  <a:gd name="connsiteX4" fmla="*/ 123825 w 230723"/>
                  <a:gd name="connsiteY4" fmla="*/ 0 h 645795"/>
                  <a:gd name="connsiteX0" fmla="*/ 123825 w 234533"/>
                  <a:gd name="connsiteY0" fmla="*/ 0 h 645795"/>
                  <a:gd name="connsiteX1" fmla="*/ 234533 w 234533"/>
                  <a:gd name="connsiteY1" fmla="*/ 116205 h 645795"/>
                  <a:gd name="connsiteX2" fmla="*/ 230723 w 234533"/>
                  <a:gd name="connsiteY2" fmla="*/ 645795 h 645795"/>
                  <a:gd name="connsiteX3" fmla="*/ 0 w 234533"/>
                  <a:gd name="connsiteY3" fmla="*/ 645795 h 645795"/>
                  <a:gd name="connsiteX4" fmla="*/ 123825 w 234533"/>
                  <a:gd name="connsiteY4" fmla="*/ 0 h 645795"/>
                  <a:gd name="connsiteX0" fmla="*/ 13335 w 124043"/>
                  <a:gd name="connsiteY0" fmla="*/ 0 h 645795"/>
                  <a:gd name="connsiteX1" fmla="*/ 124043 w 124043"/>
                  <a:gd name="connsiteY1" fmla="*/ 116205 h 645795"/>
                  <a:gd name="connsiteX2" fmla="*/ 120233 w 124043"/>
                  <a:gd name="connsiteY2" fmla="*/ 645795 h 645795"/>
                  <a:gd name="connsiteX3" fmla="*/ 0 w 124043"/>
                  <a:gd name="connsiteY3" fmla="*/ 502920 h 645795"/>
                  <a:gd name="connsiteX4" fmla="*/ 13335 w 124043"/>
                  <a:gd name="connsiteY4" fmla="*/ 0 h 645795"/>
                  <a:gd name="connsiteX0" fmla="*/ 13335 w 125948"/>
                  <a:gd name="connsiteY0" fmla="*/ 0 h 628650"/>
                  <a:gd name="connsiteX1" fmla="*/ 124043 w 125948"/>
                  <a:gd name="connsiteY1" fmla="*/ 116205 h 628650"/>
                  <a:gd name="connsiteX2" fmla="*/ 125948 w 125948"/>
                  <a:gd name="connsiteY2" fmla="*/ 628650 h 628650"/>
                  <a:gd name="connsiteX3" fmla="*/ 0 w 125948"/>
                  <a:gd name="connsiteY3" fmla="*/ 502920 h 628650"/>
                  <a:gd name="connsiteX4" fmla="*/ 13335 w 125948"/>
                  <a:gd name="connsiteY4" fmla="*/ 0 h 628650"/>
                  <a:gd name="connsiteX0" fmla="*/ 3810 w 116423"/>
                  <a:gd name="connsiteY0" fmla="*/ 0 h 628650"/>
                  <a:gd name="connsiteX1" fmla="*/ 114518 w 116423"/>
                  <a:gd name="connsiteY1" fmla="*/ 116205 h 628650"/>
                  <a:gd name="connsiteX2" fmla="*/ 116423 w 116423"/>
                  <a:gd name="connsiteY2" fmla="*/ 628650 h 628650"/>
                  <a:gd name="connsiteX3" fmla="*/ 0 w 116423"/>
                  <a:gd name="connsiteY3" fmla="*/ 514350 h 628650"/>
                  <a:gd name="connsiteX4" fmla="*/ 3810 w 116423"/>
                  <a:gd name="connsiteY4" fmla="*/ 0 h 628650"/>
                  <a:gd name="connsiteX0" fmla="*/ 0 w 120233"/>
                  <a:gd name="connsiteY0" fmla="*/ 0 h 632460"/>
                  <a:gd name="connsiteX1" fmla="*/ 118328 w 120233"/>
                  <a:gd name="connsiteY1" fmla="*/ 120015 h 632460"/>
                  <a:gd name="connsiteX2" fmla="*/ 120233 w 120233"/>
                  <a:gd name="connsiteY2" fmla="*/ 632460 h 632460"/>
                  <a:gd name="connsiteX3" fmla="*/ 3810 w 120233"/>
                  <a:gd name="connsiteY3" fmla="*/ 518160 h 632460"/>
                  <a:gd name="connsiteX4" fmla="*/ 0 w 120233"/>
                  <a:gd name="connsiteY4" fmla="*/ 0 h 632460"/>
                  <a:gd name="connsiteX0" fmla="*/ 0 w 118328"/>
                  <a:gd name="connsiteY0" fmla="*/ 0 h 643890"/>
                  <a:gd name="connsiteX1" fmla="*/ 116423 w 118328"/>
                  <a:gd name="connsiteY1" fmla="*/ 131445 h 643890"/>
                  <a:gd name="connsiteX2" fmla="*/ 118328 w 118328"/>
                  <a:gd name="connsiteY2" fmla="*/ 643890 h 643890"/>
                  <a:gd name="connsiteX3" fmla="*/ 1905 w 118328"/>
                  <a:gd name="connsiteY3" fmla="*/ 529590 h 643890"/>
                  <a:gd name="connsiteX4" fmla="*/ 0 w 118328"/>
                  <a:gd name="connsiteY4" fmla="*/ 0 h 643890"/>
                  <a:gd name="connsiteX0" fmla="*/ 0 w 122138"/>
                  <a:gd name="connsiteY0" fmla="*/ 0 h 643890"/>
                  <a:gd name="connsiteX1" fmla="*/ 122138 w 122138"/>
                  <a:gd name="connsiteY1" fmla="*/ 121920 h 643890"/>
                  <a:gd name="connsiteX2" fmla="*/ 118328 w 122138"/>
                  <a:gd name="connsiteY2" fmla="*/ 643890 h 643890"/>
                  <a:gd name="connsiteX3" fmla="*/ 1905 w 122138"/>
                  <a:gd name="connsiteY3" fmla="*/ 529590 h 643890"/>
                  <a:gd name="connsiteX4" fmla="*/ 0 w 122138"/>
                  <a:gd name="connsiteY4" fmla="*/ 0 h 643890"/>
                  <a:gd name="connsiteX0" fmla="*/ 0 w 124043"/>
                  <a:gd name="connsiteY0" fmla="*/ 0 h 653415"/>
                  <a:gd name="connsiteX1" fmla="*/ 122138 w 124043"/>
                  <a:gd name="connsiteY1" fmla="*/ 121920 h 653415"/>
                  <a:gd name="connsiteX2" fmla="*/ 124043 w 124043"/>
                  <a:gd name="connsiteY2" fmla="*/ 653415 h 653415"/>
                  <a:gd name="connsiteX3" fmla="*/ 1905 w 124043"/>
                  <a:gd name="connsiteY3" fmla="*/ 529590 h 653415"/>
                  <a:gd name="connsiteX4" fmla="*/ 0 w 124043"/>
                  <a:gd name="connsiteY4" fmla="*/ 0 h 653415"/>
                  <a:gd name="connsiteX0" fmla="*/ 1905 w 125948"/>
                  <a:gd name="connsiteY0" fmla="*/ 0 h 653415"/>
                  <a:gd name="connsiteX1" fmla="*/ 124043 w 125948"/>
                  <a:gd name="connsiteY1" fmla="*/ 121920 h 653415"/>
                  <a:gd name="connsiteX2" fmla="*/ 125948 w 125948"/>
                  <a:gd name="connsiteY2" fmla="*/ 653415 h 653415"/>
                  <a:gd name="connsiteX3" fmla="*/ 0 w 125948"/>
                  <a:gd name="connsiteY3" fmla="*/ 531495 h 653415"/>
                  <a:gd name="connsiteX4" fmla="*/ 1905 w 125948"/>
                  <a:gd name="connsiteY4" fmla="*/ 0 h 653415"/>
                  <a:gd name="connsiteX0" fmla="*/ 1905 w 125948"/>
                  <a:gd name="connsiteY0" fmla="*/ 0 h 653415"/>
                  <a:gd name="connsiteX1" fmla="*/ 124043 w 125948"/>
                  <a:gd name="connsiteY1" fmla="*/ 121920 h 653415"/>
                  <a:gd name="connsiteX2" fmla="*/ 125948 w 125948"/>
                  <a:gd name="connsiteY2" fmla="*/ 653415 h 653415"/>
                  <a:gd name="connsiteX3" fmla="*/ 0 w 125948"/>
                  <a:gd name="connsiteY3" fmla="*/ 527685 h 653415"/>
                  <a:gd name="connsiteX4" fmla="*/ 1905 w 125948"/>
                  <a:gd name="connsiteY4" fmla="*/ 0 h 653415"/>
                  <a:gd name="connsiteX0" fmla="*/ 1905 w 305018"/>
                  <a:gd name="connsiteY0" fmla="*/ 0 h 527685"/>
                  <a:gd name="connsiteX1" fmla="*/ 124043 w 305018"/>
                  <a:gd name="connsiteY1" fmla="*/ 121920 h 527685"/>
                  <a:gd name="connsiteX2" fmla="*/ 305018 w 305018"/>
                  <a:gd name="connsiteY2" fmla="*/ 358140 h 527685"/>
                  <a:gd name="connsiteX3" fmla="*/ 0 w 305018"/>
                  <a:gd name="connsiteY3" fmla="*/ 527685 h 527685"/>
                  <a:gd name="connsiteX4" fmla="*/ 1905 w 305018"/>
                  <a:gd name="connsiteY4" fmla="*/ 0 h 527685"/>
                  <a:gd name="connsiteX0" fmla="*/ 62865 w 365978"/>
                  <a:gd name="connsiteY0" fmla="*/ 0 h 360045"/>
                  <a:gd name="connsiteX1" fmla="*/ 185003 w 365978"/>
                  <a:gd name="connsiteY1" fmla="*/ 121920 h 360045"/>
                  <a:gd name="connsiteX2" fmla="*/ 365978 w 365978"/>
                  <a:gd name="connsiteY2" fmla="*/ 358140 h 360045"/>
                  <a:gd name="connsiteX3" fmla="*/ 0 w 365978"/>
                  <a:gd name="connsiteY3" fmla="*/ 360045 h 360045"/>
                  <a:gd name="connsiteX4" fmla="*/ 62865 w 365978"/>
                  <a:gd name="connsiteY4" fmla="*/ 0 h 360045"/>
                  <a:gd name="connsiteX0" fmla="*/ 0 w 489803"/>
                  <a:gd name="connsiteY0" fmla="*/ 123825 h 238125"/>
                  <a:gd name="connsiteX1" fmla="*/ 308828 w 489803"/>
                  <a:gd name="connsiteY1" fmla="*/ 0 h 238125"/>
                  <a:gd name="connsiteX2" fmla="*/ 489803 w 489803"/>
                  <a:gd name="connsiteY2" fmla="*/ 236220 h 238125"/>
                  <a:gd name="connsiteX3" fmla="*/ 123825 w 489803"/>
                  <a:gd name="connsiteY3" fmla="*/ 238125 h 238125"/>
                  <a:gd name="connsiteX4" fmla="*/ 0 w 489803"/>
                  <a:gd name="connsiteY4" fmla="*/ 123825 h 238125"/>
                  <a:gd name="connsiteX0" fmla="*/ 0 w 489803"/>
                  <a:gd name="connsiteY0" fmla="*/ 15240 h 129540"/>
                  <a:gd name="connsiteX1" fmla="*/ 331688 w 489803"/>
                  <a:gd name="connsiteY1" fmla="*/ 0 h 129540"/>
                  <a:gd name="connsiteX2" fmla="*/ 489803 w 489803"/>
                  <a:gd name="connsiteY2" fmla="*/ 127635 h 129540"/>
                  <a:gd name="connsiteX3" fmla="*/ 123825 w 489803"/>
                  <a:gd name="connsiteY3" fmla="*/ 129540 h 129540"/>
                  <a:gd name="connsiteX4" fmla="*/ 0 w 489803"/>
                  <a:gd name="connsiteY4" fmla="*/ 15240 h 129540"/>
                  <a:gd name="connsiteX0" fmla="*/ 0 w 489803"/>
                  <a:gd name="connsiteY0" fmla="*/ 1905 h 116205"/>
                  <a:gd name="connsiteX1" fmla="*/ 385028 w 489803"/>
                  <a:gd name="connsiteY1" fmla="*/ 0 h 116205"/>
                  <a:gd name="connsiteX2" fmla="*/ 489803 w 489803"/>
                  <a:gd name="connsiteY2" fmla="*/ 114300 h 116205"/>
                  <a:gd name="connsiteX3" fmla="*/ 123825 w 489803"/>
                  <a:gd name="connsiteY3" fmla="*/ 116205 h 116205"/>
                  <a:gd name="connsiteX4" fmla="*/ 0 w 489803"/>
                  <a:gd name="connsiteY4" fmla="*/ 1905 h 116205"/>
                  <a:gd name="connsiteX0" fmla="*/ 0 w 505043"/>
                  <a:gd name="connsiteY0" fmla="*/ 0 h 121920"/>
                  <a:gd name="connsiteX1" fmla="*/ 400268 w 505043"/>
                  <a:gd name="connsiteY1" fmla="*/ 5715 h 121920"/>
                  <a:gd name="connsiteX2" fmla="*/ 505043 w 505043"/>
                  <a:gd name="connsiteY2" fmla="*/ 120015 h 121920"/>
                  <a:gd name="connsiteX3" fmla="*/ 139065 w 505043"/>
                  <a:gd name="connsiteY3" fmla="*/ 121920 h 121920"/>
                  <a:gd name="connsiteX4" fmla="*/ 0 w 505043"/>
                  <a:gd name="connsiteY4" fmla="*/ 0 h 121920"/>
                  <a:gd name="connsiteX0" fmla="*/ 0 w 505043"/>
                  <a:gd name="connsiteY0" fmla="*/ 1905 h 123825"/>
                  <a:gd name="connsiteX1" fmla="*/ 404078 w 505043"/>
                  <a:gd name="connsiteY1" fmla="*/ 0 h 123825"/>
                  <a:gd name="connsiteX2" fmla="*/ 505043 w 505043"/>
                  <a:gd name="connsiteY2" fmla="*/ 121920 h 123825"/>
                  <a:gd name="connsiteX3" fmla="*/ 139065 w 505043"/>
                  <a:gd name="connsiteY3" fmla="*/ 123825 h 123825"/>
                  <a:gd name="connsiteX4" fmla="*/ 0 w 505043"/>
                  <a:gd name="connsiteY4" fmla="*/ 1905 h 123825"/>
                  <a:gd name="connsiteX0" fmla="*/ 0 w 514568"/>
                  <a:gd name="connsiteY0" fmla="*/ 1905 h 123825"/>
                  <a:gd name="connsiteX1" fmla="*/ 404078 w 514568"/>
                  <a:gd name="connsiteY1" fmla="*/ 0 h 123825"/>
                  <a:gd name="connsiteX2" fmla="*/ 514568 w 514568"/>
                  <a:gd name="connsiteY2" fmla="*/ 121920 h 123825"/>
                  <a:gd name="connsiteX3" fmla="*/ 139065 w 514568"/>
                  <a:gd name="connsiteY3" fmla="*/ 123825 h 123825"/>
                  <a:gd name="connsiteX4" fmla="*/ 0 w 514568"/>
                  <a:gd name="connsiteY4" fmla="*/ 1905 h 123825"/>
                  <a:gd name="connsiteX0" fmla="*/ 0 w 514568"/>
                  <a:gd name="connsiteY0" fmla="*/ 1905 h 123825"/>
                  <a:gd name="connsiteX1" fmla="*/ 398363 w 514568"/>
                  <a:gd name="connsiteY1" fmla="*/ 0 h 123825"/>
                  <a:gd name="connsiteX2" fmla="*/ 514568 w 514568"/>
                  <a:gd name="connsiteY2" fmla="*/ 121920 h 123825"/>
                  <a:gd name="connsiteX3" fmla="*/ 139065 w 514568"/>
                  <a:gd name="connsiteY3" fmla="*/ 123825 h 123825"/>
                  <a:gd name="connsiteX4" fmla="*/ 0 w 514568"/>
                  <a:gd name="connsiteY4" fmla="*/ 1905 h 123825"/>
                  <a:gd name="connsiteX0" fmla="*/ 0 w 514568"/>
                  <a:gd name="connsiteY0" fmla="*/ 1905 h 121920"/>
                  <a:gd name="connsiteX1" fmla="*/ 398363 w 514568"/>
                  <a:gd name="connsiteY1" fmla="*/ 0 h 121920"/>
                  <a:gd name="connsiteX2" fmla="*/ 514568 w 514568"/>
                  <a:gd name="connsiteY2" fmla="*/ 121920 h 121920"/>
                  <a:gd name="connsiteX3" fmla="*/ 129540 w 514568"/>
                  <a:gd name="connsiteY3" fmla="*/ 121920 h 121920"/>
                  <a:gd name="connsiteX4" fmla="*/ 0 w 514568"/>
                  <a:gd name="connsiteY4" fmla="*/ 1905 h 121920"/>
                  <a:gd name="connsiteX0" fmla="*/ 0 w 520283"/>
                  <a:gd name="connsiteY0" fmla="*/ 1905 h 125730"/>
                  <a:gd name="connsiteX1" fmla="*/ 398363 w 520283"/>
                  <a:gd name="connsiteY1" fmla="*/ 0 h 125730"/>
                  <a:gd name="connsiteX2" fmla="*/ 520283 w 520283"/>
                  <a:gd name="connsiteY2" fmla="*/ 125730 h 125730"/>
                  <a:gd name="connsiteX3" fmla="*/ 129540 w 520283"/>
                  <a:gd name="connsiteY3" fmla="*/ 121920 h 125730"/>
                  <a:gd name="connsiteX4" fmla="*/ 0 w 520283"/>
                  <a:gd name="connsiteY4" fmla="*/ 1905 h 125730"/>
                  <a:gd name="connsiteX0" fmla="*/ 0 w 520283"/>
                  <a:gd name="connsiteY0" fmla="*/ 1905 h 127635"/>
                  <a:gd name="connsiteX1" fmla="*/ 398363 w 520283"/>
                  <a:gd name="connsiteY1" fmla="*/ 0 h 127635"/>
                  <a:gd name="connsiteX2" fmla="*/ 520283 w 520283"/>
                  <a:gd name="connsiteY2" fmla="*/ 125730 h 127635"/>
                  <a:gd name="connsiteX3" fmla="*/ 133350 w 520283"/>
                  <a:gd name="connsiteY3" fmla="*/ 127635 h 127635"/>
                  <a:gd name="connsiteX4" fmla="*/ 0 w 520283"/>
                  <a:gd name="connsiteY4" fmla="*/ 1905 h 127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283" h="127635">
                    <a:moveTo>
                      <a:pt x="0" y="1905"/>
                    </a:moveTo>
                    <a:lnTo>
                      <a:pt x="398363" y="0"/>
                    </a:lnTo>
                    <a:lnTo>
                      <a:pt x="520283" y="125730"/>
                    </a:lnTo>
                    <a:lnTo>
                      <a:pt x="133350" y="127635"/>
                    </a:lnTo>
                    <a:lnTo>
                      <a:pt x="0" y="1905"/>
                    </a:lnTo>
                    <a:close/>
                  </a:path>
                </a:pathLst>
              </a:custGeom>
              <a:gradFill>
                <a:gsLst>
                  <a:gs pos="0">
                    <a:schemeClr val="dk1">
                      <a:tint val="50000"/>
                      <a:satMod val="300000"/>
                    </a:schemeClr>
                  </a:gs>
                  <a:gs pos="61000">
                    <a:schemeClr val="dk1">
                      <a:tint val="37000"/>
                      <a:satMod val="300000"/>
                      <a:lumMod val="66000"/>
                    </a:schemeClr>
                  </a:gs>
                  <a:gs pos="100000">
                    <a:schemeClr val="dk1">
                      <a:tint val="15000"/>
                      <a:satMod val="350000"/>
                    </a:schemeClr>
                  </a:gs>
                </a:gsLst>
              </a:gradFill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9" name="Picture 98" descr="Service Router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602757" y="3707730"/>
              <a:ext cx="590174" cy="1821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TextBox 100"/>
            <p:cNvSpPr txBox="1"/>
            <p:nvPr/>
          </p:nvSpPr>
          <p:spPr>
            <a:xfrm>
              <a:off x="4572741" y="3875033"/>
              <a:ext cx="1164332" cy="12960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…</a:t>
              </a:r>
              <a:endParaRPr lang="en-US" sz="3200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43994" y="1963847"/>
            <a:ext cx="1061876" cy="609715"/>
            <a:chOff x="643994" y="1963847"/>
            <a:chExt cx="1061876" cy="609715"/>
          </a:xfrm>
        </p:grpSpPr>
        <p:pic>
          <p:nvPicPr>
            <p:cNvPr id="53" name="Picture 4" descr="http://topnews.in/usa/files/wireless-radio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 flipH="1">
              <a:off x="1185880" y="1963847"/>
              <a:ext cx="519990" cy="609715"/>
            </a:xfrm>
            <a:prstGeom prst="rect">
              <a:avLst/>
            </a:prstGeom>
            <a:noFill/>
          </p:spPr>
        </p:pic>
        <p:pic>
          <p:nvPicPr>
            <p:cNvPr id="56" name="Picture 4" descr="http://topnews.in/usa/files/wireless-radio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 flipH="1">
              <a:off x="643994" y="1963847"/>
              <a:ext cx="519990" cy="609715"/>
            </a:xfrm>
            <a:prstGeom prst="rect">
              <a:avLst/>
            </a:prstGeom>
            <a:noFill/>
          </p:spPr>
        </p:pic>
      </p:grpSp>
      <p:cxnSp>
        <p:nvCxnSpPr>
          <p:cNvPr id="45" name="Straight Connector 44"/>
          <p:cNvCxnSpPr>
            <a:stCxn id="53" idx="1"/>
          </p:cNvCxnSpPr>
          <p:nvPr/>
        </p:nvCxnSpPr>
        <p:spPr>
          <a:xfrm>
            <a:off x="1705870" y="2268705"/>
            <a:ext cx="1164827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Content Placeholder 2"/>
          <p:cNvSpPr>
            <a:spLocks noGrp="1"/>
          </p:cNvSpPr>
          <p:nvPr>
            <p:ph idx="1"/>
          </p:nvPr>
        </p:nvSpPr>
        <p:spPr>
          <a:xfrm>
            <a:off x="867349" y="4590379"/>
            <a:ext cx="3940363" cy="2126405"/>
          </a:xfrm>
        </p:spPr>
        <p:txBody>
          <a:bodyPr>
            <a:normAutofit/>
          </a:bodyPr>
          <a:lstStyle/>
          <a:p>
            <a:r>
              <a:rPr lang="en-US" dirty="0" smtClean="0"/>
              <a:t>Wide beam</a:t>
            </a:r>
          </a:p>
          <a:p>
            <a:r>
              <a:rPr lang="en-US" dirty="0" smtClean="0"/>
              <a:t>Difficult to narrow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149400" y="4590379"/>
            <a:ext cx="30879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High interference</a:t>
            </a:r>
            <a:endParaRPr lang="en-US" sz="3200" dirty="0"/>
          </a:p>
        </p:txBody>
      </p:sp>
      <p:grpSp>
        <p:nvGrpSpPr>
          <p:cNvPr id="55" name="Group 54"/>
          <p:cNvGrpSpPr/>
          <p:nvPr/>
        </p:nvGrpSpPr>
        <p:grpSpPr>
          <a:xfrm>
            <a:off x="2653653" y="1927338"/>
            <a:ext cx="1061876" cy="609715"/>
            <a:chOff x="643994" y="1963847"/>
            <a:chExt cx="1061876" cy="609715"/>
          </a:xfrm>
        </p:grpSpPr>
        <p:pic>
          <p:nvPicPr>
            <p:cNvPr id="57" name="Picture 4" descr="http://topnews.in/usa/files/wireless-radio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 flipH="1">
              <a:off x="1185880" y="1963847"/>
              <a:ext cx="519990" cy="609715"/>
            </a:xfrm>
            <a:prstGeom prst="rect">
              <a:avLst/>
            </a:prstGeom>
            <a:noFill/>
          </p:spPr>
        </p:pic>
        <p:pic>
          <p:nvPicPr>
            <p:cNvPr id="58" name="Picture 4" descr="http://topnews.in/usa/files/wireless-radio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 flipH="1">
              <a:off x="643994" y="1963847"/>
              <a:ext cx="519990" cy="609715"/>
            </a:xfrm>
            <a:prstGeom prst="rect">
              <a:avLst/>
            </a:prstGeom>
            <a:noFill/>
          </p:spPr>
        </p:pic>
      </p:grpSp>
      <p:grpSp>
        <p:nvGrpSpPr>
          <p:cNvPr id="59" name="Group 58"/>
          <p:cNvGrpSpPr/>
          <p:nvPr/>
        </p:nvGrpSpPr>
        <p:grpSpPr>
          <a:xfrm>
            <a:off x="7248484" y="1927338"/>
            <a:ext cx="1061876" cy="609715"/>
            <a:chOff x="643994" y="1963847"/>
            <a:chExt cx="1061876" cy="609715"/>
          </a:xfrm>
        </p:grpSpPr>
        <p:pic>
          <p:nvPicPr>
            <p:cNvPr id="62" name="Picture 4" descr="http://topnews.in/usa/files/wireless-radio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 flipH="1">
              <a:off x="1185880" y="1963847"/>
              <a:ext cx="519990" cy="609715"/>
            </a:xfrm>
            <a:prstGeom prst="rect">
              <a:avLst/>
            </a:prstGeom>
            <a:noFill/>
          </p:spPr>
        </p:pic>
        <p:pic>
          <p:nvPicPr>
            <p:cNvPr id="63" name="Picture 4" descr="http://topnews.in/usa/files/wireless-radio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 flipH="1">
              <a:off x="643994" y="1963847"/>
              <a:ext cx="519990" cy="609715"/>
            </a:xfrm>
            <a:prstGeom prst="rect">
              <a:avLst/>
            </a:prstGeom>
            <a:noFill/>
          </p:spPr>
        </p:pic>
      </p:grpSp>
      <p:grpSp>
        <p:nvGrpSpPr>
          <p:cNvPr id="64" name="Group 63"/>
          <p:cNvGrpSpPr/>
          <p:nvPr/>
        </p:nvGrpSpPr>
        <p:grpSpPr>
          <a:xfrm>
            <a:off x="5704504" y="1965435"/>
            <a:ext cx="1061876" cy="609715"/>
            <a:chOff x="643994" y="1963847"/>
            <a:chExt cx="1061876" cy="609715"/>
          </a:xfrm>
        </p:grpSpPr>
        <p:pic>
          <p:nvPicPr>
            <p:cNvPr id="68" name="Picture 4" descr="http://topnews.in/usa/files/wireless-radio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 flipH="1">
              <a:off x="1185880" y="1963847"/>
              <a:ext cx="519990" cy="609715"/>
            </a:xfrm>
            <a:prstGeom prst="rect">
              <a:avLst/>
            </a:prstGeom>
            <a:noFill/>
          </p:spPr>
        </p:pic>
        <p:pic>
          <p:nvPicPr>
            <p:cNvPr id="69" name="Picture 4" descr="http://topnews.in/usa/files/wireless-radio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 flipH="1">
              <a:off x="643994" y="1963847"/>
              <a:ext cx="519990" cy="609715"/>
            </a:xfrm>
            <a:prstGeom prst="rect">
              <a:avLst/>
            </a:prstGeom>
            <a:noFill/>
          </p:spPr>
        </p:pic>
      </p:grpSp>
      <p:sp>
        <p:nvSpPr>
          <p:cNvPr id="48" name="Right Arrow 47"/>
          <p:cNvSpPr/>
          <p:nvPr/>
        </p:nvSpPr>
        <p:spPr>
          <a:xfrm>
            <a:off x="4086239" y="4788091"/>
            <a:ext cx="610516" cy="295278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747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382"/>
    </mc:Choice>
    <mc:Fallback xmlns="">
      <p:transition spd="slow" advTm="64382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xit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-707628" y="1963847"/>
            <a:ext cx="2310596" cy="781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571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DD"/>
                </a:solidFill>
              </a:rPr>
              <a:t>Solution: Free Space Optical Links (FSOs)</a:t>
            </a:r>
            <a:endParaRPr lang="en-US" dirty="0">
              <a:solidFill>
                <a:srgbClr val="0000B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92900" y="6328843"/>
            <a:ext cx="2133600" cy="365125"/>
          </a:xfrm>
        </p:spPr>
        <p:txBody>
          <a:bodyPr/>
          <a:lstStyle/>
          <a:p>
            <a:fld id="{2F8258B8-ACF5-6E4C-8B3E-49E538074B4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660066" y="4626467"/>
            <a:ext cx="33664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  No interference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 High throughput </a:t>
            </a:r>
          </a:p>
          <a:p>
            <a:r>
              <a:rPr lang="en-US" sz="3200" dirty="0" smtClean="0"/>
              <a:t>  over long range</a:t>
            </a:r>
            <a:endParaRPr lang="en-US" sz="3200" dirty="0"/>
          </a:p>
        </p:txBody>
      </p:sp>
      <p:grpSp>
        <p:nvGrpSpPr>
          <p:cNvPr id="5" name="Group 42"/>
          <p:cNvGrpSpPr>
            <a:grpSpLocks noChangeAspect="1"/>
          </p:cNvGrpSpPr>
          <p:nvPr/>
        </p:nvGrpSpPr>
        <p:grpSpPr>
          <a:xfrm>
            <a:off x="848635" y="2480357"/>
            <a:ext cx="7388726" cy="2147093"/>
            <a:chOff x="2106064" y="3692853"/>
            <a:chExt cx="5086867" cy="1478195"/>
          </a:xfrm>
        </p:grpSpPr>
        <p:grpSp>
          <p:nvGrpSpPr>
            <p:cNvPr id="6" name="Group 63"/>
            <p:cNvGrpSpPr/>
            <p:nvPr/>
          </p:nvGrpSpPr>
          <p:grpSpPr>
            <a:xfrm>
              <a:off x="2118948" y="3903151"/>
              <a:ext cx="577291" cy="661962"/>
              <a:chOff x="1027560" y="1988818"/>
              <a:chExt cx="545969" cy="678181"/>
            </a:xfrm>
          </p:grpSpPr>
          <p:sp>
            <p:nvSpPr>
              <p:cNvPr id="65" name="Cube 64"/>
              <p:cNvSpPr/>
              <p:nvPr/>
            </p:nvSpPr>
            <p:spPr>
              <a:xfrm flipH="1">
                <a:off x="1027560" y="1988818"/>
                <a:ext cx="545969" cy="678181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6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171574" y="2133601"/>
                <a:ext cx="401955" cy="5295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7" name="Rectangle 83"/>
              <p:cNvSpPr/>
              <p:nvPr/>
            </p:nvSpPr>
            <p:spPr>
              <a:xfrm>
                <a:off x="1028484" y="2005964"/>
                <a:ext cx="125948" cy="653415"/>
              </a:xfrm>
              <a:custGeom>
                <a:avLst/>
                <a:gdLst>
                  <a:gd name="connsiteX0" fmla="*/ 0 w 230723"/>
                  <a:gd name="connsiteY0" fmla="*/ 0 h 609600"/>
                  <a:gd name="connsiteX1" fmla="*/ 230723 w 230723"/>
                  <a:gd name="connsiteY1" fmla="*/ 0 h 609600"/>
                  <a:gd name="connsiteX2" fmla="*/ 230723 w 230723"/>
                  <a:gd name="connsiteY2" fmla="*/ 609600 h 609600"/>
                  <a:gd name="connsiteX3" fmla="*/ 0 w 230723"/>
                  <a:gd name="connsiteY3" fmla="*/ 609600 h 609600"/>
                  <a:gd name="connsiteX4" fmla="*/ 0 w 230723"/>
                  <a:gd name="connsiteY4" fmla="*/ 0 h 609600"/>
                  <a:gd name="connsiteX0" fmla="*/ 123825 w 230723"/>
                  <a:gd name="connsiteY0" fmla="*/ 0 h 645795"/>
                  <a:gd name="connsiteX1" fmla="*/ 230723 w 230723"/>
                  <a:gd name="connsiteY1" fmla="*/ 36195 h 645795"/>
                  <a:gd name="connsiteX2" fmla="*/ 230723 w 230723"/>
                  <a:gd name="connsiteY2" fmla="*/ 645795 h 645795"/>
                  <a:gd name="connsiteX3" fmla="*/ 0 w 230723"/>
                  <a:gd name="connsiteY3" fmla="*/ 645795 h 645795"/>
                  <a:gd name="connsiteX4" fmla="*/ 123825 w 230723"/>
                  <a:gd name="connsiteY4" fmla="*/ 0 h 645795"/>
                  <a:gd name="connsiteX0" fmla="*/ 123825 w 234533"/>
                  <a:gd name="connsiteY0" fmla="*/ 0 h 645795"/>
                  <a:gd name="connsiteX1" fmla="*/ 234533 w 234533"/>
                  <a:gd name="connsiteY1" fmla="*/ 116205 h 645795"/>
                  <a:gd name="connsiteX2" fmla="*/ 230723 w 234533"/>
                  <a:gd name="connsiteY2" fmla="*/ 645795 h 645795"/>
                  <a:gd name="connsiteX3" fmla="*/ 0 w 234533"/>
                  <a:gd name="connsiteY3" fmla="*/ 645795 h 645795"/>
                  <a:gd name="connsiteX4" fmla="*/ 123825 w 234533"/>
                  <a:gd name="connsiteY4" fmla="*/ 0 h 645795"/>
                  <a:gd name="connsiteX0" fmla="*/ 13335 w 124043"/>
                  <a:gd name="connsiteY0" fmla="*/ 0 h 645795"/>
                  <a:gd name="connsiteX1" fmla="*/ 124043 w 124043"/>
                  <a:gd name="connsiteY1" fmla="*/ 116205 h 645795"/>
                  <a:gd name="connsiteX2" fmla="*/ 120233 w 124043"/>
                  <a:gd name="connsiteY2" fmla="*/ 645795 h 645795"/>
                  <a:gd name="connsiteX3" fmla="*/ 0 w 124043"/>
                  <a:gd name="connsiteY3" fmla="*/ 502920 h 645795"/>
                  <a:gd name="connsiteX4" fmla="*/ 13335 w 124043"/>
                  <a:gd name="connsiteY4" fmla="*/ 0 h 645795"/>
                  <a:gd name="connsiteX0" fmla="*/ 13335 w 125948"/>
                  <a:gd name="connsiteY0" fmla="*/ 0 h 628650"/>
                  <a:gd name="connsiteX1" fmla="*/ 124043 w 125948"/>
                  <a:gd name="connsiteY1" fmla="*/ 116205 h 628650"/>
                  <a:gd name="connsiteX2" fmla="*/ 125948 w 125948"/>
                  <a:gd name="connsiteY2" fmla="*/ 628650 h 628650"/>
                  <a:gd name="connsiteX3" fmla="*/ 0 w 125948"/>
                  <a:gd name="connsiteY3" fmla="*/ 502920 h 628650"/>
                  <a:gd name="connsiteX4" fmla="*/ 13335 w 125948"/>
                  <a:gd name="connsiteY4" fmla="*/ 0 h 628650"/>
                  <a:gd name="connsiteX0" fmla="*/ 3810 w 116423"/>
                  <a:gd name="connsiteY0" fmla="*/ 0 h 628650"/>
                  <a:gd name="connsiteX1" fmla="*/ 114518 w 116423"/>
                  <a:gd name="connsiteY1" fmla="*/ 116205 h 628650"/>
                  <a:gd name="connsiteX2" fmla="*/ 116423 w 116423"/>
                  <a:gd name="connsiteY2" fmla="*/ 628650 h 628650"/>
                  <a:gd name="connsiteX3" fmla="*/ 0 w 116423"/>
                  <a:gd name="connsiteY3" fmla="*/ 514350 h 628650"/>
                  <a:gd name="connsiteX4" fmla="*/ 3810 w 116423"/>
                  <a:gd name="connsiteY4" fmla="*/ 0 h 628650"/>
                  <a:gd name="connsiteX0" fmla="*/ 0 w 120233"/>
                  <a:gd name="connsiteY0" fmla="*/ 0 h 632460"/>
                  <a:gd name="connsiteX1" fmla="*/ 118328 w 120233"/>
                  <a:gd name="connsiteY1" fmla="*/ 120015 h 632460"/>
                  <a:gd name="connsiteX2" fmla="*/ 120233 w 120233"/>
                  <a:gd name="connsiteY2" fmla="*/ 632460 h 632460"/>
                  <a:gd name="connsiteX3" fmla="*/ 3810 w 120233"/>
                  <a:gd name="connsiteY3" fmla="*/ 518160 h 632460"/>
                  <a:gd name="connsiteX4" fmla="*/ 0 w 120233"/>
                  <a:gd name="connsiteY4" fmla="*/ 0 h 632460"/>
                  <a:gd name="connsiteX0" fmla="*/ 0 w 118328"/>
                  <a:gd name="connsiteY0" fmla="*/ 0 h 643890"/>
                  <a:gd name="connsiteX1" fmla="*/ 116423 w 118328"/>
                  <a:gd name="connsiteY1" fmla="*/ 131445 h 643890"/>
                  <a:gd name="connsiteX2" fmla="*/ 118328 w 118328"/>
                  <a:gd name="connsiteY2" fmla="*/ 643890 h 643890"/>
                  <a:gd name="connsiteX3" fmla="*/ 1905 w 118328"/>
                  <a:gd name="connsiteY3" fmla="*/ 529590 h 643890"/>
                  <a:gd name="connsiteX4" fmla="*/ 0 w 118328"/>
                  <a:gd name="connsiteY4" fmla="*/ 0 h 643890"/>
                  <a:gd name="connsiteX0" fmla="*/ 0 w 122138"/>
                  <a:gd name="connsiteY0" fmla="*/ 0 h 643890"/>
                  <a:gd name="connsiteX1" fmla="*/ 122138 w 122138"/>
                  <a:gd name="connsiteY1" fmla="*/ 121920 h 643890"/>
                  <a:gd name="connsiteX2" fmla="*/ 118328 w 122138"/>
                  <a:gd name="connsiteY2" fmla="*/ 643890 h 643890"/>
                  <a:gd name="connsiteX3" fmla="*/ 1905 w 122138"/>
                  <a:gd name="connsiteY3" fmla="*/ 529590 h 643890"/>
                  <a:gd name="connsiteX4" fmla="*/ 0 w 122138"/>
                  <a:gd name="connsiteY4" fmla="*/ 0 h 643890"/>
                  <a:gd name="connsiteX0" fmla="*/ 0 w 124043"/>
                  <a:gd name="connsiteY0" fmla="*/ 0 h 653415"/>
                  <a:gd name="connsiteX1" fmla="*/ 122138 w 124043"/>
                  <a:gd name="connsiteY1" fmla="*/ 121920 h 653415"/>
                  <a:gd name="connsiteX2" fmla="*/ 124043 w 124043"/>
                  <a:gd name="connsiteY2" fmla="*/ 653415 h 653415"/>
                  <a:gd name="connsiteX3" fmla="*/ 1905 w 124043"/>
                  <a:gd name="connsiteY3" fmla="*/ 529590 h 653415"/>
                  <a:gd name="connsiteX4" fmla="*/ 0 w 124043"/>
                  <a:gd name="connsiteY4" fmla="*/ 0 h 653415"/>
                  <a:gd name="connsiteX0" fmla="*/ 1905 w 125948"/>
                  <a:gd name="connsiteY0" fmla="*/ 0 h 653415"/>
                  <a:gd name="connsiteX1" fmla="*/ 124043 w 125948"/>
                  <a:gd name="connsiteY1" fmla="*/ 121920 h 653415"/>
                  <a:gd name="connsiteX2" fmla="*/ 125948 w 125948"/>
                  <a:gd name="connsiteY2" fmla="*/ 653415 h 653415"/>
                  <a:gd name="connsiteX3" fmla="*/ 0 w 125948"/>
                  <a:gd name="connsiteY3" fmla="*/ 531495 h 653415"/>
                  <a:gd name="connsiteX4" fmla="*/ 1905 w 125948"/>
                  <a:gd name="connsiteY4" fmla="*/ 0 h 653415"/>
                  <a:gd name="connsiteX0" fmla="*/ 1905 w 125948"/>
                  <a:gd name="connsiteY0" fmla="*/ 0 h 653415"/>
                  <a:gd name="connsiteX1" fmla="*/ 124043 w 125948"/>
                  <a:gd name="connsiteY1" fmla="*/ 121920 h 653415"/>
                  <a:gd name="connsiteX2" fmla="*/ 125948 w 125948"/>
                  <a:gd name="connsiteY2" fmla="*/ 653415 h 653415"/>
                  <a:gd name="connsiteX3" fmla="*/ 0 w 125948"/>
                  <a:gd name="connsiteY3" fmla="*/ 527685 h 653415"/>
                  <a:gd name="connsiteX4" fmla="*/ 1905 w 125948"/>
                  <a:gd name="connsiteY4" fmla="*/ 0 h 653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948" h="653415">
                    <a:moveTo>
                      <a:pt x="1905" y="0"/>
                    </a:moveTo>
                    <a:lnTo>
                      <a:pt x="124043" y="121920"/>
                    </a:lnTo>
                    <a:lnTo>
                      <a:pt x="125948" y="653415"/>
                    </a:lnTo>
                    <a:lnTo>
                      <a:pt x="0" y="527685"/>
                    </a:lnTo>
                    <a:lnTo>
                      <a:pt x="190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dk1">
                      <a:tint val="50000"/>
                      <a:satMod val="300000"/>
                    </a:schemeClr>
                  </a:gs>
                  <a:gs pos="61000">
                    <a:schemeClr val="dk1">
                      <a:tint val="37000"/>
                      <a:satMod val="300000"/>
                      <a:lumMod val="66000"/>
                    </a:schemeClr>
                  </a:gs>
                  <a:gs pos="100000">
                    <a:schemeClr val="dk1">
                      <a:tint val="15000"/>
                      <a:satMod val="350000"/>
                    </a:schemeClr>
                  </a:gs>
                </a:gsLst>
                <a:lin ang="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83"/>
              <p:cNvSpPr/>
              <p:nvPr/>
            </p:nvSpPr>
            <p:spPr>
              <a:xfrm>
                <a:off x="1037545" y="1988820"/>
                <a:ext cx="520283" cy="127635"/>
              </a:xfrm>
              <a:custGeom>
                <a:avLst/>
                <a:gdLst>
                  <a:gd name="connsiteX0" fmla="*/ 0 w 230723"/>
                  <a:gd name="connsiteY0" fmla="*/ 0 h 609600"/>
                  <a:gd name="connsiteX1" fmla="*/ 230723 w 230723"/>
                  <a:gd name="connsiteY1" fmla="*/ 0 h 609600"/>
                  <a:gd name="connsiteX2" fmla="*/ 230723 w 230723"/>
                  <a:gd name="connsiteY2" fmla="*/ 609600 h 609600"/>
                  <a:gd name="connsiteX3" fmla="*/ 0 w 230723"/>
                  <a:gd name="connsiteY3" fmla="*/ 609600 h 609600"/>
                  <a:gd name="connsiteX4" fmla="*/ 0 w 230723"/>
                  <a:gd name="connsiteY4" fmla="*/ 0 h 609600"/>
                  <a:gd name="connsiteX0" fmla="*/ 123825 w 230723"/>
                  <a:gd name="connsiteY0" fmla="*/ 0 h 645795"/>
                  <a:gd name="connsiteX1" fmla="*/ 230723 w 230723"/>
                  <a:gd name="connsiteY1" fmla="*/ 36195 h 645795"/>
                  <a:gd name="connsiteX2" fmla="*/ 230723 w 230723"/>
                  <a:gd name="connsiteY2" fmla="*/ 645795 h 645795"/>
                  <a:gd name="connsiteX3" fmla="*/ 0 w 230723"/>
                  <a:gd name="connsiteY3" fmla="*/ 645795 h 645795"/>
                  <a:gd name="connsiteX4" fmla="*/ 123825 w 230723"/>
                  <a:gd name="connsiteY4" fmla="*/ 0 h 645795"/>
                  <a:gd name="connsiteX0" fmla="*/ 123825 w 234533"/>
                  <a:gd name="connsiteY0" fmla="*/ 0 h 645795"/>
                  <a:gd name="connsiteX1" fmla="*/ 234533 w 234533"/>
                  <a:gd name="connsiteY1" fmla="*/ 116205 h 645795"/>
                  <a:gd name="connsiteX2" fmla="*/ 230723 w 234533"/>
                  <a:gd name="connsiteY2" fmla="*/ 645795 h 645795"/>
                  <a:gd name="connsiteX3" fmla="*/ 0 w 234533"/>
                  <a:gd name="connsiteY3" fmla="*/ 645795 h 645795"/>
                  <a:gd name="connsiteX4" fmla="*/ 123825 w 234533"/>
                  <a:gd name="connsiteY4" fmla="*/ 0 h 645795"/>
                  <a:gd name="connsiteX0" fmla="*/ 13335 w 124043"/>
                  <a:gd name="connsiteY0" fmla="*/ 0 h 645795"/>
                  <a:gd name="connsiteX1" fmla="*/ 124043 w 124043"/>
                  <a:gd name="connsiteY1" fmla="*/ 116205 h 645795"/>
                  <a:gd name="connsiteX2" fmla="*/ 120233 w 124043"/>
                  <a:gd name="connsiteY2" fmla="*/ 645795 h 645795"/>
                  <a:gd name="connsiteX3" fmla="*/ 0 w 124043"/>
                  <a:gd name="connsiteY3" fmla="*/ 502920 h 645795"/>
                  <a:gd name="connsiteX4" fmla="*/ 13335 w 124043"/>
                  <a:gd name="connsiteY4" fmla="*/ 0 h 645795"/>
                  <a:gd name="connsiteX0" fmla="*/ 13335 w 125948"/>
                  <a:gd name="connsiteY0" fmla="*/ 0 h 628650"/>
                  <a:gd name="connsiteX1" fmla="*/ 124043 w 125948"/>
                  <a:gd name="connsiteY1" fmla="*/ 116205 h 628650"/>
                  <a:gd name="connsiteX2" fmla="*/ 125948 w 125948"/>
                  <a:gd name="connsiteY2" fmla="*/ 628650 h 628650"/>
                  <a:gd name="connsiteX3" fmla="*/ 0 w 125948"/>
                  <a:gd name="connsiteY3" fmla="*/ 502920 h 628650"/>
                  <a:gd name="connsiteX4" fmla="*/ 13335 w 125948"/>
                  <a:gd name="connsiteY4" fmla="*/ 0 h 628650"/>
                  <a:gd name="connsiteX0" fmla="*/ 3810 w 116423"/>
                  <a:gd name="connsiteY0" fmla="*/ 0 h 628650"/>
                  <a:gd name="connsiteX1" fmla="*/ 114518 w 116423"/>
                  <a:gd name="connsiteY1" fmla="*/ 116205 h 628650"/>
                  <a:gd name="connsiteX2" fmla="*/ 116423 w 116423"/>
                  <a:gd name="connsiteY2" fmla="*/ 628650 h 628650"/>
                  <a:gd name="connsiteX3" fmla="*/ 0 w 116423"/>
                  <a:gd name="connsiteY3" fmla="*/ 514350 h 628650"/>
                  <a:gd name="connsiteX4" fmla="*/ 3810 w 116423"/>
                  <a:gd name="connsiteY4" fmla="*/ 0 h 628650"/>
                  <a:gd name="connsiteX0" fmla="*/ 0 w 120233"/>
                  <a:gd name="connsiteY0" fmla="*/ 0 h 632460"/>
                  <a:gd name="connsiteX1" fmla="*/ 118328 w 120233"/>
                  <a:gd name="connsiteY1" fmla="*/ 120015 h 632460"/>
                  <a:gd name="connsiteX2" fmla="*/ 120233 w 120233"/>
                  <a:gd name="connsiteY2" fmla="*/ 632460 h 632460"/>
                  <a:gd name="connsiteX3" fmla="*/ 3810 w 120233"/>
                  <a:gd name="connsiteY3" fmla="*/ 518160 h 632460"/>
                  <a:gd name="connsiteX4" fmla="*/ 0 w 120233"/>
                  <a:gd name="connsiteY4" fmla="*/ 0 h 632460"/>
                  <a:gd name="connsiteX0" fmla="*/ 0 w 118328"/>
                  <a:gd name="connsiteY0" fmla="*/ 0 h 643890"/>
                  <a:gd name="connsiteX1" fmla="*/ 116423 w 118328"/>
                  <a:gd name="connsiteY1" fmla="*/ 131445 h 643890"/>
                  <a:gd name="connsiteX2" fmla="*/ 118328 w 118328"/>
                  <a:gd name="connsiteY2" fmla="*/ 643890 h 643890"/>
                  <a:gd name="connsiteX3" fmla="*/ 1905 w 118328"/>
                  <a:gd name="connsiteY3" fmla="*/ 529590 h 643890"/>
                  <a:gd name="connsiteX4" fmla="*/ 0 w 118328"/>
                  <a:gd name="connsiteY4" fmla="*/ 0 h 643890"/>
                  <a:gd name="connsiteX0" fmla="*/ 0 w 122138"/>
                  <a:gd name="connsiteY0" fmla="*/ 0 h 643890"/>
                  <a:gd name="connsiteX1" fmla="*/ 122138 w 122138"/>
                  <a:gd name="connsiteY1" fmla="*/ 121920 h 643890"/>
                  <a:gd name="connsiteX2" fmla="*/ 118328 w 122138"/>
                  <a:gd name="connsiteY2" fmla="*/ 643890 h 643890"/>
                  <a:gd name="connsiteX3" fmla="*/ 1905 w 122138"/>
                  <a:gd name="connsiteY3" fmla="*/ 529590 h 643890"/>
                  <a:gd name="connsiteX4" fmla="*/ 0 w 122138"/>
                  <a:gd name="connsiteY4" fmla="*/ 0 h 643890"/>
                  <a:gd name="connsiteX0" fmla="*/ 0 w 124043"/>
                  <a:gd name="connsiteY0" fmla="*/ 0 h 653415"/>
                  <a:gd name="connsiteX1" fmla="*/ 122138 w 124043"/>
                  <a:gd name="connsiteY1" fmla="*/ 121920 h 653415"/>
                  <a:gd name="connsiteX2" fmla="*/ 124043 w 124043"/>
                  <a:gd name="connsiteY2" fmla="*/ 653415 h 653415"/>
                  <a:gd name="connsiteX3" fmla="*/ 1905 w 124043"/>
                  <a:gd name="connsiteY3" fmla="*/ 529590 h 653415"/>
                  <a:gd name="connsiteX4" fmla="*/ 0 w 124043"/>
                  <a:gd name="connsiteY4" fmla="*/ 0 h 653415"/>
                  <a:gd name="connsiteX0" fmla="*/ 1905 w 125948"/>
                  <a:gd name="connsiteY0" fmla="*/ 0 h 653415"/>
                  <a:gd name="connsiteX1" fmla="*/ 124043 w 125948"/>
                  <a:gd name="connsiteY1" fmla="*/ 121920 h 653415"/>
                  <a:gd name="connsiteX2" fmla="*/ 125948 w 125948"/>
                  <a:gd name="connsiteY2" fmla="*/ 653415 h 653415"/>
                  <a:gd name="connsiteX3" fmla="*/ 0 w 125948"/>
                  <a:gd name="connsiteY3" fmla="*/ 531495 h 653415"/>
                  <a:gd name="connsiteX4" fmla="*/ 1905 w 125948"/>
                  <a:gd name="connsiteY4" fmla="*/ 0 h 653415"/>
                  <a:gd name="connsiteX0" fmla="*/ 1905 w 125948"/>
                  <a:gd name="connsiteY0" fmla="*/ 0 h 653415"/>
                  <a:gd name="connsiteX1" fmla="*/ 124043 w 125948"/>
                  <a:gd name="connsiteY1" fmla="*/ 121920 h 653415"/>
                  <a:gd name="connsiteX2" fmla="*/ 125948 w 125948"/>
                  <a:gd name="connsiteY2" fmla="*/ 653415 h 653415"/>
                  <a:gd name="connsiteX3" fmla="*/ 0 w 125948"/>
                  <a:gd name="connsiteY3" fmla="*/ 527685 h 653415"/>
                  <a:gd name="connsiteX4" fmla="*/ 1905 w 125948"/>
                  <a:gd name="connsiteY4" fmla="*/ 0 h 653415"/>
                  <a:gd name="connsiteX0" fmla="*/ 1905 w 305018"/>
                  <a:gd name="connsiteY0" fmla="*/ 0 h 527685"/>
                  <a:gd name="connsiteX1" fmla="*/ 124043 w 305018"/>
                  <a:gd name="connsiteY1" fmla="*/ 121920 h 527685"/>
                  <a:gd name="connsiteX2" fmla="*/ 305018 w 305018"/>
                  <a:gd name="connsiteY2" fmla="*/ 358140 h 527685"/>
                  <a:gd name="connsiteX3" fmla="*/ 0 w 305018"/>
                  <a:gd name="connsiteY3" fmla="*/ 527685 h 527685"/>
                  <a:gd name="connsiteX4" fmla="*/ 1905 w 305018"/>
                  <a:gd name="connsiteY4" fmla="*/ 0 h 527685"/>
                  <a:gd name="connsiteX0" fmla="*/ 62865 w 365978"/>
                  <a:gd name="connsiteY0" fmla="*/ 0 h 360045"/>
                  <a:gd name="connsiteX1" fmla="*/ 185003 w 365978"/>
                  <a:gd name="connsiteY1" fmla="*/ 121920 h 360045"/>
                  <a:gd name="connsiteX2" fmla="*/ 365978 w 365978"/>
                  <a:gd name="connsiteY2" fmla="*/ 358140 h 360045"/>
                  <a:gd name="connsiteX3" fmla="*/ 0 w 365978"/>
                  <a:gd name="connsiteY3" fmla="*/ 360045 h 360045"/>
                  <a:gd name="connsiteX4" fmla="*/ 62865 w 365978"/>
                  <a:gd name="connsiteY4" fmla="*/ 0 h 360045"/>
                  <a:gd name="connsiteX0" fmla="*/ 0 w 489803"/>
                  <a:gd name="connsiteY0" fmla="*/ 123825 h 238125"/>
                  <a:gd name="connsiteX1" fmla="*/ 308828 w 489803"/>
                  <a:gd name="connsiteY1" fmla="*/ 0 h 238125"/>
                  <a:gd name="connsiteX2" fmla="*/ 489803 w 489803"/>
                  <a:gd name="connsiteY2" fmla="*/ 236220 h 238125"/>
                  <a:gd name="connsiteX3" fmla="*/ 123825 w 489803"/>
                  <a:gd name="connsiteY3" fmla="*/ 238125 h 238125"/>
                  <a:gd name="connsiteX4" fmla="*/ 0 w 489803"/>
                  <a:gd name="connsiteY4" fmla="*/ 123825 h 238125"/>
                  <a:gd name="connsiteX0" fmla="*/ 0 w 489803"/>
                  <a:gd name="connsiteY0" fmla="*/ 15240 h 129540"/>
                  <a:gd name="connsiteX1" fmla="*/ 331688 w 489803"/>
                  <a:gd name="connsiteY1" fmla="*/ 0 h 129540"/>
                  <a:gd name="connsiteX2" fmla="*/ 489803 w 489803"/>
                  <a:gd name="connsiteY2" fmla="*/ 127635 h 129540"/>
                  <a:gd name="connsiteX3" fmla="*/ 123825 w 489803"/>
                  <a:gd name="connsiteY3" fmla="*/ 129540 h 129540"/>
                  <a:gd name="connsiteX4" fmla="*/ 0 w 489803"/>
                  <a:gd name="connsiteY4" fmla="*/ 15240 h 129540"/>
                  <a:gd name="connsiteX0" fmla="*/ 0 w 489803"/>
                  <a:gd name="connsiteY0" fmla="*/ 1905 h 116205"/>
                  <a:gd name="connsiteX1" fmla="*/ 385028 w 489803"/>
                  <a:gd name="connsiteY1" fmla="*/ 0 h 116205"/>
                  <a:gd name="connsiteX2" fmla="*/ 489803 w 489803"/>
                  <a:gd name="connsiteY2" fmla="*/ 114300 h 116205"/>
                  <a:gd name="connsiteX3" fmla="*/ 123825 w 489803"/>
                  <a:gd name="connsiteY3" fmla="*/ 116205 h 116205"/>
                  <a:gd name="connsiteX4" fmla="*/ 0 w 489803"/>
                  <a:gd name="connsiteY4" fmla="*/ 1905 h 116205"/>
                  <a:gd name="connsiteX0" fmla="*/ 0 w 505043"/>
                  <a:gd name="connsiteY0" fmla="*/ 0 h 121920"/>
                  <a:gd name="connsiteX1" fmla="*/ 400268 w 505043"/>
                  <a:gd name="connsiteY1" fmla="*/ 5715 h 121920"/>
                  <a:gd name="connsiteX2" fmla="*/ 505043 w 505043"/>
                  <a:gd name="connsiteY2" fmla="*/ 120015 h 121920"/>
                  <a:gd name="connsiteX3" fmla="*/ 139065 w 505043"/>
                  <a:gd name="connsiteY3" fmla="*/ 121920 h 121920"/>
                  <a:gd name="connsiteX4" fmla="*/ 0 w 505043"/>
                  <a:gd name="connsiteY4" fmla="*/ 0 h 121920"/>
                  <a:gd name="connsiteX0" fmla="*/ 0 w 505043"/>
                  <a:gd name="connsiteY0" fmla="*/ 1905 h 123825"/>
                  <a:gd name="connsiteX1" fmla="*/ 404078 w 505043"/>
                  <a:gd name="connsiteY1" fmla="*/ 0 h 123825"/>
                  <a:gd name="connsiteX2" fmla="*/ 505043 w 505043"/>
                  <a:gd name="connsiteY2" fmla="*/ 121920 h 123825"/>
                  <a:gd name="connsiteX3" fmla="*/ 139065 w 505043"/>
                  <a:gd name="connsiteY3" fmla="*/ 123825 h 123825"/>
                  <a:gd name="connsiteX4" fmla="*/ 0 w 505043"/>
                  <a:gd name="connsiteY4" fmla="*/ 1905 h 123825"/>
                  <a:gd name="connsiteX0" fmla="*/ 0 w 514568"/>
                  <a:gd name="connsiteY0" fmla="*/ 1905 h 123825"/>
                  <a:gd name="connsiteX1" fmla="*/ 404078 w 514568"/>
                  <a:gd name="connsiteY1" fmla="*/ 0 h 123825"/>
                  <a:gd name="connsiteX2" fmla="*/ 514568 w 514568"/>
                  <a:gd name="connsiteY2" fmla="*/ 121920 h 123825"/>
                  <a:gd name="connsiteX3" fmla="*/ 139065 w 514568"/>
                  <a:gd name="connsiteY3" fmla="*/ 123825 h 123825"/>
                  <a:gd name="connsiteX4" fmla="*/ 0 w 514568"/>
                  <a:gd name="connsiteY4" fmla="*/ 1905 h 123825"/>
                  <a:gd name="connsiteX0" fmla="*/ 0 w 514568"/>
                  <a:gd name="connsiteY0" fmla="*/ 1905 h 123825"/>
                  <a:gd name="connsiteX1" fmla="*/ 398363 w 514568"/>
                  <a:gd name="connsiteY1" fmla="*/ 0 h 123825"/>
                  <a:gd name="connsiteX2" fmla="*/ 514568 w 514568"/>
                  <a:gd name="connsiteY2" fmla="*/ 121920 h 123825"/>
                  <a:gd name="connsiteX3" fmla="*/ 139065 w 514568"/>
                  <a:gd name="connsiteY3" fmla="*/ 123825 h 123825"/>
                  <a:gd name="connsiteX4" fmla="*/ 0 w 514568"/>
                  <a:gd name="connsiteY4" fmla="*/ 1905 h 123825"/>
                  <a:gd name="connsiteX0" fmla="*/ 0 w 514568"/>
                  <a:gd name="connsiteY0" fmla="*/ 1905 h 121920"/>
                  <a:gd name="connsiteX1" fmla="*/ 398363 w 514568"/>
                  <a:gd name="connsiteY1" fmla="*/ 0 h 121920"/>
                  <a:gd name="connsiteX2" fmla="*/ 514568 w 514568"/>
                  <a:gd name="connsiteY2" fmla="*/ 121920 h 121920"/>
                  <a:gd name="connsiteX3" fmla="*/ 129540 w 514568"/>
                  <a:gd name="connsiteY3" fmla="*/ 121920 h 121920"/>
                  <a:gd name="connsiteX4" fmla="*/ 0 w 514568"/>
                  <a:gd name="connsiteY4" fmla="*/ 1905 h 121920"/>
                  <a:gd name="connsiteX0" fmla="*/ 0 w 520283"/>
                  <a:gd name="connsiteY0" fmla="*/ 1905 h 125730"/>
                  <a:gd name="connsiteX1" fmla="*/ 398363 w 520283"/>
                  <a:gd name="connsiteY1" fmla="*/ 0 h 125730"/>
                  <a:gd name="connsiteX2" fmla="*/ 520283 w 520283"/>
                  <a:gd name="connsiteY2" fmla="*/ 125730 h 125730"/>
                  <a:gd name="connsiteX3" fmla="*/ 129540 w 520283"/>
                  <a:gd name="connsiteY3" fmla="*/ 121920 h 125730"/>
                  <a:gd name="connsiteX4" fmla="*/ 0 w 520283"/>
                  <a:gd name="connsiteY4" fmla="*/ 1905 h 125730"/>
                  <a:gd name="connsiteX0" fmla="*/ 0 w 520283"/>
                  <a:gd name="connsiteY0" fmla="*/ 1905 h 127635"/>
                  <a:gd name="connsiteX1" fmla="*/ 398363 w 520283"/>
                  <a:gd name="connsiteY1" fmla="*/ 0 h 127635"/>
                  <a:gd name="connsiteX2" fmla="*/ 520283 w 520283"/>
                  <a:gd name="connsiteY2" fmla="*/ 125730 h 127635"/>
                  <a:gd name="connsiteX3" fmla="*/ 133350 w 520283"/>
                  <a:gd name="connsiteY3" fmla="*/ 127635 h 127635"/>
                  <a:gd name="connsiteX4" fmla="*/ 0 w 520283"/>
                  <a:gd name="connsiteY4" fmla="*/ 1905 h 127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283" h="127635">
                    <a:moveTo>
                      <a:pt x="0" y="1905"/>
                    </a:moveTo>
                    <a:lnTo>
                      <a:pt x="398363" y="0"/>
                    </a:lnTo>
                    <a:lnTo>
                      <a:pt x="520283" y="125730"/>
                    </a:lnTo>
                    <a:lnTo>
                      <a:pt x="133350" y="127635"/>
                    </a:lnTo>
                    <a:lnTo>
                      <a:pt x="0" y="1905"/>
                    </a:lnTo>
                    <a:close/>
                  </a:path>
                </a:pathLst>
              </a:custGeom>
              <a:gradFill>
                <a:gsLst>
                  <a:gs pos="0">
                    <a:schemeClr val="dk1">
                      <a:tint val="50000"/>
                      <a:satMod val="300000"/>
                    </a:schemeClr>
                  </a:gs>
                  <a:gs pos="61000">
                    <a:schemeClr val="dk1">
                      <a:tint val="37000"/>
                      <a:satMod val="300000"/>
                      <a:lumMod val="66000"/>
                    </a:schemeClr>
                  </a:gs>
                  <a:gs pos="100000">
                    <a:schemeClr val="dk1">
                      <a:tint val="15000"/>
                      <a:satMod val="350000"/>
                    </a:schemeClr>
                  </a:gs>
                </a:gsLst>
              </a:gradFill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76" name="Picture 45" descr="Service Router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06064" y="3707730"/>
              <a:ext cx="590174" cy="18218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" name="Group 76"/>
            <p:cNvGrpSpPr/>
            <p:nvPr/>
          </p:nvGrpSpPr>
          <p:grpSpPr>
            <a:xfrm>
              <a:off x="3440222" y="3895711"/>
              <a:ext cx="577291" cy="661962"/>
              <a:chOff x="1027560" y="1988818"/>
              <a:chExt cx="545969" cy="678181"/>
            </a:xfrm>
          </p:grpSpPr>
          <p:sp>
            <p:nvSpPr>
              <p:cNvPr id="78" name="Cube 77"/>
              <p:cNvSpPr/>
              <p:nvPr/>
            </p:nvSpPr>
            <p:spPr>
              <a:xfrm flipH="1">
                <a:off x="1027560" y="1988818"/>
                <a:ext cx="545969" cy="678181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9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171574" y="2133601"/>
                <a:ext cx="401955" cy="5295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80" name="Rectangle 83"/>
              <p:cNvSpPr/>
              <p:nvPr/>
            </p:nvSpPr>
            <p:spPr>
              <a:xfrm>
                <a:off x="1028484" y="2005964"/>
                <a:ext cx="125948" cy="653415"/>
              </a:xfrm>
              <a:custGeom>
                <a:avLst/>
                <a:gdLst>
                  <a:gd name="connsiteX0" fmla="*/ 0 w 230723"/>
                  <a:gd name="connsiteY0" fmla="*/ 0 h 609600"/>
                  <a:gd name="connsiteX1" fmla="*/ 230723 w 230723"/>
                  <a:gd name="connsiteY1" fmla="*/ 0 h 609600"/>
                  <a:gd name="connsiteX2" fmla="*/ 230723 w 230723"/>
                  <a:gd name="connsiteY2" fmla="*/ 609600 h 609600"/>
                  <a:gd name="connsiteX3" fmla="*/ 0 w 230723"/>
                  <a:gd name="connsiteY3" fmla="*/ 609600 h 609600"/>
                  <a:gd name="connsiteX4" fmla="*/ 0 w 230723"/>
                  <a:gd name="connsiteY4" fmla="*/ 0 h 609600"/>
                  <a:gd name="connsiteX0" fmla="*/ 123825 w 230723"/>
                  <a:gd name="connsiteY0" fmla="*/ 0 h 645795"/>
                  <a:gd name="connsiteX1" fmla="*/ 230723 w 230723"/>
                  <a:gd name="connsiteY1" fmla="*/ 36195 h 645795"/>
                  <a:gd name="connsiteX2" fmla="*/ 230723 w 230723"/>
                  <a:gd name="connsiteY2" fmla="*/ 645795 h 645795"/>
                  <a:gd name="connsiteX3" fmla="*/ 0 w 230723"/>
                  <a:gd name="connsiteY3" fmla="*/ 645795 h 645795"/>
                  <a:gd name="connsiteX4" fmla="*/ 123825 w 230723"/>
                  <a:gd name="connsiteY4" fmla="*/ 0 h 645795"/>
                  <a:gd name="connsiteX0" fmla="*/ 123825 w 234533"/>
                  <a:gd name="connsiteY0" fmla="*/ 0 h 645795"/>
                  <a:gd name="connsiteX1" fmla="*/ 234533 w 234533"/>
                  <a:gd name="connsiteY1" fmla="*/ 116205 h 645795"/>
                  <a:gd name="connsiteX2" fmla="*/ 230723 w 234533"/>
                  <a:gd name="connsiteY2" fmla="*/ 645795 h 645795"/>
                  <a:gd name="connsiteX3" fmla="*/ 0 w 234533"/>
                  <a:gd name="connsiteY3" fmla="*/ 645795 h 645795"/>
                  <a:gd name="connsiteX4" fmla="*/ 123825 w 234533"/>
                  <a:gd name="connsiteY4" fmla="*/ 0 h 645795"/>
                  <a:gd name="connsiteX0" fmla="*/ 13335 w 124043"/>
                  <a:gd name="connsiteY0" fmla="*/ 0 h 645795"/>
                  <a:gd name="connsiteX1" fmla="*/ 124043 w 124043"/>
                  <a:gd name="connsiteY1" fmla="*/ 116205 h 645795"/>
                  <a:gd name="connsiteX2" fmla="*/ 120233 w 124043"/>
                  <a:gd name="connsiteY2" fmla="*/ 645795 h 645795"/>
                  <a:gd name="connsiteX3" fmla="*/ 0 w 124043"/>
                  <a:gd name="connsiteY3" fmla="*/ 502920 h 645795"/>
                  <a:gd name="connsiteX4" fmla="*/ 13335 w 124043"/>
                  <a:gd name="connsiteY4" fmla="*/ 0 h 645795"/>
                  <a:gd name="connsiteX0" fmla="*/ 13335 w 125948"/>
                  <a:gd name="connsiteY0" fmla="*/ 0 h 628650"/>
                  <a:gd name="connsiteX1" fmla="*/ 124043 w 125948"/>
                  <a:gd name="connsiteY1" fmla="*/ 116205 h 628650"/>
                  <a:gd name="connsiteX2" fmla="*/ 125948 w 125948"/>
                  <a:gd name="connsiteY2" fmla="*/ 628650 h 628650"/>
                  <a:gd name="connsiteX3" fmla="*/ 0 w 125948"/>
                  <a:gd name="connsiteY3" fmla="*/ 502920 h 628650"/>
                  <a:gd name="connsiteX4" fmla="*/ 13335 w 125948"/>
                  <a:gd name="connsiteY4" fmla="*/ 0 h 628650"/>
                  <a:gd name="connsiteX0" fmla="*/ 3810 w 116423"/>
                  <a:gd name="connsiteY0" fmla="*/ 0 h 628650"/>
                  <a:gd name="connsiteX1" fmla="*/ 114518 w 116423"/>
                  <a:gd name="connsiteY1" fmla="*/ 116205 h 628650"/>
                  <a:gd name="connsiteX2" fmla="*/ 116423 w 116423"/>
                  <a:gd name="connsiteY2" fmla="*/ 628650 h 628650"/>
                  <a:gd name="connsiteX3" fmla="*/ 0 w 116423"/>
                  <a:gd name="connsiteY3" fmla="*/ 514350 h 628650"/>
                  <a:gd name="connsiteX4" fmla="*/ 3810 w 116423"/>
                  <a:gd name="connsiteY4" fmla="*/ 0 h 628650"/>
                  <a:gd name="connsiteX0" fmla="*/ 0 w 120233"/>
                  <a:gd name="connsiteY0" fmla="*/ 0 h 632460"/>
                  <a:gd name="connsiteX1" fmla="*/ 118328 w 120233"/>
                  <a:gd name="connsiteY1" fmla="*/ 120015 h 632460"/>
                  <a:gd name="connsiteX2" fmla="*/ 120233 w 120233"/>
                  <a:gd name="connsiteY2" fmla="*/ 632460 h 632460"/>
                  <a:gd name="connsiteX3" fmla="*/ 3810 w 120233"/>
                  <a:gd name="connsiteY3" fmla="*/ 518160 h 632460"/>
                  <a:gd name="connsiteX4" fmla="*/ 0 w 120233"/>
                  <a:gd name="connsiteY4" fmla="*/ 0 h 632460"/>
                  <a:gd name="connsiteX0" fmla="*/ 0 w 118328"/>
                  <a:gd name="connsiteY0" fmla="*/ 0 h 643890"/>
                  <a:gd name="connsiteX1" fmla="*/ 116423 w 118328"/>
                  <a:gd name="connsiteY1" fmla="*/ 131445 h 643890"/>
                  <a:gd name="connsiteX2" fmla="*/ 118328 w 118328"/>
                  <a:gd name="connsiteY2" fmla="*/ 643890 h 643890"/>
                  <a:gd name="connsiteX3" fmla="*/ 1905 w 118328"/>
                  <a:gd name="connsiteY3" fmla="*/ 529590 h 643890"/>
                  <a:gd name="connsiteX4" fmla="*/ 0 w 118328"/>
                  <a:gd name="connsiteY4" fmla="*/ 0 h 643890"/>
                  <a:gd name="connsiteX0" fmla="*/ 0 w 122138"/>
                  <a:gd name="connsiteY0" fmla="*/ 0 h 643890"/>
                  <a:gd name="connsiteX1" fmla="*/ 122138 w 122138"/>
                  <a:gd name="connsiteY1" fmla="*/ 121920 h 643890"/>
                  <a:gd name="connsiteX2" fmla="*/ 118328 w 122138"/>
                  <a:gd name="connsiteY2" fmla="*/ 643890 h 643890"/>
                  <a:gd name="connsiteX3" fmla="*/ 1905 w 122138"/>
                  <a:gd name="connsiteY3" fmla="*/ 529590 h 643890"/>
                  <a:gd name="connsiteX4" fmla="*/ 0 w 122138"/>
                  <a:gd name="connsiteY4" fmla="*/ 0 h 643890"/>
                  <a:gd name="connsiteX0" fmla="*/ 0 w 124043"/>
                  <a:gd name="connsiteY0" fmla="*/ 0 h 653415"/>
                  <a:gd name="connsiteX1" fmla="*/ 122138 w 124043"/>
                  <a:gd name="connsiteY1" fmla="*/ 121920 h 653415"/>
                  <a:gd name="connsiteX2" fmla="*/ 124043 w 124043"/>
                  <a:gd name="connsiteY2" fmla="*/ 653415 h 653415"/>
                  <a:gd name="connsiteX3" fmla="*/ 1905 w 124043"/>
                  <a:gd name="connsiteY3" fmla="*/ 529590 h 653415"/>
                  <a:gd name="connsiteX4" fmla="*/ 0 w 124043"/>
                  <a:gd name="connsiteY4" fmla="*/ 0 h 653415"/>
                  <a:gd name="connsiteX0" fmla="*/ 1905 w 125948"/>
                  <a:gd name="connsiteY0" fmla="*/ 0 h 653415"/>
                  <a:gd name="connsiteX1" fmla="*/ 124043 w 125948"/>
                  <a:gd name="connsiteY1" fmla="*/ 121920 h 653415"/>
                  <a:gd name="connsiteX2" fmla="*/ 125948 w 125948"/>
                  <a:gd name="connsiteY2" fmla="*/ 653415 h 653415"/>
                  <a:gd name="connsiteX3" fmla="*/ 0 w 125948"/>
                  <a:gd name="connsiteY3" fmla="*/ 531495 h 653415"/>
                  <a:gd name="connsiteX4" fmla="*/ 1905 w 125948"/>
                  <a:gd name="connsiteY4" fmla="*/ 0 h 653415"/>
                  <a:gd name="connsiteX0" fmla="*/ 1905 w 125948"/>
                  <a:gd name="connsiteY0" fmla="*/ 0 h 653415"/>
                  <a:gd name="connsiteX1" fmla="*/ 124043 w 125948"/>
                  <a:gd name="connsiteY1" fmla="*/ 121920 h 653415"/>
                  <a:gd name="connsiteX2" fmla="*/ 125948 w 125948"/>
                  <a:gd name="connsiteY2" fmla="*/ 653415 h 653415"/>
                  <a:gd name="connsiteX3" fmla="*/ 0 w 125948"/>
                  <a:gd name="connsiteY3" fmla="*/ 527685 h 653415"/>
                  <a:gd name="connsiteX4" fmla="*/ 1905 w 125948"/>
                  <a:gd name="connsiteY4" fmla="*/ 0 h 653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948" h="653415">
                    <a:moveTo>
                      <a:pt x="1905" y="0"/>
                    </a:moveTo>
                    <a:lnTo>
                      <a:pt x="124043" y="121920"/>
                    </a:lnTo>
                    <a:lnTo>
                      <a:pt x="125948" y="653415"/>
                    </a:lnTo>
                    <a:lnTo>
                      <a:pt x="0" y="527685"/>
                    </a:lnTo>
                    <a:lnTo>
                      <a:pt x="190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dk1">
                      <a:tint val="50000"/>
                      <a:satMod val="300000"/>
                    </a:schemeClr>
                  </a:gs>
                  <a:gs pos="61000">
                    <a:schemeClr val="dk1">
                      <a:tint val="37000"/>
                      <a:satMod val="300000"/>
                      <a:lumMod val="66000"/>
                    </a:schemeClr>
                  </a:gs>
                  <a:gs pos="100000">
                    <a:schemeClr val="dk1">
                      <a:tint val="15000"/>
                      <a:satMod val="350000"/>
                    </a:schemeClr>
                  </a:gs>
                </a:gsLst>
                <a:lin ang="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3"/>
              <p:cNvSpPr/>
              <p:nvPr/>
            </p:nvSpPr>
            <p:spPr>
              <a:xfrm>
                <a:off x="1037545" y="1988820"/>
                <a:ext cx="520283" cy="127635"/>
              </a:xfrm>
              <a:custGeom>
                <a:avLst/>
                <a:gdLst>
                  <a:gd name="connsiteX0" fmla="*/ 0 w 230723"/>
                  <a:gd name="connsiteY0" fmla="*/ 0 h 609600"/>
                  <a:gd name="connsiteX1" fmla="*/ 230723 w 230723"/>
                  <a:gd name="connsiteY1" fmla="*/ 0 h 609600"/>
                  <a:gd name="connsiteX2" fmla="*/ 230723 w 230723"/>
                  <a:gd name="connsiteY2" fmla="*/ 609600 h 609600"/>
                  <a:gd name="connsiteX3" fmla="*/ 0 w 230723"/>
                  <a:gd name="connsiteY3" fmla="*/ 609600 h 609600"/>
                  <a:gd name="connsiteX4" fmla="*/ 0 w 230723"/>
                  <a:gd name="connsiteY4" fmla="*/ 0 h 609600"/>
                  <a:gd name="connsiteX0" fmla="*/ 123825 w 230723"/>
                  <a:gd name="connsiteY0" fmla="*/ 0 h 645795"/>
                  <a:gd name="connsiteX1" fmla="*/ 230723 w 230723"/>
                  <a:gd name="connsiteY1" fmla="*/ 36195 h 645795"/>
                  <a:gd name="connsiteX2" fmla="*/ 230723 w 230723"/>
                  <a:gd name="connsiteY2" fmla="*/ 645795 h 645795"/>
                  <a:gd name="connsiteX3" fmla="*/ 0 w 230723"/>
                  <a:gd name="connsiteY3" fmla="*/ 645795 h 645795"/>
                  <a:gd name="connsiteX4" fmla="*/ 123825 w 230723"/>
                  <a:gd name="connsiteY4" fmla="*/ 0 h 645795"/>
                  <a:gd name="connsiteX0" fmla="*/ 123825 w 234533"/>
                  <a:gd name="connsiteY0" fmla="*/ 0 h 645795"/>
                  <a:gd name="connsiteX1" fmla="*/ 234533 w 234533"/>
                  <a:gd name="connsiteY1" fmla="*/ 116205 h 645795"/>
                  <a:gd name="connsiteX2" fmla="*/ 230723 w 234533"/>
                  <a:gd name="connsiteY2" fmla="*/ 645795 h 645795"/>
                  <a:gd name="connsiteX3" fmla="*/ 0 w 234533"/>
                  <a:gd name="connsiteY3" fmla="*/ 645795 h 645795"/>
                  <a:gd name="connsiteX4" fmla="*/ 123825 w 234533"/>
                  <a:gd name="connsiteY4" fmla="*/ 0 h 645795"/>
                  <a:gd name="connsiteX0" fmla="*/ 13335 w 124043"/>
                  <a:gd name="connsiteY0" fmla="*/ 0 h 645795"/>
                  <a:gd name="connsiteX1" fmla="*/ 124043 w 124043"/>
                  <a:gd name="connsiteY1" fmla="*/ 116205 h 645795"/>
                  <a:gd name="connsiteX2" fmla="*/ 120233 w 124043"/>
                  <a:gd name="connsiteY2" fmla="*/ 645795 h 645795"/>
                  <a:gd name="connsiteX3" fmla="*/ 0 w 124043"/>
                  <a:gd name="connsiteY3" fmla="*/ 502920 h 645795"/>
                  <a:gd name="connsiteX4" fmla="*/ 13335 w 124043"/>
                  <a:gd name="connsiteY4" fmla="*/ 0 h 645795"/>
                  <a:gd name="connsiteX0" fmla="*/ 13335 w 125948"/>
                  <a:gd name="connsiteY0" fmla="*/ 0 h 628650"/>
                  <a:gd name="connsiteX1" fmla="*/ 124043 w 125948"/>
                  <a:gd name="connsiteY1" fmla="*/ 116205 h 628650"/>
                  <a:gd name="connsiteX2" fmla="*/ 125948 w 125948"/>
                  <a:gd name="connsiteY2" fmla="*/ 628650 h 628650"/>
                  <a:gd name="connsiteX3" fmla="*/ 0 w 125948"/>
                  <a:gd name="connsiteY3" fmla="*/ 502920 h 628650"/>
                  <a:gd name="connsiteX4" fmla="*/ 13335 w 125948"/>
                  <a:gd name="connsiteY4" fmla="*/ 0 h 628650"/>
                  <a:gd name="connsiteX0" fmla="*/ 3810 w 116423"/>
                  <a:gd name="connsiteY0" fmla="*/ 0 h 628650"/>
                  <a:gd name="connsiteX1" fmla="*/ 114518 w 116423"/>
                  <a:gd name="connsiteY1" fmla="*/ 116205 h 628650"/>
                  <a:gd name="connsiteX2" fmla="*/ 116423 w 116423"/>
                  <a:gd name="connsiteY2" fmla="*/ 628650 h 628650"/>
                  <a:gd name="connsiteX3" fmla="*/ 0 w 116423"/>
                  <a:gd name="connsiteY3" fmla="*/ 514350 h 628650"/>
                  <a:gd name="connsiteX4" fmla="*/ 3810 w 116423"/>
                  <a:gd name="connsiteY4" fmla="*/ 0 h 628650"/>
                  <a:gd name="connsiteX0" fmla="*/ 0 w 120233"/>
                  <a:gd name="connsiteY0" fmla="*/ 0 h 632460"/>
                  <a:gd name="connsiteX1" fmla="*/ 118328 w 120233"/>
                  <a:gd name="connsiteY1" fmla="*/ 120015 h 632460"/>
                  <a:gd name="connsiteX2" fmla="*/ 120233 w 120233"/>
                  <a:gd name="connsiteY2" fmla="*/ 632460 h 632460"/>
                  <a:gd name="connsiteX3" fmla="*/ 3810 w 120233"/>
                  <a:gd name="connsiteY3" fmla="*/ 518160 h 632460"/>
                  <a:gd name="connsiteX4" fmla="*/ 0 w 120233"/>
                  <a:gd name="connsiteY4" fmla="*/ 0 h 632460"/>
                  <a:gd name="connsiteX0" fmla="*/ 0 w 118328"/>
                  <a:gd name="connsiteY0" fmla="*/ 0 h 643890"/>
                  <a:gd name="connsiteX1" fmla="*/ 116423 w 118328"/>
                  <a:gd name="connsiteY1" fmla="*/ 131445 h 643890"/>
                  <a:gd name="connsiteX2" fmla="*/ 118328 w 118328"/>
                  <a:gd name="connsiteY2" fmla="*/ 643890 h 643890"/>
                  <a:gd name="connsiteX3" fmla="*/ 1905 w 118328"/>
                  <a:gd name="connsiteY3" fmla="*/ 529590 h 643890"/>
                  <a:gd name="connsiteX4" fmla="*/ 0 w 118328"/>
                  <a:gd name="connsiteY4" fmla="*/ 0 h 643890"/>
                  <a:gd name="connsiteX0" fmla="*/ 0 w 122138"/>
                  <a:gd name="connsiteY0" fmla="*/ 0 h 643890"/>
                  <a:gd name="connsiteX1" fmla="*/ 122138 w 122138"/>
                  <a:gd name="connsiteY1" fmla="*/ 121920 h 643890"/>
                  <a:gd name="connsiteX2" fmla="*/ 118328 w 122138"/>
                  <a:gd name="connsiteY2" fmla="*/ 643890 h 643890"/>
                  <a:gd name="connsiteX3" fmla="*/ 1905 w 122138"/>
                  <a:gd name="connsiteY3" fmla="*/ 529590 h 643890"/>
                  <a:gd name="connsiteX4" fmla="*/ 0 w 122138"/>
                  <a:gd name="connsiteY4" fmla="*/ 0 h 643890"/>
                  <a:gd name="connsiteX0" fmla="*/ 0 w 124043"/>
                  <a:gd name="connsiteY0" fmla="*/ 0 h 653415"/>
                  <a:gd name="connsiteX1" fmla="*/ 122138 w 124043"/>
                  <a:gd name="connsiteY1" fmla="*/ 121920 h 653415"/>
                  <a:gd name="connsiteX2" fmla="*/ 124043 w 124043"/>
                  <a:gd name="connsiteY2" fmla="*/ 653415 h 653415"/>
                  <a:gd name="connsiteX3" fmla="*/ 1905 w 124043"/>
                  <a:gd name="connsiteY3" fmla="*/ 529590 h 653415"/>
                  <a:gd name="connsiteX4" fmla="*/ 0 w 124043"/>
                  <a:gd name="connsiteY4" fmla="*/ 0 h 653415"/>
                  <a:gd name="connsiteX0" fmla="*/ 1905 w 125948"/>
                  <a:gd name="connsiteY0" fmla="*/ 0 h 653415"/>
                  <a:gd name="connsiteX1" fmla="*/ 124043 w 125948"/>
                  <a:gd name="connsiteY1" fmla="*/ 121920 h 653415"/>
                  <a:gd name="connsiteX2" fmla="*/ 125948 w 125948"/>
                  <a:gd name="connsiteY2" fmla="*/ 653415 h 653415"/>
                  <a:gd name="connsiteX3" fmla="*/ 0 w 125948"/>
                  <a:gd name="connsiteY3" fmla="*/ 531495 h 653415"/>
                  <a:gd name="connsiteX4" fmla="*/ 1905 w 125948"/>
                  <a:gd name="connsiteY4" fmla="*/ 0 h 653415"/>
                  <a:gd name="connsiteX0" fmla="*/ 1905 w 125948"/>
                  <a:gd name="connsiteY0" fmla="*/ 0 h 653415"/>
                  <a:gd name="connsiteX1" fmla="*/ 124043 w 125948"/>
                  <a:gd name="connsiteY1" fmla="*/ 121920 h 653415"/>
                  <a:gd name="connsiteX2" fmla="*/ 125948 w 125948"/>
                  <a:gd name="connsiteY2" fmla="*/ 653415 h 653415"/>
                  <a:gd name="connsiteX3" fmla="*/ 0 w 125948"/>
                  <a:gd name="connsiteY3" fmla="*/ 527685 h 653415"/>
                  <a:gd name="connsiteX4" fmla="*/ 1905 w 125948"/>
                  <a:gd name="connsiteY4" fmla="*/ 0 h 653415"/>
                  <a:gd name="connsiteX0" fmla="*/ 1905 w 305018"/>
                  <a:gd name="connsiteY0" fmla="*/ 0 h 527685"/>
                  <a:gd name="connsiteX1" fmla="*/ 124043 w 305018"/>
                  <a:gd name="connsiteY1" fmla="*/ 121920 h 527685"/>
                  <a:gd name="connsiteX2" fmla="*/ 305018 w 305018"/>
                  <a:gd name="connsiteY2" fmla="*/ 358140 h 527685"/>
                  <a:gd name="connsiteX3" fmla="*/ 0 w 305018"/>
                  <a:gd name="connsiteY3" fmla="*/ 527685 h 527685"/>
                  <a:gd name="connsiteX4" fmla="*/ 1905 w 305018"/>
                  <a:gd name="connsiteY4" fmla="*/ 0 h 527685"/>
                  <a:gd name="connsiteX0" fmla="*/ 62865 w 365978"/>
                  <a:gd name="connsiteY0" fmla="*/ 0 h 360045"/>
                  <a:gd name="connsiteX1" fmla="*/ 185003 w 365978"/>
                  <a:gd name="connsiteY1" fmla="*/ 121920 h 360045"/>
                  <a:gd name="connsiteX2" fmla="*/ 365978 w 365978"/>
                  <a:gd name="connsiteY2" fmla="*/ 358140 h 360045"/>
                  <a:gd name="connsiteX3" fmla="*/ 0 w 365978"/>
                  <a:gd name="connsiteY3" fmla="*/ 360045 h 360045"/>
                  <a:gd name="connsiteX4" fmla="*/ 62865 w 365978"/>
                  <a:gd name="connsiteY4" fmla="*/ 0 h 360045"/>
                  <a:gd name="connsiteX0" fmla="*/ 0 w 489803"/>
                  <a:gd name="connsiteY0" fmla="*/ 123825 h 238125"/>
                  <a:gd name="connsiteX1" fmla="*/ 308828 w 489803"/>
                  <a:gd name="connsiteY1" fmla="*/ 0 h 238125"/>
                  <a:gd name="connsiteX2" fmla="*/ 489803 w 489803"/>
                  <a:gd name="connsiteY2" fmla="*/ 236220 h 238125"/>
                  <a:gd name="connsiteX3" fmla="*/ 123825 w 489803"/>
                  <a:gd name="connsiteY3" fmla="*/ 238125 h 238125"/>
                  <a:gd name="connsiteX4" fmla="*/ 0 w 489803"/>
                  <a:gd name="connsiteY4" fmla="*/ 123825 h 238125"/>
                  <a:gd name="connsiteX0" fmla="*/ 0 w 489803"/>
                  <a:gd name="connsiteY0" fmla="*/ 15240 h 129540"/>
                  <a:gd name="connsiteX1" fmla="*/ 331688 w 489803"/>
                  <a:gd name="connsiteY1" fmla="*/ 0 h 129540"/>
                  <a:gd name="connsiteX2" fmla="*/ 489803 w 489803"/>
                  <a:gd name="connsiteY2" fmla="*/ 127635 h 129540"/>
                  <a:gd name="connsiteX3" fmla="*/ 123825 w 489803"/>
                  <a:gd name="connsiteY3" fmla="*/ 129540 h 129540"/>
                  <a:gd name="connsiteX4" fmla="*/ 0 w 489803"/>
                  <a:gd name="connsiteY4" fmla="*/ 15240 h 129540"/>
                  <a:gd name="connsiteX0" fmla="*/ 0 w 489803"/>
                  <a:gd name="connsiteY0" fmla="*/ 1905 h 116205"/>
                  <a:gd name="connsiteX1" fmla="*/ 385028 w 489803"/>
                  <a:gd name="connsiteY1" fmla="*/ 0 h 116205"/>
                  <a:gd name="connsiteX2" fmla="*/ 489803 w 489803"/>
                  <a:gd name="connsiteY2" fmla="*/ 114300 h 116205"/>
                  <a:gd name="connsiteX3" fmla="*/ 123825 w 489803"/>
                  <a:gd name="connsiteY3" fmla="*/ 116205 h 116205"/>
                  <a:gd name="connsiteX4" fmla="*/ 0 w 489803"/>
                  <a:gd name="connsiteY4" fmla="*/ 1905 h 116205"/>
                  <a:gd name="connsiteX0" fmla="*/ 0 w 505043"/>
                  <a:gd name="connsiteY0" fmla="*/ 0 h 121920"/>
                  <a:gd name="connsiteX1" fmla="*/ 400268 w 505043"/>
                  <a:gd name="connsiteY1" fmla="*/ 5715 h 121920"/>
                  <a:gd name="connsiteX2" fmla="*/ 505043 w 505043"/>
                  <a:gd name="connsiteY2" fmla="*/ 120015 h 121920"/>
                  <a:gd name="connsiteX3" fmla="*/ 139065 w 505043"/>
                  <a:gd name="connsiteY3" fmla="*/ 121920 h 121920"/>
                  <a:gd name="connsiteX4" fmla="*/ 0 w 505043"/>
                  <a:gd name="connsiteY4" fmla="*/ 0 h 121920"/>
                  <a:gd name="connsiteX0" fmla="*/ 0 w 505043"/>
                  <a:gd name="connsiteY0" fmla="*/ 1905 h 123825"/>
                  <a:gd name="connsiteX1" fmla="*/ 404078 w 505043"/>
                  <a:gd name="connsiteY1" fmla="*/ 0 h 123825"/>
                  <a:gd name="connsiteX2" fmla="*/ 505043 w 505043"/>
                  <a:gd name="connsiteY2" fmla="*/ 121920 h 123825"/>
                  <a:gd name="connsiteX3" fmla="*/ 139065 w 505043"/>
                  <a:gd name="connsiteY3" fmla="*/ 123825 h 123825"/>
                  <a:gd name="connsiteX4" fmla="*/ 0 w 505043"/>
                  <a:gd name="connsiteY4" fmla="*/ 1905 h 123825"/>
                  <a:gd name="connsiteX0" fmla="*/ 0 w 514568"/>
                  <a:gd name="connsiteY0" fmla="*/ 1905 h 123825"/>
                  <a:gd name="connsiteX1" fmla="*/ 404078 w 514568"/>
                  <a:gd name="connsiteY1" fmla="*/ 0 h 123825"/>
                  <a:gd name="connsiteX2" fmla="*/ 514568 w 514568"/>
                  <a:gd name="connsiteY2" fmla="*/ 121920 h 123825"/>
                  <a:gd name="connsiteX3" fmla="*/ 139065 w 514568"/>
                  <a:gd name="connsiteY3" fmla="*/ 123825 h 123825"/>
                  <a:gd name="connsiteX4" fmla="*/ 0 w 514568"/>
                  <a:gd name="connsiteY4" fmla="*/ 1905 h 123825"/>
                  <a:gd name="connsiteX0" fmla="*/ 0 w 514568"/>
                  <a:gd name="connsiteY0" fmla="*/ 1905 h 123825"/>
                  <a:gd name="connsiteX1" fmla="*/ 398363 w 514568"/>
                  <a:gd name="connsiteY1" fmla="*/ 0 h 123825"/>
                  <a:gd name="connsiteX2" fmla="*/ 514568 w 514568"/>
                  <a:gd name="connsiteY2" fmla="*/ 121920 h 123825"/>
                  <a:gd name="connsiteX3" fmla="*/ 139065 w 514568"/>
                  <a:gd name="connsiteY3" fmla="*/ 123825 h 123825"/>
                  <a:gd name="connsiteX4" fmla="*/ 0 w 514568"/>
                  <a:gd name="connsiteY4" fmla="*/ 1905 h 123825"/>
                  <a:gd name="connsiteX0" fmla="*/ 0 w 514568"/>
                  <a:gd name="connsiteY0" fmla="*/ 1905 h 121920"/>
                  <a:gd name="connsiteX1" fmla="*/ 398363 w 514568"/>
                  <a:gd name="connsiteY1" fmla="*/ 0 h 121920"/>
                  <a:gd name="connsiteX2" fmla="*/ 514568 w 514568"/>
                  <a:gd name="connsiteY2" fmla="*/ 121920 h 121920"/>
                  <a:gd name="connsiteX3" fmla="*/ 129540 w 514568"/>
                  <a:gd name="connsiteY3" fmla="*/ 121920 h 121920"/>
                  <a:gd name="connsiteX4" fmla="*/ 0 w 514568"/>
                  <a:gd name="connsiteY4" fmla="*/ 1905 h 121920"/>
                  <a:gd name="connsiteX0" fmla="*/ 0 w 520283"/>
                  <a:gd name="connsiteY0" fmla="*/ 1905 h 125730"/>
                  <a:gd name="connsiteX1" fmla="*/ 398363 w 520283"/>
                  <a:gd name="connsiteY1" fmla="*/ 0 h 125730"/>
                  <a:gd name="connsiteX2" fmla="*/ 520283 w 520283"/>
                  <a:gd name="connsiteY2" fmla="*/ 125730 h 125730"/>
                  <a:gd name="connsiteX3" fmla="*/ 129540 w 520283"/>
                  <a:gd name="connsiteY3" fmla="*/ 121920 h 125730"/>
                  <a:gd name="connsiteX4" fmla="*/ 0 w 520283"/>
                  <a:gd name="connsiteY4" fmla="*/ 1905 h 125730"/>
                  <a:gd name="connsiteX0" fmla="*/ 0 w 520283"/>
                  <a:gd name="connsiteY0" fmla="*/ 1905 h 127635"/>
                  <a:gd name="connsiteX1" fmla="*/ 398363 w 520283"/>
                  <a:gd name="connsiteY1" fmla="*/ 0 h 127635"/>
                  <a:gd name="connsiteX2" fmla="*/ 520283 w 520283"/>
                  <a:gd name="connsiteY2" fmla="*/ 125730 h 127635"/>
                  <a:gd name="connsiteX3" fmla="*/ 133350 w 520283"/>
                  <a:gd name="connsiteY3" fmla="*/ 127635 h 127635"/>
                  <a:gd name="connsiteX4" fmla="*/ 0 w 520283"/>
                  <a:gd name="connsiteY4" fmla="*/ 1905 h 127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283" h="127635">
                    <a:moveTo>
                      <a:pt x="0" y="1905"/>
                    </a:moveTo>
                    <a:lnTo>
                      <a:pt x="398363" y="0"/>
                    </a:lnTo>
                    <a:lnTo>
                      <a:pt x="520283" y="125730"/>
                    </a:lnTo>
                    <a:lnTo>
                      <a:pt x="133350" y="127635"/>
                    </a:lnTo>
                    <a:lnTo>
                      <a:pt x="0" y="1905"/>
                    </a:lnTo>
                    <a:close/>
                  </a:path>
                </a:pathLst>
              </a:custGeom>
              <a:gradFill>
                <a:gsLst>
                  <a:gs pos="0">
                    <a:schemeClr val="dk1">
                      <a:tint val="50000"/>
                      <a:satMod val="300000"/>
                    </a:schemeClr>
                  </a:gs>
                  <a:gs pos="61000">
                    <a:schemeClr val="dk1">
                      <a:tint val="37000"/>
                      <a:satMod val="300000"/>
                      <a:lumMod val="66000"/>
                    </a:schemeClr>
                  </a:gs>
                  <a:gs pos="100000">
                    <a:schemeClr val="dk1">
                      <a:tint val="15000"/>
                      <a:satMod val="350000"/>
                    </a:schemeClr>
                  </a:gs>
                </a:gsLst>
              </a:gradFill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2" name="Picture 45" descr="Service Router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427336" y="3700292"/>
              <a:ext cx="590174" cy="18218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" name="Group 82"/>
            <p:cNvGrpSpPr/>
            <p:nvPr/>
          </p:nvGrpSpPr>
          <p:grpSpPr>
            <a:xfrm>
              <a:off x="5602923" y="3888273"/>
              <a:ext cx="577291" cy="661962"/>
              <a:chOff x="1027560" y="1988818"/>
              <a:chExt cx="545969" cy="678181"/>
            </a:xfrm>
          </p:grpSpPr>
          <p:sp>
            <p:nvSpPr>
              <p:cNvPr id="84" name="Cube 83"/>
              <p:cNvSpPr/>
              <p:nvPr/>
            </p:nvSpPr>
            <p:spPr>
              <a:xfrm flipH="1">
                <a:off x="1027560" y="1988818"/>
                <a:ext cx="545969" cy="678181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5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171574" y="2133601"/>
                <a:ext cx="401955" cy="5295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86" name="Rectangle 83"/>
              <p:cNvSpPr/>
              <p:nvPr/>
            </p:nvSpPr>
            <p:spPr>
              <a:xfrm>
                <a:off x="1028484" y="2005964"/>
                <a:ext cx="125948" cy="653415"/>
              </a:xfrm>
              <a:custGeom>
                <a:avLst/>
                <a:gdLst>
                  <a:gd name="connsiteX0" fmla="*/ 0 w 230723"/>
                  <a:gd name="connsiteY0" fmla="*/ 0 h 609600"/>
                  <a:gd name="connsiteX1" fmla="*/ 230723 w 230723"/>
                  <a:gd name="connsiteY1" fmla="*/ 0 h 609600"/>
                  <a:gd name="connsiteX2" fmla="*/ 230723 w 230723"/>
                  <a:gd name="connsiteY2" fmla="*/ 609600 h 609600"/>
                  <a:gd name="connsiteX3" fmla="*/ 0 w 230723"/>
                  <a:gd name="connsiteY3" fmla="*/ 609600 h 609600"/>
                  <a:gd name="connsiteX4" fmla="*/ 0 w 230723"/>
                  <a:gd name="connsiteY4" fmla="*/ 0 h 609600"/>
                  <a:gd name="connsiteX0" fmla="*/ 123825 w 230723"/>
                  <a:gd name="connsiteY0" fmla="*/ 0 h 645795"/>
                  <a:gd name="connsiteX1" fmla="*/ 230723 w 230723"/>
                  <a:gd name="connsiteY1" fmla="*/ 36195 h 645795"/>
                  <a:gd name="connsiteX2" fmla="*/ 230723 w 230723"/>
                  <a:gd name="connsiteY2" fmla="*/ 645795 h 645795"/>
                  <a:gd name="connsiteX3" fmla="*/ 0 w 230723"/>
                  <a:gd name="connsiteY3" fmla="*/ 645795 h 645795"/>
                  <a:gd name="connsiteX4" fmla="*/ 123825 w 230723"/>
                  <a:gd name="connsiteY4" fmla="*/ 0 h 645795"/>
                  <a:gd name="connsiteX0" fmla="*/ 123825 w 234533"/>
                  <a:gd name="connsiteY0" fmla="*/ 0 h 645795"/>
                  <a:gd name="connsiteX1" fmla="*/ 234533 w 234533"/>
                  <a:gd name="connsiteY1" fmla="*/ 116205 h 645795"/>
                  <a:gd name="connsiteX2" fmla="*/ 230723 w 234533"/>
                  <a:gd name="connsiteY2" fmla="*/ 645795 h 645795"/>
                  <a:gd name="connsiteX3" fmla="*/ 0 w 234533"/>
                  <a:gd name="connsiteY3" fmla="*/ 645795 h 645795"/>
                  <a:gd name="connsiteX4" fmla="*/ 123825 w 234533"/>
                  <a:gd name="connsiteY4" fmla="*/ 0 h 645795"/>
                  <a:gd name="connsiteX0" fmla="*/ 13335 w 124043"/>
                  <a:gd name="connsiteY0" fmla="*/ 0 h 645795"/>
                  <a:gd name="connsiteX1" fmla="*/ 124043 w 124043"/>
                  <a:gd name="connsiteY1" fmla="*/ 116205 h 645795"/>
                  <a:gd name="connsiteX2" fmla="*/ 120233 w 124043"/>
                  <a:gd name="connsiteY2" fmla="*/ 645795 h 645795"/>
                  <a:gd name="connsiteX3" fmla="*/ 0 w 124043"/>
                  <a:gd name="connsiteY3" fmla="*/ 502920 h 645795"/>
                  <a:gd name="connsiteX4" fmla="*/ 13335 w 124043"/>
                  <a:gd name="connsiteY4" fmla="*/ 0 h 645795"/>
                  <a:gd name="connsiteX0" fmla="*/ 13335 w 125948"/>
                  <a:gd name="connsiteY0" fmla="*/ 0 h 628650"/>
                  <a:gd name="connsiteX1" fmla="*/ 124043 w 125948"/>
                  <a:gd name="connsiteY1" fmla="*/ 116205 h 628650"/>
                  <a:gd name="connsiteX2" fmla="*/ 125948 w 125948"/>
                  <a:gd name="connsiteY2" fmla="*/ 628650 h 628650"/>
                  <a:gd name="connsiteX3" fmla="*/ 0 w 125948"/>
                  <a:gd name="connsiteY3" fmla="*/ 502920 h 628650"/>
                  <a:gd name="connsiteX4" fmla="*/ 13335 w 125948"/>
                  <a:gd name="connsiteY4" fmla="*/ 0 h 628650"/>
                  <a:gd name="connsiteX0" fmla="*/ 3810 w 116423"/>
                  <a:gd name="connsiteY0" fmla="*/ 0 h 628650"/>
                  <a:gd name="connsiteX1" fmla="*/ 114518 w 116423"/>
                  <a:gd name="connsiteY1" fmla="*/ 116205 h 628650"/>
                  <a:gd name="connsiteX2" fmla="*/ 116423 w 116423"/>
                  <a:gd name="connsiteY2" fmla="*/ 628650 h 628650"/>
                  <a:gd name="connsiteX3" fmla="*/ 0 w 116423"/>
                  <a:gd name="connsiteY3" fmla="*/ 514350 h 628650"/>
                  <a:gd name="connsiteX4" fmla="*/ 3810 w 116423"/>
                  <a:gd name="connsiteY4" fmla="*/ 0 h 628650"/>
                  <a:gd name="connsiteX0" fmla="*/ 0 w 120233"/>
                  <a:gd name="connsiteY0" fmla="*/ 0 h 632460"/>
                  <a:gd name="connsiteX1" fmla="*/ 118328 w 120233"/>
                  <a:gd name="connsiteY1" fmla="*/ 120015 h 632460"/>
                  <a:gd name="connsiteX2" fmla="*/ 120233 w 120233"/>
                  <a:gd name="connsiteY2" fmla="*/ 632460 h 632460"/>
                  <a:gd name="connsiteX3" fmla="*/ 3810 w 120233"/>
                  <a:gd name="connsiteY3" fmla="*/ 518160 h 632460"/>
                  <a:gd name="connsiteX4" fmla="*/ 0 w 120233"/>
                  <a:gd name="connsiteY4" fmla="*/ 0 h 632460"/>
                  <a:gd name="connsiteX0" fmla="*/ 0 w 118328"/>
                  <a:gd name="connsiteY0" fmla="*/ 0 h 643890"/>
                  <a:gd name="connsiteX1" fmla="*/ 116423 w 118328"/>
                  <a:gd name="connsiteY1" fmla="*/ 131445 h 643890"/>
                  <a:gd name="connsiteX2" fmla="*/ 118328 w 118328"/>
                  <a:gd name="connsiteY2" fmla="*/ 643890 h 643890"/>
                  <a:gd name="connsiteX3" fmla="*/ 1905 w 118328"/>
                  <a:gd name="connsiteY3" fmla="*/ 529590 h 643890"/>
                  <a:gd name="connsiteX4" fmla="*/ 0 w 118328"/>
                  <a:gd name="connsiteY4" fmla="*/ 0 h 643890"/>
                  <a:gd name="connsiteX0" fmla="*/ 0 w 122138"/>
                  <a:gd name="connsiteY0" fmla="*/ 0 h 643890"/>
                  <a:gd name="connsiteX1" fmla="*/ 122138 w 122138"/>
                  <a:gd name="connsiteY1" fmla="*/ 121920 h 643890"/>
                  <a:gd name="connsiteX2" fmla="*/ 118328 w 122138"/>
                  <a:gd name="connsiteY2" fmla="*/ 643890 h 643890"/>
                  <a:gd name="connsiteX3" fmla="*/ 1905 w 122138"/>
                  <a:gd name="connsiteY3" fmla="*/ 529590 h 643890"/>
                  <a:gd name="connsiteX4" fmla="*/ 0 w 122138"/>
                  <a:gd name="connsiteY4" fmla="*/ 0 h 643890"/>
                  <a:gd name="connsiteX0" fmla="*/ 0 w 124043"/>
                  <a:gd name="connsiteY0" fmla="*/ 0 h 653415"/>
                  <a:gd name="connsiteX1" fmla="*/ 122138 w 124043"/>
                  <a:gd name="connsiteY1" fmla="*/ 121920 h 653415"/>
                  <a:gd name="connsiteX2" fmla="*/ 124043 w 124043"/>
                  <a:gd name="connsiteY2" fmla="*/ 653415 h 653415"/>
                  <a:gd name="connsiteX3" fmla="*/ 1905 w 124043"/>
                  <a:gd name="connsiteY3" fmla="*/ 529590 h 653415"/>
                  <a:gd name="connsiteX4" fmla="*/ 0 w 124043"/>
                  <a:gd name="connsiteY4" fmla="*/ 0 h 653415"/>
                  <a:gd name="connsiteX0" fmla="*/ 1905 w 125948"/>
                  <a:gd name="connsiteY0" fmla="*/ 0 h 653415"/>
                  <a:gd name="connsiteX1" fmla="*/ 124043 w 125948"/>
                  <a:gd name="connsiteY1" fmla="*/ 121920 h 653415"/>
                  <a:gd name="connsiteX2" fmla="*/ 125948 w 125948"/>
                  <a:gd name="connsiteY2" fmla="*/ 653415 h 653415"/>
                  <a:gd name="connsiteX3" fmla="*/ 0 w 125948"/>
                  <a:gd name="connsiteY3" fmla="*/ 531495 h 653415"/>
                  <a:gd name="connsiteX4" fmla="*/ 1905 w 125948"/>
                  <a:gd name="connsiteY4" fmla="*/ 0 h 653415"/>
                  <a:gd name="connsiteX0" fmla="*/ 1905 w 125948"/>
                  <a:gd name="connsiteY0" fmla="*/ 0 h 653415"/>
                  <a:gd name="connsiteX1" fmla="*/ 124043 w 125948"/>
                  <a:gd name="connsiteY1" fmla="*/ 121920 h 653415"/>
                  <a:gd name="connsiteX2" fmla="*/ 125948 w 125948"/>
                  <a:gd name="connsiteY2" fmla="*/ 653415 h 653415"/>
                  <a:gd name="connsiteX3" fmla="*/ 0 w 125948"/>
                  <a:gd name="connsiteY3" fmla="*/ 527685 h 653415"/>
                  <a:gd name="connsiteX4" fmla="*/ 1905 w 125948"/>
                  <a:gd name="connsiteY4" fmla="*/ 0 h 653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948" h="653415">
                    <a:moveTo>
                      <a:pt x="1905" y="0"/>
                    </a:moveTo>
                    <a:lnTo>
                      <a:pt x="124043" y="121920"/>
                    </a:lnTo>
                    <a:lnTo>
                      <a:pt x="125948" y="653415"/>
                    </a:lnTo>
                    <a:lnTo>
                      <a:pt x="0" y="527685"/>
                    </a:lnTo>
                    <a:lnTo>
                      <a:pt x="190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dk1">
                      <a:tint val="50000"/>
                      <a:satMod val="300000"/>
                    </a:schemeClr>
                  </a:gs>
                  <a:gs pos="61000">
                    <a:schemeClr val="dk1">
                      <a:tint val="37000"/>
                      <a:satMod val="300000"/>
                      <a:lumMod val="66000"/>
                    </a:schemeClr>
                  </a:gs>
                  <a:gs pos="100000">
                    <a:schemeClr val="dk1">
                      <a:tint val="15000"/>
                      <a:satMod val="350000"/>
                    </a:schemeClr>
                  </a:gs>
                </a:gsLst>
                <a:lin ang="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3"/>
              <p:cNvSpPr/>
              <p:nvPr/>
            </p:nvSpPr>
            <p:spPr>
              <a:xfrm>
                <a:off x="1037545" y="1988820"/>
                <a:ext cx="520283" cy="127635"/>
              </a:xfrm>
              <a:custGeom>
                <a:avLst/>
                <a:gdLst>
                  <a:gd name="connsiteX0" fmla="*/ 0 w 230723"/>
                  <a:gd name="connsiteY0" fmla="*/ 0 h 609600"/>
                  <a:gd name="connsiteX1" fmla="*/ 230723 w 230723"/>
                  <a:gd name="connsiteY1" fmla="*/ 0 h 609600"/>
                  <a:gd name="connsiteX2" fmla="*/ 230723 w 230723"/>
                  <a:gd name="connsiteY2" fmla="*/ 609600 h 609600"/>
                  <a:gd name="connsiteX3" fmla="*/ 0 w 230723"/>
                  <a:gd name="connsiteY3" fmla="*/ 609600 h 609600"/>
                  <a:gd name="connsiteX4" fmla="*/ 0 w 230723"/>
                  <a:gd name="connsiteY4" fmla="*/ 0 h 609600"/>
                  <a:gd name="connsiteX0" fmla="*/ 123825 w 230723"/>
                  <a:gd name="connsiteY0" fmla="*/ 0 h 645795"/>
                  <a:gd name="connsiteX1" fmla="*/ 230723 w 230723"/>
                  <a:gd name="connsiteY1" fmla="*/ 36195 h 645795"/>
                  <a:gd name="connsiteX2" fmla="*/ 230723 w 230723"/>
                  <a:gd name="connsiteY2" fmla="*/ 645795 h 645795"/>
                  <a:gd name="connsiteX3" fmla="*/ 0 w 230723"/>
                  <a:gd name="connsiteY3" fmla="*/ 645795 h 645795"/>
                  <a:gd name="connsiteX4" fmla="*/ 123825 w 230723"/>
                  <a:gd name="connsiteY4" fmla="*/ 0 h 645795"/>
                  <a:gd name="connsiteX0" fmla="*/ 123825 w 234533"/>
                  <a:gd name="connsiteY0" fmla="*/ 0 h 645795"/>
                  <a:gd name="connsiteX1" fmla="*/ 234533 w 234533"/>
                  <a:gd name="connsiteY1" fmla="*/ 116205 h 645795"/>
                  <a:gd name="connsiteX2" fmla="*/ 230723 w 234533"/>
                  <a:gd name="connsiteY2" fmla="*/ 645795 h 645795"/>
                  <a:gd name="connsiteX3" fmla="*/ 0 w 234533"/>
                  <a:gd name="connsiteY3" fmla="*/ 645795 h 645795"/>
                  <a:gd name="connsiteX4" fmla="*/ 123825 w 234533"/>
                  <a:gd name="connsiteY4" fmla="*/ 0 h 645795"/>
                  <a:gd name="connsiteX0" fmla="*/ 13335 w 124043"/>
                  <a:gd name="connsiteY0" fmla="*/ 0 h 645795"/>
                  <a:gd name="connsiteX1" fmla="*/ 124043 w 124043"/>
                  <a:gd name="connsiteY1" fmla="*/ 116205 h 645795"/>
                  <a:gd name="connsiteX2" fmla="*/ 120233 w 124043"/>
                  <a:gd name="connsiteY2" fmla="*/ 645795 h 645795"/>
                  <a:gd name="connsiteX3" fmla="*/ 0 w 124043"/>
                  <a:gd name="connsiteY3" fmla="*/ 502920 h 645795"/>
                  <a:gd name="connsiteX4" fmla="*/ 13335 w 124043"/>
                  <a:gd name="connsiteY4" fmla="*/ 0 h 645795"/>
                  <a:gd name="connsiteX0" fmla="*/ 13335 w 125948"/>
                  <a:gd name="connsiteY0" fmla="*/ 0 h 628650"/>
                  <a:gd name="connsiteX1" fmla="*/ 124043 w 125948"/>
                  <a:gd name="connsiteY1" fmla="*/ 116205 h 628650"/>
                  <a:gd name="connsiteX2" fmla="*/ 125948 w 125948"/>
                  <a:gd name="connsiteY2" fmla="*/ 628650 h 628650"/>
                  <a:gd name="connsiteX3" fmla="*/ 0 w 125948"/>
                  <a:gd name="connsiteY3" fmla="*/ 502920 h 628650"/>
                  <a:gd name="connsiteX4" fmla="*/ 13335 w 125948"/>
                  <a:gd name="connsiteY4" fmla="*/ 0 h 628650"/>
                  <a:gd name="connsiteX0" fmla="*/ 3810 w 116423"/>
                  <a:gd name="connsiteY0" fmla="*/ 0 h 628650"/>
                  <a:gd name="connsiteX1" fmla="*/ 114518 w 116423"/>
                  <a:gd name="connsiteY1" fmla="*/ 116205 h 628650"/>
                  <a:gd name="connsiteX2" fmla="*/ 116423 w 116423"/>
                  <a:gd name="connsiteY2" fmla="*/ 628650 h 628650"/>
                  <a:gd name="connsiteX3" fmla="*/ 0 w 116423"/>
                  <a:gd name="connsiteY3" fmla="*/ 514350 h 628650"/>
                  <a:gd name="connsiteX4" fmla="*/ 3810 w 116423"/>
                  <a:gd name="connsiteY4" fmla="*/ 0 h 628650"/>
                  <a:gd name="connsiteX0" fmla="*/ 0 w 120233"/>
                  <a:gd name="connsiteY0" fmla="*/ 0 h 632460"/>
                  <a:gd name="connsiteX1" fmla="*/ 118328 w 120233"/>
                  <a:gd name="connsiteY1" fmla="*/ 120015 h 632460"/>
                  <a:gd name="connsiteX2" fmla="*/ 120233 w 120233"/>
                  <a:gd name="connsiteY2" fmla="*/ 632460 h 632460"/>
                  <a:gd name="connsiteX3" fmla="*/ 3810 w 120233"/>
                  <a:gd name="connsiteY3" fmla="*/ 518160 h 632460"/>
                  <a:gd name="connsiteX4" fmla="*/ 0 w 120233"/>
                  <a:gd name="connsiteY4" fmla="*/ 0 h 632460"/>
                  <a:gd name="connsiteX0" fmla="*/ 0 w 118328"/>
                  <a:gd name="connsiteY0" fmla="*/ 0 h 643890"/>
                  <a:gd name="connsiteX1" fmla="*/ 116423 w 118328"/>
                  <a:gd name="connsiteY1" fmla="*/ 131445 h 643890"/>
                  <a:gd name="connsiteX2" fmla="*/ 118328 w 118328"/>
                  <a:gd name="connsiteY2" fmla="*/ 643890 h 643890"/>
                  <a:gd name="connsiteX3" fmla="*/ 1905 w 118328"/>
                  <a:gd name="connsiteY3" fmla="*/ 529590 h 643890"/>
                  <a:gd name="connsiteX4" fmla="*/ 0 w 118328"/>
                  <a:gd name="connsiteY4" fmla="*/ 0 h 643890"/>
                  <a:gd name="connsiteX0" fmla="*/ 0 w 122138"/>
                  <a:gd name="connsiteY0" fmla="*/ 0 h 643890"/>
                  <a:gd name="connsiteX1" fmla="*/ 122138 w 122138"/>
                  <a:gd name="connsiteY1" fmla="*/ 121920 h 643890"/>
                  <a:gd name="connsiteX2" fmla="*/ 118328 w 122138"/>
                  <a:gd name="connsiteY2" fmla="*/ 643890 h 643890"/>
                  <a:gd name="connsiteX3" fmla="*/ 1905 w 122138"/>
                  <a:gd name="connsiteY3" fmla="*/ 529590 h 643890"/>
                  <a:gd name="connsiteX4" fmla="*/ 0 w 122138"/>
                  <a:gd name="connsiteY4" fmla="*/ 0 h 643890"/>
                  <a:gd name="connsiteX0" fmla="*/ 0 w 124043"/>
                  <a:gd name="connsiteY0" fmla="*/ 0 h 653415"/>
                  <a:gd name="connsiteX1" fmla="*/ 122138 w 124043"/>
                  <a:gd name="connsiteY1" fmla="*/ 121920 h 653415"/>
                  <a:gd name="connsiteX2" fmla="*/ 124043 w 124043"/>
                  <a:gd name="connsiteY2" fmla="*/ 653415 h 653415"/>
                  <a:gd name="connsiteX3" fmla="*/ 1905 w 124043"/>
                  <a:gd name="connsiteY3" fmla="*/ 529590 h 653415"/>
                  <a:gd name="connsiteX4" fmla="*/ 0 w 124043"/>
                  <a:gd name="connsiteY4" fmla="*/ 0 h 653415"/>
                  <a:gd name="connsiteX0" fmla="*/ 1905 w 125948"/>
                  <a:gd name="connsiteY0" fmla="*/ 0 h 653415"/>
                  <a:gd name="connsiteX1" fmla="*/ 124043 w 125948"/>
                  <a:gd name="connsiteY1" fmla="*/ 121920 h 653415"/>
                  <a:gd name="connsiteX2" fmla="*/ 125948 w 125948"/>
                  <a:gd name="connsiteY2" fmla="*/ 653415 h 653415"/>
                  <a:gd name="connsiteX3" fmla="*/ 0 w 125948"/>
                  <a:gd name="connsiteY3" fmla="*/ 531495 h 653415"/>
                  <a:gd name="connsiteX4" fmla="*/ 1905 w 125948"/>
                  <a:gd name="connsiteY4" fmla="*/ 0 h 653415"/>
                  <a:gd name="connsiteX0" fmla="*/ 1905 w 125948"/>
                  <a:gd name="connsiteY0" fmla="*/ 0 h 653415"/>
                  <a:gd name="connsiteX1" fmla="*/ 124043 w 125948"/>
                  <a:gd name="connsiteY1" fmla="*/ 121920 h 653415"/>
                  <a:gd name="connsiteX2" fmla="*/ 125948 w 125948"/>
                  <a:gd name="connsiteY2" fmla="*/ 653415 h 653415"/>
                  <a:gd name="connsiteX3" fmla="*/ 0 w 125948"/>
                  <a:gd name="connsiteY3" fmla="*/ 527685 h 653415"/>
                  <a:gd name="connsiteX4" fmla="*/ 1905 w 125948"/>
                  <a:gd name="connsiteY4" fmla="*/ 0 h 653415"/>
                  <a:gd name="connsiteX0" fmla="*/ 1905 w 305018"/>
                  <a:gd name="connsiteY0" fmla="*/ 0 h 527685"/>
                  <a:gd name="connsiteX1" fmla="*/ 124043 w 305018"/>
                  <a:gd name="connsiteY1" fmla="*/ 121920 h 527685"/>
                  <a:gd name="connsiteX2" fmla="*/ 305018 w 305018"/>
                  <a:gd name="connsiteY2" fmla="*/ 358140 h 527685"/>
                  <a:gd name="connsiteX3" fmla="*/ 0 w 305018"/>
                  <a:gd name="connsiteY3" fmla="*/ 527685 h 527685"/>
                  <a:gd name="connsiteX4" fmla="*/ 1905 w 305018"/>
                  <a:gd name="connsiteY4" fmla="*/ 0 h 527685"/>
                  <a:gd name="connsiteX0" fmla="*/ 62865 w 365978"/>
                  <a:gd name="connsiteY0" fmla="*/ 0 h 360045"/>
                  <a:gd name="connsiteX1" fmla="*/ 185003 w 365978"/>
                  <a:gd name="connsiteY1" fmla="*/ 121920 h 360045"/>
                  <a:gd name="connsiteX2" fmla="*/ 365978 w 365978"/>
                  <a:gd name="connsiteY2" fmla="*/ 358140 h 360045"/>
                  <a:gd name="connsiteX3" fmla="*/ 0 w 365978"/>
                  <a:gd name="connsiteY3" fmla="*/ 360045 h 360045"/>
                  <a:gd name="connsiteX4" fmla="*/ 62865 w 365978"/>
                  <a:gd name="connsiteY4" fmla="*/ 0 h 360045"/>
                  <a:gd name="connsiteX0" fmla="*/ 0 w 489803"/>
                  <a:gd name="connsiteY0" fmla="*/ 123825 h 238125"/>
                  <a:gd name="connsiteX1" fmla="*/ 308828 w 489803"/>
                  <a:gd name="connsiteY1" fmla="*/ 0 h 238125"/>
                  <a:gd name="connsiteX2" fmla="*/ 489803 w 489803"/>
                  <a:gd name="connsiteY2" fmla="*/ 236220 h 238125"/>
                  <a:gd name="connsiteX3" fmla="*/ 123825 w 489803"/>
                  <a:gd name="connsiteY3" fmla="*/ 238125 h 238125"/>
                  <a:gd name="connsiteX4" fmla="*/ 0 w 489803"/>
                  <a:gd name="connsiteY4" fmla="*/ 123825 h 238125"/>
                  <a:gd name="connsiteX0" fmla="*/ 0 w 489803"/>
                  <a:gd name="connsiteY0" fmla="*/ 15240 h 129540"/>
                  <a:gd name="connsiteX1" fmla="*/ 331688 w 489803"/>
                  <a:gd name="connsiteY1" fmla="*/ 0 h 129540"/>
                  <a:gd name="connsiteX2" fmla="*/ 489803 w 489803"/>
                  <a:gd name="connsiteY2" fmla="*/ 127635 h 129540"/>
                  <a:gd name="connsiteX3" fmla="*/ 123825 w 489803"/>
                  <a:gd name="connsiteY3" fmla="*/ 129540 h 129540"/>
                  <a:gd name="connsiteX4" fmla="*/ 0 w 489803"/>
                  <a:gd name="connsiteY4" fmla="*/ 15240 h 129540"/>
                  <a:gd name="connsiteX0" fmla="*/ 0 w 489803"/>
                  <a:gd name="connsiteY0" fmla="*/ 1905 h 116205"/>
                  <a:gd name="connsiteX1" fmla="*/ 385028 w 489803"/>
                  <a:gd name="connsiteY1" fmla="*/ 0 h 116205"/>
                  <a:gd name="connsiteX2" fmla="*/ 489803 w 489803"/>
                  <a:gd name="connsiteY2" fmla="*/ 114300 h 116205"/>
                  <a:gd name="connsiteX3" fmla="*/ 123825 w 489803"/>
                  <a:gd name="connsiteY3" fmla="*/ 116205 h 116205"/>
                  <a:gd name="connsiteX4" fmla="*/ 0 w 489803"/>
                  <a:gd name="connsiteY4" fmla="*/ 1905 h 116205"/>
                  <a:gd name="connsiteX0" fmla="*/ 0 w 505043"/>
                  <a:gd name="connsiteY0" fmla="*/ 0 h 121920"/>
                  <a:gd name="connsiteX1" fmla="*/ 400268 w 505043"/>
                  <a:gd name="connsiteY1" fmla="*/ 5715 h 121920"/>
                  <a:gd name="connsiteX2" fmla="*/ 505043 w 505043"/>
                  <a:gd name="connsiteY2" fmla="*/ 120015 h 121920"/>
                  <a:gd name="connsiteX3" fmla="*/ 139065 w 505043"/>
                  <a:gd name="connsiteY3" fmla="*/ 121920 h 121920"/>
                  <a:gd name="connsiteX4" fmla="*/ 0 w 505043"/>
                  <a:gd name="connsiteY4" fmla="*/ 0 h 121920"/>
                  <a:gd name="connsiteX0" fmla="*/ 0 w 505043"/>
                  <a:gd name="connsiteY0" fmla="*/ 1905 h 123825"/>
                  <a:gd name="connsiteX1" fmla="*/ 404078 w 505043"/>
                  <a:gd name="connsiteY1" fmla="*/ 0 h 123825"/>
                  <a:gd name="connsiteX2" fmla="*/ 505043 w 505043"/>
                  <a:gd name="connsiteY2" fmla="*/ 121920 h 123825"/>
                  <a:gd name="connsiteX3" fmla="*/ 139065 w 505043"/>
                  <a:gd name="connsiteY3" fmla="*/ 123825 h 123825"/>
                  <a:gd name="connsiteX4" fmla="*/ 0 w 505043"/>
                  <a:gd name="connsiteY4" fmla="*/ 1905 h 123825"/>
                  <a:gd name="connsiteX0" fmla="*/ 0 w 514568"/>
                  <a:gd name="connsiteY0" fmla="*/ 1905 h 123825"/>
                  <a:gd name="connsiteX1" fmla="*/ 404078 w 514568"/>
                  <a:gd name="connsiteY1" fmla="*/ 0 h 123825"/>
                  <a:gd name="connsiteX2" fmla="*/ 514568 w 514568"/>
                  <a:gd name="connsiteY2" fmla="*/ 121920 h 123825"/>
                  <a:gd name="connsiteX3" fmla="*/ 139065 w 514568"/>
                  <a:gd name="connsiteY3" fmla="*/ 123825 h 123825"/>
                  <a:gd name="connsiteX4" fmla="*/ 0 w 514568"/>
                  <a:gd name="connsiteY4" fmla="*/ 1905 h 123825"/>
                  <a:gd name="connsiteX0" fmla="*/ 0 w 514568"/>
                  <a:gd name="connsiteY0" fmla="*/ 1905 h 123825"/>
                  <a:gd name="connsiteX1" fmla="*/ 398363 w 514568"/>
                  <a:gd name="connsiteY1" fmla="*/ 0 h 123825"/>
                  <a:gd name="connsiteX2" fmla="*/ 514568 w 514568"/>
                  <a:gd name="connsiteY2" fmla="*/ 121920 h 123825"/>
                  <a:gd name="connsiteX3" fmla="*/ 139065 w 514568"/>
                  <a:gd name="connsiteY3" fmla="*/ 123825 h 123825"/>
                  <a:gd name="connsiteX4" fmla="*/ 0 w 514568"/>
                  <a:gd name="connsiteY4" fmla="*/ 1905 h 123825"/>
                  <a:gd name="connsiteX0" fmla="*/ 0 w 514568"/>
                  <a:gd name="connsiteY0" fmla="*/ 1905 h 121920"/>
                  <a:gd name="connsiteX1" fmla="*/ 398363 w 514568"/>
                  <a:gd name="connsiteY1" fmla="*/ 0 h 121920"/>
                  <a:gd name="connsiteX2" fmla="*/ 514568 w 514568"/>
                  <a:gd name="connsiteY2" fmla="*/ 121920 h 121920"/>
                  <a:gd name="connsiteX3" fmla="*/ 129540 w 514568"/>
                  <a:gd name="connsiteY3" fmla="*/ 121920 h 121920"/>
                  <a:gd name="connsiteX4" fmla="*/ 0 w 514568"/>
                  <a:gd name="connsiteY4" fmla="*/ 1905 h 121920"/>
                  <a:gd name="connsiteX0" fmla="*/ 0 w 520283"/>
                  <a:gd name="connsiteY0" fmla="*/ 1905 h 125730"/>
                  <a:gd name="connsiteX1" fmla="*/ 398363 w 520283"/>
                  <a:gd name="connsiteY1" fmla="*/ 0 h 125730"/>
                  <a:gd name="connsiteX2" fmla="*/ 520283 w 520283"/>
                  <a:gd name="connsiteY2" fmla="*/ 125730 h 125730"/>
                  <a:gd name="connsiteX3" fmla="*/ 129540 w 520283"/>
                  <a:gd name="connsiteY3" fmla="*/ 121920 h 125730"/>
                  <a:gd name="connsiteX4" fmla="*/ 0 w 520283"/>
                  <a:gd name="connsiteY4" fmla="*/ 1905 h 125730"/>
                  <a:gd name="connsiteX0" fmla="*/ 0 w 520283"/>
                  <a:gd name="connsiteY0" fmla="*/ 1905 h 127635"/>
                  <a:gd name="connsiteX1" fmla="*/ 398363 w 520283"/>
                  <a:gd name="connsiteY1" fmla="*/ 0 h 127635"/>
                  <a:gd name="connsiteX2" fmla="*/ 520283 w 520283"/>
                  <a:gd name="connsiteY2" fmla="*/ 125730 h 127635"/>
                  <a:gd name="connsiteX3" fmla="*/ 133350 w 520283"/>
                  <a:gd name="connsiteY3" fmla="*/ 127635 h 127635"/>
                  <a:gd name="connsiteX4" fmla="*/ 0 w 520283"/>
                  <a:gd name="connsiteY4" fmla="*/ 1905 h 127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283" h="127635">
                    <a:moveTo>
                      <a:pt x="0" y="1905"/>
                    </a:moveTo>
                    <a:lnTo>
                      <a:pt x="398363" y="0"/>
                    </a:lnTo>
                    <a:lnTo>
                      <a:pt x="520283" y="125730"/>
                    </a:lnTo>
                    <a:lnTo>
                      <a:pt x="133350" y="127635"/>
                    </a:lnTo>
                    <a:lnTo>
                      <a:pt x="0" y="1905"/>
                    </a:lnTo>
                    <a:close/>
                  </a:path>
                </a:pathLst>
              </a:custGeom>
              <a:gradFill>
                <a:gsLst>
                  <a:gs pos="0">
                    <a:schemeClr val="dk1">
                      <a:tint val="50000"/>
                      <a:satMod val="300000"/>
                    </a:schemeClr>
                  </a:gs>
                  <a:gs pos="61000">
                    <a:schemeClr val="dk1">
                      <a:tint val="37000"/>
                      <a:satMod val="300000"/>
                      <a:lumMod val="66000"/>
                    </a:schemeClr>
                  </a:gs>
                  <a:gs pos="100000">
                    <a:schemeClr val="dk1">
                      <a:tint val="15000"/>
                      <a:satMod val="350000"/>
                    </a:schemeClr>
                  </a:gs>
                </a:gsLst>
              </a:gradFill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8" name="Picture 45" descr="Service Router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590040" y="3692853"/>
              <a:ext cx="590174" cy="18218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" name="Group 88"/>
            <p:cNvGrpSpPr/>
            <p:nvPr/>
          </p:nvGrpSpPr>
          <p:grpSpPr>
            <a:xfrm>
              <a:off x="6615640" y="3903151"/>
              <a:ext cx="577291" cy="661962"/>
              <a:chOff x="1027560" y="1988818"/>
              <a:chExt cx="545969" cy="678181"/>
            </a:xfrm>
          </p:grpSpPr>
          <p:sp>
            <p:nvSpPr>
              <p:cNvPr id="90" name="Cube 89"/>
              <p:cNvSpPr/>
              <p:nvPr/>
            </p:nvSpPr>
            <p:spPr>
              <a:xfrm flipH="1">
                <a:off x="1027560" y="1988818"/>
                <a:ext cx="545969" cy="678181"/>
              </a:xfrm>
              <a:prstGeom prst="cub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1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171574" y="2133601"/>
                <a:ext cx="401955" cy="5295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93" name="Rectangle 83"/>
              <p:cNvSpPr/>
              <p:nvPr/>
            </p:nvSpPr>
            <p:spPr>
              <a:xfrm>
                <a:off x="1028484" y="2005964"/>
                <a:ext cx="125948" cy="653415"/>
              </a:xfrm>
              <a:custGeom>
                <a:avLst/>
                <a:gdLst>
                  <a:gd name="connsiteX0" fmla="*/ 0 w 230723"/>
                  <a:gd name="connsiteY0" fmla="*/ 0 h 609600"/>
                  <a:gd name="connsiteX1" fmla="*/ 230723 w 230723"/>
                  <a:gd name="connsiteY1" fmla="*/ 0 h 609600"/>
                  <a:gd name="connsiteX2" fmla="*/ 230723 w 230723"/>
                  <a:gd name="connsiteY2" fmla="*/ 609600 h 609600"/>
                  <a:gd name="connsiteX3" fmla="*/ 0 w 230723"/>
                  <a:gd name="connsiteY3" fmla="*/ 609600 h 609600"/>
                  <a:gd name="connsiteX4" fmla="*/ 0 w 230723"/>
                  <a:gd name="connsiteY4" fmla="*/ 0 h 609600"/>
                  <a:gd name="connsiteX0" fmla="*/ 123825 w 230723"/>
                  <a:gd name="connsiteY0" fmla="*/ 0 h 645795"/>
                  <a:gd name="connsiteX1" fmla="*/ 230723 w 230723"/>
                  <a:gd name="connsiteY1" fmla="*/ 36195 h 645795"/>
                  <a:gd name="connsiteX2" fmla="*/ 230723 w 230723"/>
                  <a:gd name="connsiteY2" fmla="*/ 645795 h 645795"/>
                  <a:gd name="connsiteX3" fmla="*/ 0 w 230723"/>
                  <a:gd name="connsiteY3" fmla="*/ 645795 h 645795"/>
                  <a:gd name="connsiteX4" fmla="*/ 123825 w 230723"/>
                  <a:gd name="connsiteY4" fmla="*/ 0 h 645795"/>
                  <a:gd name="connsiteX0" fmla="*/ 123825 w 234533"/>
                  <a:gd name="connsiteY0" fmla="*/ 0 h 645795"/>
                  <a:gd name="connsiteX1" fmla="*/ 234533 w 234533"/>
                  <a:gd name="connsiteY1" fmla="*/ 116205 h 645795"/>
                  <a:gd name="connsiteX2" fmla="*/ 230723 w 234533"/>
                  <a:gd name="connsiteY2" fmla="*/ 645795 h 645795"/>
                  <a:gd name="connsiteX3" fmla="*/ 0 w 234533"/>
                  <a:gd name="connsiteY3" fmla="*/ 645795 h 645795"/>
                  <a:gd name="connsiteX4" fmla="*/ 123825 w 234533"/>
                  <a:gd name="connsiteY4" fmla="*/ 0 h 645795"/>
                  <a:gd name="connsiteX0" fmla="*/ 13335 w 124043"/>
                  <a:gd name="connsiteY0" fmla="*/ 0 h 645795"/>
                  <a:gd name="connsiteX1" fmla="*/ 124043 w 124043"/>
                  <a:gd name="connsiteY1" fmla="*/ 116205 h 645795"/>
                  <a:gd name="connsiteX2" fmla="*/ 120233 w 124043"/>
                  <a:gd name="connsiteY2" fmla="*/ 645795 h 645795"/>
                  <a:gd name="connsiteX3" fmla="*/ 0 w 124043"/>
                  <a:gd name="connsiteY3" fmla="*/ 502920 h 645795"/>
                  <a:gd name="connsiteX4" fmla="*/ 13335 w 124043"/>
                  <a:gd name="connsiteY4" fmla="*/ 0 h 645795"/>
                  <a:gd name="connsiteX0" fmla="*/ 13335 w 125948"/>
                  <a:gd name="connsiteY0" fmla="*/ 0 h 628650"/>
                  <a:gd name="connsiteX1" fmla="*/ 124043 w 125948"/>
                  <a:gd name="connsiteY1" fmla="*/ 116205 h 628650"/>
                  <a:gd name="connsiteX2" fmla="*/ 125948 w 125948"/>
                  <a:gd name="connsiteY2" fmla="*/ 628650 h 628650"/>
                  <a:gd name="connsiteX3" fmla="*/ 0 w 125948"/>
                  <a:gd name="connsiteY3" fmla="*/ 502920 h 628650"/>
                  <a:gd name="connsiteX4" fmla="*/ 13335 w 125948"/>
                  <a:gd name="connsiteY4" fmla="*/ 0 h 628650"/>
                  <a:gd name="connsiteX0" fmla="*/ 3810 w 116423"/>
                  <a:gd name="connsiteY0" fmla="*/ 0 h 628650"/>
                  <a:gd name="connsiteX1" fmla="*/ 114518 w 116423"/>
                  <a:gd name="connsiteY1" fmla="*/ 116205 h 628650"/>
                  <a:gd name="connsiteX2" fmla="*/ 116423 w 116423"/>
                  <a:gd name="connsiteY2" fmla="*/ 628650 h 628650"/>
                  <a:gd name="connsiteX3" fmla="*/ 0 w 116423"/>
                  <a:gd name="connsiteY3" fmla="*/ 514350 h 628650"/>
                  <a:gd name="connsiteX4" fmla="*/ 3810 w 116423"/>
                  <a:gd name="connsiteY4" fmla="*/ 0 h 628650"/>
                  <a:gd name="connsiteX0" fmla="*/ 0 w 120233"/>
                  <a:gd name="connsiteY0" fmla="*/ 0 h 632460"/>
                  <a:gd name="connsiteX1" fmla="*/ 118328 w 120233"/>
                  <a:gd name="connsiteY1" fmla="*/ 120015 h 632460"/>
                  <a:gd name="connsiteX2" fmla="*/ 120233 w 120233"/>
                  <a:gd name="connsiteY2" fmla="*/ 632460 h 632460"/>
                  <a:gd name="connsiteX3" fmla="*/ 3810 w 120233"/>
                  <a:gd name="connsiteY3" fmla="*/ 518160 h 632460"/>
                  <a:gd name="connsiteX4" fmla="*/ 0 w 120233"/>
                  <a:gd name="connsiteY4" fmla="*/ 0 h 632460"/>
                  <a:gd name="connsiteX0" fmla="*/ 0 w 118328"/>
                  <a:gd name="connsiteY0" fmla="*/ 0 h 643890"/>
                  <a:gd name="connsiteX1" fmla="*/ 116423 w 118328"/>
                  <a:gd name="connsiteY1" fmla="*/ 131445 h 643890"/>
                  <a:gd name="connsiteX2" fmla="*/ 118328 w 118328"/>
                  <a:gd name="connsiteY2" fmla="*/ 643890 h 643890"/>
                  <a:gd name="connsiteX3" fmla="*/ 1905 w 118328"/>
                  <a:gd name="connsiteY3" fmla="*/ 529590 h 643890"/>
                  <a:gd name="connsiteX4" fmla="*/ 0 w 118328"/>
                  <a:gd name="connsiteY4" fmla="*/ 0 h 643890"/>
                  <a:gd name="connsiteX0" fmla="*/ 0 w 122138"/>
                  <a:gd name="connsiteY0" fmla="*/ 0 h 643890"/>
                  <a:gd name="connsiteX1" fmla="*/ 122138 w 122138"/>
                  <a:gd name="connsiteY1" fmla="*/ 121920 h 643890"/>
                  <a:gd name="connsiteX2" fmla="*/ 118328 w 122138"/>
                  <a:gd name="connsiteY2" fmla="*/ 643890 h 643890"/>
                  <a:gd name="connsiteX3" fmla="*/ 1905 w 122138"/>
                  <a:gd name="connsiteY3" fmla="*/ 529590 h 643890"/>
                  <a:gd name="connsiteX4" fmla="*/ 0 w 122138"/>
                  <a:gd name="connsiteY4" fmla="*/ 0 h 643890"/>
                  <a:gd name="connsiteX0" fmla="*/ 0 w 124043"/>
                  <a:gd name="connsiteY0" fmla="*/ 0 h 653415"/>
                  <a:gd name="connsiteX1" fmla="*/ 122138 w 124043"/>
                  <a:gd name="connsiteY1" fmla="*/ 121920 h 653415"/>
                  <a:gd name="connsiteX2" fmla="*/ 124043 w 124043"/>
                  <a:gd name="connsiteY2" fmla="*/ 653415 h 653415"/>
                  <a:gd name="connsiteX3" fmla="*/ 1905 w 124043"/>
                  <a:gd name="connsiteY3" fmla="*/ 529590 h 653415"/>
                  <a:gd name="connsiteX4" fmla="*/ 0 w 124043"/>
                  <a:gd name="connsiteY4" fmla="*/ 0 h 653415"/>
                  <a:gd name="connsiteX0" fmla="*/ 1905 w 125948"/>
                  <a:gd name="connsiteY0" fmla="*/ 0 h 653415"/>
                  <a:gd name="connsiteX1" fmla="*/ 124043 w 125948"/>
                  <a:gd name="connsiteY1" fmla="*/ 121920 h 653415"/>
                  <a:gd name="connsiteX2" fmla="*/ 125948 w 125948"/>
                  <a:gd name="connsiteY2" fmla="*/ 653415 h 653415"/>
                  <a:gd name="connsiteX3" fmla="*/ 0 w 125948"/>
                  <a:gd name="connsiteY3" fmla="*/ 531495 h 653415"/>
                  <a:gd name="connsiteX4" fmla="*/ 1905 w 125948"/>
                  <a:gd name="connsiteY4" fmla="*/ 0 h 653415"/>
                  <a:gd name="connsiteX0" fmla="*/ 1905 w 125948"/>
                  <a:gd name="connsiteY0" fmla="*/ 0 h 653415"/>
                  <a:gd name="connsiteX1" fmla="*/ 124043 w 125948"/>
                  <a:gd name="connsiteY1" fmla="*/ 121920 h 653415"/>
                  <a:gd name="connsiteX2" fmla="*/ 125948 w 125948"/>
                  <a:gd name="connsiteY2" fmla="*/ 653415 h 653415"/>
                  <a:gd name="connsiteX3" fmla="*/ 0 w 125948"/>
                  <a:gd name="connsiteY3" fmla="*/ 527685 h 653415"/>
                  <a:gd name="connsiteX4" fmla="*/ 1905 w 125948"/>
                  <a:gd name="connsiteY4" fmla="*/ 0 h 653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948" h="653415">
                    <a:moveTo>
                      <a:pt x="1905" y="0"/>
                    </a:moveTo>
                    <a:lnTo>
                      <a:pt x="124043" y="121920"/>
                    </a:lnTo>
                    <a:lnTo>
                      <a:pt x="125948" y="653415"/>
                    </a:lnTo>
                    <a:lnTo>
                      <a:pt x="0" y="527685"/>
                    </a:lnTo>
                    <a:lnTo>
                      <a:pt x="190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dk1">
                      <a:tint val="50000"/>
                      <a:satMod val="300000"/>
                    </a:schemeClr>
                  </a:gs>
                  <a:gs pos="61000">
                    <a:schemeClr val="dk1">
                      <a:tint val="37000"/>
                      <a:satMod val="300000"/>
                      <a:lumMod val="66000"/>
                    </a:schemeClr>
                  </a:gs>
                  <a:gs pos="100000">
                    <a:schemeClr val="dk1">
                      <a:tint val="15000"/>
                      <a:satMod val="350000"/>
                    </a:schemeClr>
                  </a:gs>
                </a:gsLst>
                <a:lin ang="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83"/>
              <p:cNvSpPr/>
              <p:nvPr/>
            </p:nvSpPr>
            <p:spPr>
              <a:xfrm>
                <a:off x="1037545" y="1988820"/>
                <a:ext cx="520283" cy="127635"/>
              </a:xfrm>
              <a:custGeom>
                <a:avLst/>
                <a:gdLst>
                  <a:gd name="connsiteX0" fmla="*/ 0 w 230723"/>
                  <a:gd name="connsiteY0" fmla="*/ 0 h 609600"/>
                  <a:gd name="connsiteX1" fmla="*/ 230723 w 230723"/>
                  <a:gd name="connsiteY1" fmla="*/ 0 h 609600"/>
                  <a:gd name="connsiteX2" fmla="*/ 230723 w 230723"/>
                  <a:gd name="connsiteY2" fmla="*/ 609600 h 609600"/>
                  <a:gd name="connsiteX3" fmla="*/ 0 w 230723"/>
                  <a:gd name="connsiteY3" fmla="*/ 609600 h 609600"/>
                  <a:gd name="connsiteX4" fmla="*/ 0 w 230723"/>
                  <a:gd name="connsiteY4" fmla="*/ 0 h 609600"/>
                  <a:gd name="connsiteX0" fmla="*/ 123825 w 230723"/>
                  <a:gd name="connsiteY0" fmla="*/ 0 h 645795"/>
                  <a:gd name="connsiteX1" fmla="*/ 230723 w 230723"/>
                  <a:gd name="connsiteY1" fmla="*/ 36195 h 645795"/>
                  <a:gd name="connsiteX2" fmla="*/ 230723 w 230723"/>
                  <a:gd name="connsiteY2" fmla="*/ 645795 h 645795"/>
                  <a:gd name="connsiteX3" fmla="*/ 0 w 230723"/>
                  <a:gd name="connsiteY3" fmla="*/ 645795 h 645795"/>
                  <a:gd name="connsiteX4" fmla="*/ 123825 w 230723"/>
                  <a:gd name="connsiteY4" fmla="*/ 0 h 645795"/>
                  <a:gd name="connsiteX0" fmla="*/ 123825 w 234533"/>
                  <a:gd name="connsiteY0" fmla="*/ 0 h 645795"/>
                  <a:gd name="connsiteX1" fmla="*/ 234533 w 234533"/>
                  <a:gd name="connsiteY1" fmla="*/ 116205 h 645795"/>
                  <a:gd name="connsiteX2" fmla="*/ 230723 w 234533"/>
                  <a:gd name="connsiteY2" fmla="*/ 645795 h 645795"/>
                  <a:gd name="connsiteX3" fmla="*/ 0 w 234533"/>
                  <a:gd name="connsiteY3" fmla="*/ 645795 h 645795"/>
                  <a:gd name="connsiteX4" fmla="*/ 123825 w 234533"/>
                  <a:gd name="connsiteY4" fmla="*/ 0 h 645795"/>
                  <a:gd name="connsiteX0" fmla="*/ 13335 w 124043"/>
                  <a:gd name="connsiteY0" fmla="*/ 0 h 645795"/>
                  <a:gd name="connsiteX1" fmla="*/ 124043 w 124043"/>
                  <a:gd name="connsiteY1" fmla="*/ 116205 h 645795"/>
                  <a:gd name="connsiteX2" fmla="*/ 120233 w 124043"/>
                  <a:gd name="connsiteY2" fmla="*/ 645795 h 645795"/>
                  <a:gd name="connsiteX3" fmla="*/ 0 w 124043"/>
                  <a:gd name="connsiteY3" fmla="*/ 502920 h 645795"/>
                  <a:gd name="connsiteX4" fmla="*/ 13335 w 124043"/>
                  <a:gd name="connsiteY4" fmla="*/ 0 h 645795"/>
                  <a:gd name="connsiteX0" fmla="*/ 13335 w 125948"/>
                  <a:gd name="connsiteY0" fmla="*/ 0 h 628650"/>
                  <a:gd name="connsiteX1" fmla="*/ 124043 w 125948"/>
                  <a:gd name="connsiteY1" fmla="*/ 116205 h 628650"/>
                  <a:gd name="connsiteX2" fmla="*/ 125948 w 125948"/>
                  <a:gd name="connsiteY2" fmla="*/ 628650 h 628650"/>
                  <a:gd name="connsiteX3" fmla="*/ 0 w 125948"/>
                  <a:gd name="connsiteY3" fmla="*/ 502920 h 628650"/>
                  <a:gd name="connsiteX4" fmla="*/ 13335 w 125948"/>
                  <a:gd name="connsiteY4" fmla="*/ 0 h 628650"/>
                  <a:gd name="connsiteX0" fmla="*/ 3810 w 116423"/>
                  <a:gd name="connsiteY0" fmla="*/ 0 h 628650"/>
                  <a:gd name="connsiteX1" fmla="*/ 114518 w 116423"/>
                  <a:gd name="connsiteY1" fmla="*/ 116205 h 628650"/>
                  <a:gd name="connsiteX2" fmla="*/ 116423 w 116423"/>
                  <a:gd name="connsiteY2" fmla="*/ 628650 h 628650"/>
                  <a:gd name="connsiteX3" fmla="*/ 0 w 116423"/>
                  <a:gd name="connsiteY3" fmla="*/ 514350 h 628650"/>
                  <a:gd name="connsiteX4" fmla="*/ 3810 w 116423"/>
                  <a:gd name="connsiteY4" fmla="*/ 0 h 628650"/>
                  <a:gd name="connsiteX0" fmla="*/ 0 w 120233"/>
                  <a:gd name="connsiteY0" fmla="*/ 0 h 632460"/>
                  <a:gd name="connsiteX1" fmla="*/ 118328 w 120233"/>
                  <a:gd name="connsiteY1" fmla="*/ 120015 h 632460"/>
                  <a:gd name="connsiteX2" fmla="*/ 120233 w 120233"/>
                  <a:gd name="connsiteY2" fmla="*/ 632460 h 632460"/>
                  <a:gd name="connsiteX3" fmla="*/ 3810 w 120233"/>
                  <a:gd name="connsiteY3" fmla="*/ 518160 h 632460"/>
                  <a:gd name="connsiteX4" fmla="*/ 0 w 120233"/>
                  <a:gd name="connsiteY4" fmla="*/ 0 h 632460"/>
                  <a:gd name="connsiteX0" fmla="*/ 0 w 118328"/>
                  <a:gd name="connsiteY0" fmla="*/ 0 h 643890"/>
                  <a:gd name="connsiteX1" fmla="*/ 116423 w 118328"/>
                  <a:gd name="connsiteY1" fmla="*/ 131445 h 643890"/>
                  <a:gd name="connsiteX2" fmla="*/ 118328 w 118328"/>
                  <a:gd name="connsiteY2" fmla="*/ 643890 h 643890"/>
                  <a:gd name="connsiteX3" fmla="*/ 1905 w 118328"/>
                  <a:gd name="connsiteY3" fmla="*/ 529590 h 643890"/>
                  <a:gd name="connsiteX4" fmla="*/ 0 w 118328"/>
                  <a:gd name="connsiteY4" fmla="*/ 0 h 643890"/>
                  <a:gd name="connsiteX0" fmla="*/ 0 w 122138"/>
                  <a:gd name="connsiteY0" fmla="*/ 0 h 643890"/>
                  <a:gd name="connsiteX1" fmla="*/ 122138 w 122138"/>
                  <a:gd name="connsiteY1" fmla="*/ 121920 h 643890"/>
                  <a:gd name="connsiteX2" fmla="*/ 118328 w 122138"/>
                  <a:gd name="connsiteY2" fmla="*/ 643890 h 643890"/>
                  <a:gd name="connsiteX3" fmla="*/ 1905 w 122138"/>
                  <a:gd name="connsiteY3" fmla="*/ 529590 h 643890"/>
                  <a:gd name="connsiteX4" fmla="*/ 0 w 122138"/>
                  <a:gd name="connsiteY4" fmla="*/ 0 h 643890"/>
                  <a:gd name="connsiteX0" fmla="*/ 0 w 124043"/>
                  <a:gd name="connsiteY0" fmla="*/ 0 h 653415"/>
                  <a:gd name="connsiteX1" fmla="*/ 122138 w 124043"/>
                  <a:gd name="connsiteY1" fmla="*/ 121920 h 653415"/>
                  <a:gd name="connsiteX2" fmla="*/ 124043 w 124043"/>
                  <a:gd name="connsiteY2" fmla="*/ 653415 h 653415"/>
                  <a:gd name="connsiteX3" fmla="*/ 1905 w 124043"/>
                  <a:gd name="connsiteY3" fmla="*/ 529590 h 653415"/>
                  <a:gd name="connsiteX4" fmla="*/ 0 w 124043"/>
                  <a:gd name="connsiteY4" fmla="*/ 0 h 653415"/>
                  <a:gd name="connsiteX0" fmla="*/ 1905 w 125948"/>
                  <a:gd name="connsiteY0" fmla="*/ 0 h 653415"/>
                  <a:gd name="connsiteX1" fmla="*/ 124043 w 125948"/>
                  <a:gd name="connsiteY1" fmla="*/ 121920 h 653415"/>
                  <a:gd name="connsiteX2" fmla="*/ 125948 w 125948"/>
                  <a:gd name="connsiteY2" fmla="*/ 653415 h 653415"/>
                  <a:gd name="connsiteX3" fmla="*/ 0 w 125948"/>
                  <a:gd name="connsiteY3" fmla="*/ 531495 h 653415"/>
                  <a:gd name="connsiteX4" fmla="*/ 1905 w 125948"/>
                  <a:gd name="connsiteY4" fmla="*/ 0 h 653415"/>
                  <a:gd name="connsiteX0" fmla="*/ 1905 w 125948"/>
                  <a:gd name="connsiteY0" fmla="*/ 0 h 653415"/>
                  <a:gd name="connsiteX1" fmla="*/ 124043 w 125948"/>
                  <a:gd name="connsiteY1" fmla="*/ 121920 h 653415"/>
                  <a:gd name="connsiteX2" fmla="*/ 125948 w 125948"/>
                  <a:gd name="connsiteY2" fmla="*/ 653415 h 653415"/>
                  <a:gd name="connsiteX3" fmla="*/ 0 w 125948"/>
                  <a:gd name="connsiteY3" fmla="*/ 527685 h 653415"/>
                  <a:gd name="connsiteX4" fmla="*/ 1905 w 125948"/>
                  <a:gd name="connsiteY4" fmla="*/ 0 h 653415"/>
                  <a:gd name="connsiteX0" fmla="*/ 1905 w 305018"/>
                  <a:gd name="connsiteY0" fmla="*/ 0 h 527685"/>
                  <a:gd name="connsiteX1" fmla="*/ 124043 w 305018"/>
                  <a:gd name="connsiteY1" fmla="*/ 121920 h 527685"/>
                  <a:gd name="connsiteX2" fmla="*/ 305018 w 305018"/>
                  <a:gd name="connsiteY2" fmla="*/ 358140 h 527685"/>
                  <a:gd name="connsiteX3" fmla="*/ 0 w 305018"/>
                  <a:gd name="connsiteY3" fmla="*/ 527685 h 527685"/>
                  <a:gd name="connsiteX4" fmla="*/ 1905 w 305018"/>
                  <a:gd name="connsiteY4" fmla="*/ 0 h 527685"/>
                  <a:gd name="connsiteX0" fmla="*/ 62865 w 365978"/>
                  <a:gd name="connsiteY0" fmla="*/ 0 h 360045"/>
                  <a:gd name="connsiteX1" fmla="*/ 185003 w 365978"/>
                  <a:gd name="connsiteY1" fmla="*/ 121920 h 360045"/>
                  <a:gd name="connsiteX2" fmla="*/ 365978 w 365978"/>
                  <a:gd name="connsiteY2" fmla="*/ 358140 h 360045"/>
                  <a:gd name="connsiteX3" fmla="*/ 0 w 365978"/>
                  <a:gd name="connsiteY3" fmla="*/ 360045 h 360045"/>
                  <a:gd name="connsiteX4" fmla="*/ 62865 w 365978"/>
                  <a:gd name="connsiteY4" fmla="*/ 0 h 360045"/>
                  <a:gd name="connsiteX0" fmla="*/ 0 w 489803"/>
                  <a:gd name="connsiteY0" fmla="*/ 123825 h 238125"/>
                  <a:gd name="connsiteX1" fmla="*/ 308828 w 489803"/>
                  <a:gd name="connsiteY1" fmla="*/ 0 h 238125"/>
                  <a:gd name="connsiteX2" fmla="*/ 489803 w 489803"/>
                  <a:gd name="connsiteY2" fmla="*/ 236220 h 238125"/>
                  <a:gd name="connsiteX3" fmla="*/ 123825 w 489803"/>
                  <a:gd name="connsiteY3" fmla="*/ 238125 h 238125"/>
                  <a:gd name="connsiteX4" fmla="*/ 0 w 489803"/>
                  <a:gd name="connsiteY4" fmla="*/ 123825 h 238125"/>
                  <a:gd name="connsiteX0" fmla="*/ 0 w 489803"/>
                  <a:gd name="connsiteY0" fmla="*/ 15240 h 129540"/>
                  <a:gd name="connsiteX1" fmla="*/ 331688 w 489803"/>
                  <a:gd name="connsiteY1" fmla="*/ 0 h 129540"/>
                  <a:gd name="connsiteX2" fmla="*/ 489803 w 489803"/>
                  <a:gd name="connsiteY2" fmla="*/ 127635 h 129540"/>
                  <a:gd name="connsiteX3" fmla="*/ 123825 w 489803"/>
                  <a:gd name="connsiteY3" fmla="*/ 129540 h 129540"/>
                  <a:gd name="connsiteX4" fmla="*/ 0 w 489803"/>
                  <a:gd name="connsiteY4" fmla="*/ 15240 h 129540"/>
                  <a:gd name="connsiteX0" fmla="*/ 0 w 489803"/>
                  <a:gd name="connsiteY0" fmla="*/ 1905 h 116205"/>
                  <a:gd name="connsiteX1" fmla="*/ 385028 w 489803"/>
                  <a:gd name="connsiteY1" fmla="*/ 0 h 116205"/>
                  <a:gd name="connsiteX2" fmla="*/ 489803 w 489803"/>
                  <a:gd name="connsiteY2" fmla="*/ 114300 h 116205"/>
                  <a:gd name="connsiteX3" fmla="*/ 123825 w 489803"/>
                  <a:gd name="connsiteY3" fmla="*/ 116205 h 116205"/>
                  <a:gd name="connsiteX4" fmla="*/ 0 w 489803"/>
                  <a:gd name="connsiteY4" fmla="*/ 1905 h 116205"/>
                  <a:gd name="connsiteX0" fmla="*/ 0 w 505043"/>
                  <a:gd name="connsiteY0" fmla="*/ 0 h 121920"/>
                  <a:gd name="connsiteX1" fmla="*/ 400268 w 505043"/>
                  <a:gd name="connsiteY1" fmla="*/ 5715 h 121920"/>
                  <a:gd name="connsiteX2" fmla="*/ 505043 w 505043"/>
                  <a:gd name="connsiteY2" fmla="*/ 120015 h 121920"/>
                  <a:gd name="connsiteX3" fmla="*/ 139065 w 505043"/>
                  <a:gd name="connsiteY3" fmla="*/ 121920 h 121920"/>
                  <a:gd name="connsiteX4" fmla="*/ 0 w 505043"/>
                  <a:gd name="connsiteY4" fmla="*/ 0 h 121920"/>
                  <a:gd name="connsiteX0" fmla="*/ 0 w 505043"/>
                  <a:gd name="connsiteY0" fmla="*/ 1905 h 123825"/>
                  <a:gd name="connsiteX1" fmla="*/ 404078 w 505043"/>
                  <a:gd name="connsiteY1" fmla="*/ 0 h 123825"/>
                  <a:gd name="connsiteX2" fmla="*/ 505043 w 505043"/>
                  <a:gd name="connsiteY2" fmla="*/ 121920 h 123825"/>
                  <a:gd name="connsiteX3" fmla="*/ 139065 w 505043"/>
                  <a:gd name="connsiteY3" fmla="*/ 123825 h 123825"/>
                  <a:gd name="connsiteX4" fmla="*/ 0 w 505043"/>
                  <a:gd name="connsiteY4" fmla="*/ 1905 h 123825"/>
                  <a:gd name="connsiteX0" fmla="*/ 0 w 514568"/>
                  <a:gd name="connsiteY0" fmla="*/ 1905 h 123825"/>
                  <a:gd name="connsiteX1" fmla="*/ 404078 w 514568"/>
                  <a:gd name="connsiteY1" fmla="*/ 0 h 123825"/>
                  <a:gd name="connsiteX2" fmla="*/ 514568 w 514568"/>
                  <a:gd name="connsiteY2" fmla="*/ 121920 h 123825"/>
                  <a:gd name="connsiteX3" fmla="*/ 139065 w 514568"/>
                  <a:gd name="connsiteY3" fmla="*/ 123825 h 123825"/>
                  <a:gd name="connsiteX4" fmla="*/ 0 w 514568"/>
                  <a:gd name="connsiteY4" fmla="*/ 1905 h 123825"/>
                  <a:gd name="connsiteX0" fmla="*/ 0 w 514568"/>
                  <a:gd name="connsiteY0" fmla="*/ 1905 h 123825"/>
                  <a:gd name="connsiteX1" fmla="*/ 398363 w 514568"/>
                  <a:gd name="connsiteY1" fmla="*/ 0 h 123825"/>
                  <a:gd name="connsiteX2" fmla="*/ 514568 w 514568"/>
                  <a:gd name="connsiteY2" fmla="*/ 121920 h 123825"/>
                  <a:gd name="connsiteX3" fmla="*/ 139065 w 514568"/>
                  <a:gd name="connsiteY3" fmla="*/ 123825 h 123825"/>
                  <a:gd name="connsiteX4" fmla="*/ 0 w 514568"/>
                  <a:gd name="connsiteY4" fmla="*/ 1905 h 123825"/>
                  <a:gd name="connsiteX0" fmla="*/ 0 w 514568"/>
                  <a:gd name="connsiteY0" fmla="*/ 1905 h 121920"/>
                  <a:gd name="connsiteX1" fmla="*/ 398363 w 514568"/>
                  <a:gd name="connsiteY1" fmla="*/ 0 h 121920"/>
                  <a:gd name="connsiteX2" fmla="*/ 514568 w 514568"/>
                  <a:gd name="connsiteY2" fmla="*/ 121920 h 121920"/>
                  <a:gd name="connsiteX3" fmla="*/ 129540 w 514568"/>
                  <a:gd name="connsiteY3" fmla="*/ 121920 h 121920"/>
                  <a:gd name="connsiteX4" fmla="*/ 0 w 514568"/>
                  <a:gd name="connsiteY4" fmla="*/ 1905 h 121920"/>
                  <a:gd name="connsiteX0" fmla="*/ 0 w 520283"/>
                  <a:gd name="connsiteY0" fmla="*/ 1905 h 125730"/>
                  <a:gd name="connsiteX1" fmla="*/ 398363 w 520283"/>
                  <a:gd name="connsiteY1" fmla="*/ 0 h 125730"/>
                  <a:gd name="connsiteX2" fmla="*/ 520283 w 520283"/>
                  <a:gd name="connsiteY2" fmla="*/ 125730 h 125730"/>
                  <a:gd name="connsiteX3" fmla="*/ 129540 w 520283"/>
                  <a:gd name="connsiteY3" fmla="*/ 121920 h 125730"/>
                  <a:gd name="connsiteX4" fmla="*/ 0 w 520283"/>
                  <a:gd name="connsiteY4" fmla="*/ 1905 h 125730"/>
                  <a:gd name="connsiteX0" fmla="*/ 0 w 520283"/>
                  <a:gd name="connsiteY0" fmla="*/ 1905 h 127635"/>
                  <a:gd name="connsiteX1" fmla="*/ 398363 w 520283"/>
                  <a:gd name="connsiteY1" fmla="*/ 0 h 127635"/>
                  <a:gd name="connsiteX2" fmla="*/ 520283 w 520283"/>
                  <a:gd name="connsiteY2" fmla="*/ 125730 h 127635"/>
                  <a:gd name="connsiteX3" fmla="*/ 133350 w 520283"/>
                  <a:gd name="connsiteY3" fmla="*/ 127635 h 127635"/>
                  <a:gd name="connsiteX4" fmla="*/ 0 w 520283"/>
                  <a:gd name="connsiteY4" fmla="*/ 1905 h 127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283" h="127635">
                    <a:moveTo>
                      <a:pt x="0" y="1905"/>
                    </a:moveTo>
                    <a:lnTo>
                      <a:pt x="398363" y="0"/>
                    </a:lnTo>
                    <a:lnTo>
                      <a:pt x="520283" y="125730"/>
                    </a:lnTo>
                    <a:lnTo>
                      <a:pt x="133350" y="127635"/>
                    </a:lnTo>
                    <a:lnTo>
                      <a:pt x="0" y="1905"/>
                    </a:lnTo>
                    <a:close/>
                  </a:path>
                </a:pathLst>
              </a:custGeom>
              <a:gradFill>
                <a:gsLst>
                  <a:gs pos="0">
                    <a:schemeClr val="dk1">
                      <a:tint val="50000"/>
                      <a:satMod val="300000"/>
                    </a:schemeClr>
                  </a:gs>
                  <a:gs pos="61000">
                    <a:schemeClr val="dk1">
                      <a:tint val="37000"/>
                      <a:satMod val="300000"/>
                      <a:lumMod val="66000"/>
                    </a:schemeClr>
                  </a:gs>
                  <a:gs pos="100000">
                    <a:schemeClr val="dk1">
                      <a:tint val="15000"/>
                      <a:satMod val="350000"/>
                    </a:schemeClr>
                  </a:gs>
                </a:gsLst>
              </a:gradFill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9" name="Picture 98" descr="Service Router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602757" y="3707730"/>
              <a:ext cx="590174" cy="1821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TextBox 100"/>
            <p:cNvSpPr txBox="1"/>
            <p:nvPr/>
          </p:nvSpPr>
          <p:spPr>
            <a:xfrm>
              <a:off x="4572741" y="3875033"/>
              <a:ext cx="1164332" cy="12960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…</a:t>
              </a:r>
              <a:endParaRPr lang="en-US" sz="3200" dirty="0"/>
            </a:p>
          </p:txBody>
        </p:sp>
      </p:grpSp>
      <p:cxnSp>
        <p:nvCxnSpPr>
          <p:cNvPr id="45" name="Straight Connector 44"/>
          <p:cNvCxnSpPr/>
          <p:nvPr/>
        </p:nvCxnSpPr>
        <p:spPr>
          <a:xfrm>
            <a:off x="1621685" y="2209404"/>
            <a:ext cx="1164828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848635" y="2137719"/>
            <a:ext cx="707839" cy="419081"/>
            <a:chOff x="960174" y="2348543"/>
            <a:chExt cx="596300" cy="208257"/>
          </a:xfrm>
        </p:grpSpPr>
        <p:grpSp>
          <p:nvGrpSpPr>
            <p:cNvPr id="57" name="Group 25"/>
            <p:cNvGrpSpPr>
              <a:grpSpLocks noChangeAspect="1"/>
            </p:cNvGrpSpPr>
            <p:nvPr/>
          </p:nvGrpSpPr>
          <p:grpSpPr>
            <a:xfrm>
              <a:off x="960174" y="2348543"/>
              <a:ext cx="259408" cy="208257"/>
              <a:chOff x="648736" y="4012462"/>
              <a:chExt cx="959208" cy="770068"/>
            </a:xfrm>
          </p:grpSpPr>
          <p:sp>
            <p:nvSpPr>
              <p:cNvPr id="58" name="Can 57"/>
              <p:cNvSpPr/>
              <p:nvPr/>
            </p:nvSpPr>
            <p:spPr>
              <a:xfrm rot="5400000">
                <a:off x="1026961" y="3634237"/>
                <a:ext cx="202758" cy="959208"/>
              </a:xfrm>
              <a:prstGeom prst="can">
                <a:avLst/>
              </a:prstGeom>
              <a:noFill/>
              <a:ln w="3810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59" name="Straight Connector 58"/>
              <p:cNvCxnSpPr>
                <a:stCxn id="58" idx="4"/>
              </p:cNvCxnSpPr>
              <p:nvPr/>
            </p:nvCxnSpPr>
            <p:spPr>
              <a:xfrm flipH="1">
                <a:off x="1121466" y="4215220"/>
                <a:ext cx="6874" cy="56731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891768" y="4782530"/>
                <a:ext cx="472907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25"/>
            <p:cNvGrpSpPr>
              <a:grpSpLocks noChangeAspect="1"/>
            </p:cNvGrpSpPr>
            <p:nvPr/>
          </p:nvGrpSpPr>
          <p:grpSpPr>
            <a:xfrm>
              <a:off x="1297066" y="2348543"/>
              <a:ext cx="259408" cy="208257"/>
              <a:chOff x="648736" y="4012462"/>
              <a:chExt cx="959208" cy="770068"/>
            </a:xfrm>
          </p:grpSpPr>
          <p:sp>
            <p:nvSpPr>
              <p:cNvPr id="64" name="Can 63"/>
              <p:cNvSpPr/>
              <p:nvPr/>
            </p:nvSpPr>
            <p:spPr>
              <a:xfrm rot="5400000">
                <a:off x="1026961" y="3634237"/>
                <a:ext cx="202758" cy="959208"/>
              </a:xfrm>
              <a:prstGeom prst="can">
                <a:avLst/>
              </a:prstGeom>
              <a:noFill/>
              <a:ln w="3810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68" name="Straight Connector 67"/>
              <p:cNvCxnSpPr>
                <a:stCxn id="64" idx="4"/>
              </p:cNvCxnSpPr>
              <p:nvPr/>
            </p:nvCxnSpPr>
            <p:spPr>
              <a:xfrm flipH="1">
                <a:off x="1121466" y="4215220"/>
                <a:ext cx="6874" cy="56731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891768" y="4782530"/>
                <a:ext cx="472907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3" name="Group 112"/>
          <p:cNvGrpSpPr/>
          <p:nvPr/>
        </p:nvGrpSpPr>
        <p:grpSpPr>
          <a:xfrm>
            <a:off x="2806581" y="2162432"/>
            <a:ext cx="707839" cy="419081"/>
            <a:chOff x="960174" y="2348543"/>
            <a:chExt cx="596300" cy="208257"/>
          </a:xfrm>
        </p:grpSpPr>
        <p:grpSp>
          <p:nvGrpSpPr>
            <p:cNvPr id="114" name="Group 25"/>
            <p:cNvGrpSpPr>
              <a:grpSpLocks noChangeAspect="1"/>
            </p:cNvGrpSpPr>
            <p:nvPr/>
          </p:nvGrpSpPr>
          <p:grpSpPr>
            <a:xfrm>
              <a:off x="960174" y="2348548"/>
              <a:ext cx="259408" cy="208258"/>
              <a:chOff x="648736" y="4012462"/>
              <a:chExt cx="959208" cy="770068"/>
            </a:xfrm>
          </p:grpSpPr>
          <p:sp>
            <p:nvSpPr>
              <p:cNvPr id="119" name="Can 118"/>
              <p:cNvSpPr/>
              <p:nvPr/>
            </p:nvSpPr>
            <p:spPr>
              <a:xfrm rot="5400000">
                <a:off x="1026961" y="3634237"/>
                <a:ext cx="202758" cy="959208"/>
              </a:xfrm>
              <a:prstGeom prst="can">
                <a:avLst/>
              </a:prstGeom>
              <a:noFill/>
              <a:ln w="3810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120" name="Straight Connector 119"/>
              <p:cNvCxnSpPr>
                <a:stCxn id="119" idx="4"/>
              </p:cNvCxnSpPr>
              <p:nvPr/>
            </p:nvCxnSpPr>
            <p:spPr>
              <a:xfrm flipH="1">
                <a:off x="1121466" y="4215220"/>
                <a:ext cx="6874" cy="56731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891768" y="4782530"/>
                <a:ext cx="472907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25"/>
            <p:cNvGrpSpPr>
              <a:grpSpLocks noChangeAspect="1"/>
            </p:cNvGrpSpPr>
            <p:nvPr/>
          </p:nvGrpSpPr>
          <p:grpSpPr>
            <a:xfrm>
              <a:off x="1297066" y="2348548"/>
              <a:ext cx="259408" cy="208258"/>
              <a:chOff x="648736" y="4012462"/>
              <a:chExt cx="959208" cy="770068"/>
            </a:xfrm>
          </p:grpSpPr>
          <p:sp>
            <p:nvSpPr>
              <p:cNvPr id="116" name="Can 115"/>
              <p:cNvSpPr/>
              <p:nvPr/>
            </p:nvSpPr>
            <p:spPr>
              <a:xfrm rot="5400000">
                <a:off x="1026961" y="3634237"/>
                <a:ext cx="202758" cy="959208"/>
              </a:xfrm>
              <a:prstGeom prst="can">
                <a:avLst/>
              </a:prstGeom>
              <a:noFill/>
              <a:ln w="3810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117" name="Straight Connector 116"/>
              <p:cNvCxnSpPr>
                <a:stCxn id="116" idx="4"/>
              </p:cNvCxnSpPr>
              <p:nvPr/>
            </p:nvCxnSpPr>
            <p:spPr>
              <a:xfrm flipH="1">
                <a:off x="1121466" y="4215220"/>
                <a:ext cx="6874" cy="56731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891768" y="4782530"/>
                <a:ext cx="472907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2" name="Group 121"/>
          <p:cNvGrpSpPr/>
          <p:nvPr/>
        </p:nvGrpSpPr>
        <p:grpSpPr>
          <a:xfrm>
            <a:off x="7414175" y="2162442"/>
            <a:ext cx="707839" cy="419081"/>
            <a:chOff x="960174" y="2348543"/>
            <a:chExt cx="596300" cy="208257"/>
          </a:xfrm>
        </p:grpSpPr>
        <p:grpSp>
          <p:nvGrpSpPr>
            <p:cNvPr id="123" name="Group 25"/>
            <p:cNvGrpSpPr>
              <a:grpSpLocks noChangeAspect="1"/>
            </p:cNvGrpSpPr>
            <p:nvPr/>
          </p:nvGrpSpPr>
          <p:grpSpPr>
            <a:xfrm>
              <a:off x="960174" y="2348548"/>
              <a:ext cx="259408" cy="208258"/>
              <a:chOff x="648736" y="4012462"/>
              <a:chExt cx="959208" cy="770068"/>
            </a:xfrm>
          </p:grpSpPr>
          <p:sp>
            <p:nvSpPr>
              <p:cNvPr id="128" name="Can 127"/>
              <p:cNvSpPr/>
              <p:nvPr/>
            </p:nvSpPr>
            <p:spPr>
              <a:xfrm rot="5400000">
                <a:off x="1026961" y="3634237"/>
                <a:ext cx="202758" cy="959208"/>
              </a:xfrm>
              <a:prstGeom prst="can">
                <a:avLst/>
              </a:prstGeom>
              <a:noFill/>
              <a:ln w="3810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129" name="Straight Connector 128"/>
              <p:cNvCxnSpPr>
                <a:stCxn id="128" idx="4"/>
              </p:cNvCxnSpPr>
              <p:nvPr/>
            </p:nvCxnSpPr>
            <p:spPr>
              <a:xfrm flipH="1">
                <a:off x="1121466" y="4215220"/>
                <a:ext cx="6874" cy="56731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891768" y="4782530"/>
                <a:ext cx="472907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25"/>
            <p:cNvGrpSpPr>
              <a:grpSpLocks noChangeAspect="1"/>
            </p:cNvGrpSpPr>
            <p:nvPr/>
          </p:nvGrpSpPr>
          <p:grpSpPr>
            <a:xfrm>
              <a:off x="1297066" y="2348548"/>
              <a:ext cx="259408" cy="208258"/>
              <a:chOff x="648736" y="4012462"/>
              <a:chExt cx="959208" cy="770068"/>
            </a:xfrm>
          </p:grpSpPr>
          <p:sp>
            <p:nvSpPr>
              <p:cNvPr id="125" name="Can 124"/>
              <p:cNvSpPr/>
              <p:nvPr/>
            </p:nvSpPr>
            <p:spPr>
              <a:xfrm rot="5400000">
                <a:off x="1026961" y="3634237"/>
                <a:ext cx="202758" cy="959208"/>
              </a:xfrm>
              <a:prstGeom prst="can">
                <a:avLst/>
              </a:prstGeom>
              <a:noFill/>
              <a:ln w="3810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126" name="Straight Connector 125"/>
              <p:cNvCxnSpPr>
                <a:stCxn id="125" idx="4"/>
              </p:cNvCxnSpPr>
              <p:nvPr/>
            </p:nvCxnSpPr>
            <p:spPr>
              <a:xfrm flipH="1">
                <a:off x="1121466" y="4215220"/>
                <a:ext cx="6874" cy="56731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891768" y="4782530"/>
                <a:ext cx="472907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1" name="Group 130"/>
          <p:cNvGrpSpPr/>
          <p:nvPr/>
        </p:nvGrpSpPr>
        <p:grpSpPr>
          <a:xfrm>
            <a:off x="6034425" y="2162444"/>
            <a:ext cx="707839" cy="419081"/>
            <a:chOff x="960174" y="2348543"/>
            <a:chExt cx="596300" cy="208257"/>
          </a:xfrm>
        </p:grpSpPr>
        <p:grpSp>
          <p:nvGrpSpPr>
            <p:cNvPr id="132" name="Group 25"/>
            <p:cNvGrpSpPr>
              <a:grpSpLocks noChangeAspect="1"/>
            </p:cNvGrpSpPr>
            <p:nvPr/>
          </p:nvGrpSpPr>
          <p:grpSpPr>
            <a:xfrm>
              <a:off x="960174" y="2348548"/>
              <a:ext cx="259408" cy="208258"/>
              <a:chOff x="648736" y="4012462"/>
              <a:chExt cx="959208" cy="770068"/>
            </a:xfrm>
          </p:grpSpPr>
          <p:sp>
            <p:nvSpPr>
              <p:cNvPr id="137" name="Can 136"/>
              <p:cNvSpPr/>
              <p:nvPr/>
            </p:nvSpPr>
            <p:spPr>
              <a:xfrm rot="5400000">
                <a:off x="1026961" y="3634237"/>
                <a:ext cx="202758" cy="959208"/>
              </a:xfrm>
              <a:prstGeom prst="can">
                <a:avLst/>
              </a:prstGeom>
              <a:noFill/>
              <a:ln w="3810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138" name="Straight Connector 137"/>
              <p:cNvCxnSpPr>
                <a:stCxn id="137" idx="4"/>
              </p:cNvCxnSpPr>
              <p:nvPr/>
            </p:nvCxnSpPr>
            <p:spPr>
              <a:xfrm flipH="1">
                <a:off x="1121466" y="4215220"/>
                <a:ext cx="6874" cy="56731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891768" y="4782530"/>
                <a:ext cx="472907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Group 25"/>
            <p:cNvGrpSpPr>
              <a:grpSpLocks noChangeAspect="1"/>
            </p:cNvGrpSpPr>
            <p:nvPr/>
          </p:nvGrpSpPr>
          <p:grpSpPr>
            <a:xfrm>
              <a:off x="1297066" y="2348548"/>
              <a:ext cx="259408" cy="208258"/>
              <a:chOff x="648736" y="4012462"/>
              <a:chExt cx="959208" cy="770068"/>
            </a:xfrm>
          </p:grpSpPr>
          <p:sp>
            <p:nvSpPr>
              <p:cNvPr id="134" name="Can 133"/>
              <p:cNvSpPr/>
              <p:nvPr/>
            </p:nvSpPr>
            <p:spPr>
              <a:xfrm rot="5400000">
                <a:off x="1026961" y="3634237"/>
                <a:ext cx="202758" cy="959208"/>
              </a:xfrm>
              <a:prstGeom prst="can">
                <a:avLst/>
              </a:prstGeom>
              <a:noFill/>
              <a:ln w="3810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135" name="Straight Connector 134"/>
              <p:cNvCxnSpPr>
                <a:stCxn id="134" idx="4"/>
              </p:cNvCxnSpPr>
              <p:nvPr/>
            </p:nvCxnSpPr>
            <p:spPr>
              <a:xfrm flipH="1">
                <a:off x="1121466" y="4215220"/>
                <a:ext cx="6874" cy="56731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891768" y="4782530"/>
                <a:ext cx="472907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1" name="Content Placeholder 2"/>
          <p:cNvSpPr txBox="1">
            <a:spLocks/>
          </p:cNvSpPr>
          <p:nvPr/>
        </p:nvSpPr>
        <p:spPr>
          <a:xfrm>
            <a:off x="444725" y="5043115"/>
            <a:ext cx="4646141" cy="736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Easy to narrow beam</a:t>
            </a:r>
          </a:p>
        </p:txBody>
      </p:sp>
      <p:sp>
        <p:nvSpPr>
          <p:cNvPr id="73" name="Right Arrow 72"/>
          <p:cNvSpPr/>
          <p:nvPr/>
        </p:nvSpPr>
        <p:spPr>
          <a:xfrm>
            <a:off x="4674395" y="5226907"/>
            <a:ext cx="610516" cy="295278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655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382"/>
    </mc:Choice>
    <mc:Fallback xmlns="">
      <p:transition spd="slow" advTm="64382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58B8-ACF5-6E4C-8B3E-49E538074B4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67283" y="127000"/>
            <a:ext cx="86868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000BF"/>
                </a:solidFill>
              </a:rPr>
              <a:t>Concerns with FSOs</a:t>
            </a:r>
            <a:endParaRPr lang="en-US" dirty="0">
              <a:solidFill>
                <a:srgbClr val="0000BF"/>
              </a:solidFill>
            </a:endParaRPr>
          </a:p>
        </p:txBody>
      </p:sp>
      <p:pic>
        <p:nvPicPr>
          <p:cNvPr id="43012" name="Picture 4" descr="http://www.made-in-zelenograd.com/images/upload/ru/2000/rod_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51891" y="1041400"/>
            <a:ext cx="4443768" cy="3332826"/>
          </a:xfrm>
          <a:prstGeom prst="rect">
            <a:avLst/>
          </a:prstGeom>
          <a:noFill/>
        </p:spPr>
      </p:pic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2934103" y="4547420"/>
            <a:ext cx="3030421" cy="198212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Cost :  $30K</a:t>
            </a:r>
            <a:endParaRPr lang="en-US" b="1" i="1" dirty="0">
              <a:solidFill>
                <a:srgbClr val="FF0000"/>
              </a:solidFill>
            </a:endParaRPr>
          </a:p>
          <a:p>
            <a:r>
              <a:rPr lang="en-US" dirty="0" smtClean="0"/>
              <a:t>Size : 3 ft³</a:t>
            </a:r>
          </a:p>
          <a:p>
            <a:r>
              <a:rPr lang="en-US" dirty="0" smtClean="0"/>
              <a:t>Power:  60w</a:t>
            </a:r>
          </a:p>
          <a:p>
            <a:r>
              <a:rPr lang="en-US" dirty="0" smtClean="0"/>
              <a:t>Flexibility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068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188"/>
    </mc:Choice>
    <mc:Fallback xmlns="">
      <p:transition spd="slow" advTm="49188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514"/>
            <a:ext cx="9029702" cy="1132114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00DD"/>
                </a:solidFill>
              </a:rPr>
              <a:t>Why Size, Cost, Power Can be Reduced? </a:t>
            </a:r>
            <a:endParaRPr lang="en-US" sz="4000" dirty="0">
              <a:solidFill>
                <a:srgbClr val="0000D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58B8-ACF5-6E4C-8B3E-49E538074B4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5336" y="1640114"/>
            <a:ext cx="8581464" cy="4716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 Traditional use : outdoor, long haul</a:t>
            </a:r>
          </a:p>
          <a:p>
            <a:pPr lvl="1">
              <a:spcBef>
                <a:spcPct val="20000"/>
              </a:spcBef>
              <a:buFont typeface="Calibri" pitchFamily="34" charset="0"/>
              <a:buChar char="‒"/>
            </a:pPr>
            <a:r>
              <a:rPr lang="en-US" sz="3200" dirty="0" smtClean="0"/>
              <a:t> </a:t>
            </a:r>
            <a:r>
              <a:rPr lang="en-US" sz="2800" dirty="0" smtClean="0"/>
              <a:t>High power</a:t>
            </a:r>
          </a:p>
          <a:p>
            <a:pPr lvl="1">
              <a:spcBef>
                <a:spcPct val="20000"/>
              </a:spcBef>
              <a:buFont typeface="Calibri" pitchFamily="34" charset="0"/>
              <a:buChar char="‒"/>
            </a:pPr>
            <a:r>
              <a:rPr lang="en-US" sz="2800" dirty="0" smtClean="0"/>
              <a:t> Weatherproof</a:t>
            </a:r>
          </a:p>
          <a:p>
            <a:pPr lvl="1">
              <a:spcBef>
                <a:spcPct val="20000"/>
              </a:spcBef>
            </a:pPr>
            <a:endParaRPr lang="en-US" sz="1000" dirty="0" smtClean="0"/>
          </a:p>
          <a:p>
            <a:pPr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 Data centers: indoor, short haul</a:t>
            </a:r>
          </a:p>
          <a:p>
            <a:pPr lvl="1">
              <a:spcBef>
                <a:spcPct val="20000"/>
              </a:spcBef>
              <a:buFont typeface="Calibri" pitchFamily="34" charset="0"/>
              <a:buChar char="‒"/>
            </a:pPr>
            <a:r>
              <a:rPr lang="en-US" sz="3200" dirty="0" smtClean="0"/>
              <a:t> </a:t>
            </a:r>
            <a:r>
              <a:rPr lang="en-US" sz="2800" dirty="0" smtClean="0"/>
              <a:t>Low power</a:t>
            </a:r>
          </a:p>
          <a:p>
            <a:pPr lvl="1">
              <a:spcBef>
                <a:spcPct val="20000"/>
              </a:spcBef>
              <a:buFont typeface="Calibri" pitchFamily="34" charset="0"/>
              <a:buChar char="‒"/>
            </a:pPr>
            <a:endParaRPr lang="en-US" sz="1000" dirty="0" smtClean="0"/>
          </a:p>
          <a:p>
            <a:pPr lvl="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 Feasible roadmap via commodity fiber optics </a:t>
            </a:r>
          </a:p>
          <a:p>
            <a:pPr lvl="1">
              <a:spcBef>
                <a:spcPct val="20000"/>
              </a:spcBef>
              <a:buFont typeface="Calibri" pitchFamily="34" charset="0"/>
              <a:buChar char="‒"/>
            </a:pPr>
            <a:r>
              <a:rPr lang="en-US" sz="3200" dirty="0" smtClean="0"/>
              <a:t> </a:t>
            </a:r>
            <a:r>
              <a:rPr lang="en-US" sz="2800" dirty="0" smtClean="0"/>
              <a:t>E.g. Small form transceivers (Optical SFP)</a:t>
            </a:r>
          </a:p>
          <a:p>
            <a:pPr lvl="1">
              <a:spcBef>
                <a:spcPct val="20000"/>
              </a:spcBef>
              <a:buFont typeface="Arial" pitchFamily="34" charset="0"/>
              <a:buChar char="•"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291803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707"/>
    </mc:Choice>
    <mc:Fallback>
      <p:transition xmlns:p14="http://schemas.microsoft.com/office/powerpoint/2010/main" spd="slow" advTm="43707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29702" cy="1146629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00DD"/>
                </a:solidFill>
              </a:rPr>
              <a:t>Proof of Concept (1 </a:t>
            </a:r>
            <a:r>
              <a:rPr lang="en-US" sz="4000" dirty="0" err="1" smtClean="0">
                <a:solidFill>
                  <a:srgbClr val="0000DD"/>
                </a:solidFill>
              </a:rPr>
              <a:t>Gbps</a:t>
            </a:r>
            <a:r>
              <a:rPr lang="en-US" sz="4000" dirty="0" smtClean="0">
                <a:solidFill>
                  <a:srgbClr val="0000DD"/>
                </a:solidFill>
              </a:rPr>
              <a:t>)</a:t>
            </a:r>
            <a:br>
              <a:rPr lang="en-US" sz="4000" dirty="0" smtClean="0">
                <a:solidFill>
                  <a:srgbClr val="0000DD"/>
                </a:solidFill>
              </a:rPr>
            </a:br>
            <a:r>
              <a:rPr lang="en-US" sz="3100" dirty="0" smtClean="0">
                <a:solidFill>
                  <a:srgbClr val="0000DD"/>
                </a:solidFill>
              </a:rPr>
              <a:t>(shown by </a:t>
            </a:r>
            <a:r>
              <a:rPr lang="en-US" sz="3100" dirty="0" err="1" smtClean="0">
                <a:solidFill>
                  <a:srgbClr val="0000DD"/>
                </a:solidFill>
              </a:rPr>
              <a:t>Navid</a:t>
            </a:r>
            <a:r>
              <a:rPr lang="en-US" sz="3100" dirty="0" smtClean="0">
                <a:solidFill>
                  <a:srgbClr val="0000DD"/>
                </a:solidFill>
              </a:rPr>
              <a:t> </a:t>
            </a:r>
            <a:r>
              <a:rPr lang="en-US" sz="3100" dirty="0" err="1" smtClean="0">
                <a:solidFill>
                  <a:srgbClr val="0000DD"/>
                </a:solidFill>
              </a:rPr>
              <a:t>et.al</a:t>
            </a:r>
            <a:r>
              <a:rPr lang="en-US" sz="3100" dirty="0" smtClean="0">
                <a:solidFill>
                  <a:srgbClr val="0000DD"/>
                </a:solidFill>
              </a:rPr>
              <a:t> in Hotnets’13)</a:t>
            </a:r>
            <a:endParaRPr lang="en-US" sz="3100" dirty="0">
              <a:solidFill>
                <a:srgbClr val="0000D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58B8-ACF5-6E4C-8B3E-49E538074B44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05" y="2681128"/>
            <a:ext cx="9010025" cy="233912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5771" y="1470454"/>
            <a:ext cx="25358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Fiber connected</a:t>
            </a:r>
          </a:p>
          <a:p>
            <a:r>
              <a:rPr lang="en-US" sz="2800" dirty="0"/>
              <a:t>to SFP </a:t>
            </a:r>
            <a:r>
              <a:rPr lang="en-US" sz="2800" dirty="0" smtClean="0"/>
              <a:t>(TX)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1818582" y="2691720"/>
            <a:ext cx="843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Lens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5948692" y="2691720"/>
            <a:ext cx="843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80053" y="3014975"/>
            <a:ext cx="1132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Mirror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16010" y="3050255"/>
            <a:ext cx="1132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Mirror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73981" y="1993130"/>
            <a:ext cx="1382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SFP </a:t>
            </a:r>
            <a:r>
              <a:rPr lang="en-US" sz="2800" dirty="0" smtClean="0"/>
              <a:t>(RX)</a:t>
            </a:r>
            <a:endParaRPr lang="en-US" sz="28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7165036" y="2516350"/>
            <a:ext cx="368740" cy="795514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323908" y="2617858"/>
            <a:ext cx="0" cy="694007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905176" y="2592315"/>
            <a:ext cx="74984" cy="202791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03232" y="5313405"/>
            <a:ext cx="23201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SFP    : 2x$40</a:t>
            </a:r>
          </a:p>
          <a:p>
            <a:r>
              <a:rPr lang="en-US" sz="2800" dirty="0" smtClean="0"/>
              <a:t>Lens  : 2x$30     </a:t>
            </a:r>
            <a:endParaRPr lang="en-US" sz="2800" dirty="0"/>
          </a:p>
        </p:txBody>
      </p:sp>
      <p:sp>
        <p:nvSpPr>
          <p:cNvPr id="22" name="Rectangle 21"/>
          <p:cNvSpPr/>
          <p:nvPr/>
        </p:nvSpPr>
        <p:spPr>
          <a:xfrm>
            <a:off x="7997798" y="1333929"/>
            <a:ext cx="1964724" cy="53875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8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707"/>
    </mc:Choice>
    <mc:Fallback xmlns="">
      <p:transition spd="slow" advTm="43707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Chart 31"/>
          <p:cNvGraphicFramePr/>
          <p:nvPr/>
        </p:nvGraphicFramePr>
        <p:xfrm>
          <a:off x="1050325" y="1501026"/>
          <a:ext cx="7636476" cy="3974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DD"/>
                </a:solidFill>
              </a:rPr>
              <a:t>FSO Link </a:t>
            </a:r>
            <a:r>
              <a:rPr lang="en-US" dirty="0" smtClean="0">
                <a:solidFill>
                  <a:srgbClr val="0000DD"/>
                </a:solidFill>
              </a:rPr>
              <a:t>Throughput</a:t>
            </a:r>
            <a:br>
              <a:rPr lang="en-US" dirty="0" smtClean="0">
                <a:solidFill>
                  <a:srgbClr val="0000DD"/>
                </a:solidFill>
              </a:rPr>
            </a:br>
            <a:r>
              <a:rPr lang="en-US" sz="3100" dirty="0" smtClean="0">
                <a:solidFill>
                  <a:srgbClr val="0000DD"/>
                </a:solidFill>
              </a:rPr>
              <a:t>(shown by </a:t>
            </a:r>
            <a:r>
              <a:rPr lang="en-US" sz="3100" dirty="0" err="1" smtClean="0">
                <a:solidFill>
                  <a:srgbClr val="0000DD"/>
                </a:solidFill>
              </a:rPr>
              <a:t>Navid</a:t>
            </a:r>
            <a:r>
              <a:rPr lang="en-US" sz="3100" dirty="0" smtClean="0">
                <a:solidFill>
                  <a:srgbClr val="0000DD"/>
                </a:solidFill>
              </a:rPr>
              <a:t> </a:t>
            </a:r>
            <a:r>
              <a:rPr lang="en-US" sz="3100" dirty="0" err="1" smtClean="0">
                <a:solidFill>
                  <a:srgbClr val="0000DD"/>
                </a:solidFill>
              </a:rPr>
              <a:t>et.al</a:t>
            </a:r>
            <a:r>
              <a:rPr lang="en-US" sz="3100" dirty="0" smtClean="0">
                <a:solidFill>
                  <a:srgbClr val="0000DD"/>
                </a:solidFill>
              </a:rPr>
              <a:t> in Hotnets’13)</a:t>
            </a:r>
            <a:endParaRPr lang="en-US" sz="3100" dirty="0">
              <a:solidFill>
                <a:srgbClr val="0000DD"/>
              </a:solidFill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58B8-ACF5-6E4C-8B3E-49E538074B4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89803" y="1501026"/>
            <a:ext cx="1011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PDF</a:t>
            </a:r>
            <a:endParaRPr lang="en-US" sz="2000" dirty="0"/>
          </a:p>
        </p:txBody>
      </p:sp>
      <p:sp>
        <p:nvSpPr>
          <p:cNvPr id="24" name="Rectangle 23"/>
          <p:cNvSpPr/>
          <p:nvPr/>
        </p:nvSpPr>
        <p:spPr>
          <a:xfrm>
            <a:off x="5671174" y="4952504"/>
            <a:ext cx="2086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2800" dirty="0" smtClean="0"/>
              <a:t>Throughput</a:t>
            </a:r>
            <a:endParaRPr lang="en-US" sz="2000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1301335" y="5475724"/>
            <a:ext cx="6616701" cy="584775"/>
          </a:xfrm>
          <a:prstGeom prst="rect">
            <a:avLst/>
          </a:prstGeom>
          <a:ln w="38100" cmpd="sng">
            <a:solidFill>
              <a:srgbClr val="0000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FSO link is the same as optical cable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118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2" grpId="0">
        <p:bldAsOne/>
      </p:bldGraphic>
      <p:bldP spid="26" grpId="0"/>
      <p:bldP spid="24" grpId="0"/>
      <p:bldP spid="3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DD"/>
                </a:solidFill>
              </a:rPr>
              <a:t>FSO Link Misalignment Tolerance</a:t>
            </a:r>
            <a:endParaRPr lang="en-US" dirty="0">
              <a:solidFill>
                <a:srgbClr val="0000D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4228134" cy="3974698"/>
          </a:xfrm>
        </p:spPr>
        <p:txBody>
          <a:bodyPr/>
          <a:lstStyle/>
          <a:p>
            <a:r>
              <a:rPr lang="en-US" sz="2600" dirty="0" smtClean="0"/>
              <a:t>Effect </a:t>
            </a:r>
            <a:r>
              <a:rPr lang="en-US" sz="2600" smtClean="0"/>
              <a:t>of vibrations, </a:t>
            </a:r>
            <a:r>
              <a:rPr lang="en-US" sz="2600" dirty="0" smtClean="0"/>
              <a:t>etc.</a:t>
            </a:r>
          </a:p>
          <a:p>
            <a:pPr>
              <a:buNone/>
            </a:pPr>
            <a:r>
              <a:rPr lang="en-US" sz="2600" dirty="0" smtClean="0"/>
              <a:t>	Movement tolerance</a:t>
            </a:r>
          </a:p>
          <a:p>
            <a:pPr lvl="1"/>
            <a:r>
              <a:rPr lang="en-US" sz="2600" dirty="0" smtClean="0"/>
              <a:t>0.7mm at destination</a:t>
            </a:r>
            <a:endParaRPr lang="en-US" sz="2600" dirty="0"/>
          </a:p>
          <a:p>
            <a:pPr lvl="1"/>
            <a:r>
              <a:rPr lang="en-US" sz="2600" dirty="0" smtClean="0"/>
              <a:t>3mm at source</a:t>
            </a:r>
          </a:p>
          <a:p>
            <a:pPr marL="403225" lvl="1" indent="0">
              <a:buNone/>
            </a:pPr>
            <a:endParaRPr lang="en-US" sz="1000" dirty="0" smtClean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23"/>
          <p:cNvGrpSpPr/>
          <p:nvPr/>
        </p:nvGrpSpPr>
        <p:grpSpPr>
          <a:xfrm>
            <a:off x="2878178" y="3688746"/>
            <a:ext cx="3614312" cy="1301367"/>
            <a:chOff x="4660096" y="1315165"/>
            <a:chExt cx="3614312" cy="1301367"/>
          </a:xfrm>
        </p:grpSpPr>
        <p:grpSp>
          <p:nvGrpSpPr>
            <p:cNvPr id="5" name="Group 6"/>
            <p:cNvGrpSpPr/>
            <p:nvPr/>
          </p:nvGrpSpPr>
          <p:grpSpPr>
            <a:xfrm>
              <a:off x="4660096" y="2173880"/>
              <a:ext cx="959208" cy="408785"/>
              <a:chOff x="585589" y="4001917"/>
              <a:chExt cx="959208" cy="780613"/>
            </a:xfrm>
          </p:grpSpPr>
          <p:sp>
            <p:nvSpPr>
              <p:cNvPr id="9" name="Can 8"/>
              <p:cNvSpPr/>
              <p:nvPr/>
            </p:nvSpPr>
            <p:spPr>
              <a:xfrm rot="5400000">
                <a:off x="963813" y="3623693"/>
                <a:ext cx="202759" cy="959208"/>
              </a:xfrm>
              <a:prstGeom prst="can">
                <a:avLst/>
              </a:prstGeom>
              <a:noFill/>
              <a:ln w="3810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/>
              <p:cNvCxnSpPr>
                <a:stCxn id="9" idx="4"/>
              </p:cNvCxnSpPr>
              <p:nvPr/>
            </p:nvCxnSpPr>
            <p:spPr>
              <a:xfrm flipH="1">
                <a:off x="1058318" y="4204678"/>
                <a:ext cx="6874" cy="56731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891768" y="4782530"/>
                <a:ext cx="44276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Connector 7"/>
            <p:cNvCxnSpPr/>
            <p:nvPr/>
          </p:nvCxnSpPr>
          <p:spPr bwMode="auto">
            <a:xfrm>
              <a:off x="5637519" y="2229022"/>
              <a:ext cx="1641251" cy="434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grpSp>
          <p:nvGrpSpPr>
            <p:cNvPr id="7" name="Group 13"/>
            <p:cNvGrpSpPr/>
            <p:nvPr/>
          </p:nvGrpSpPr>
          <p:grpSpPr>
            <a:xfrm rot="10800000">
              <a:off x="7315200" y="2175933"/>
              <a:ext cx="959208" cy="440599"/>
              <a:chOff x="585589" y="3363311"/>
              <a:chExt cx="959208" cy="841365"/>
            </a:xfrm>
          </p:grpSpPr>
          <p:sp>
            <p:nvSpPr>
              <p:cNvPr id="15" name="Can 14"/>
              <p:cNvSpPr/>
              <p:nvPr/>
            </p:nvSpPr>
            <p:spPr>
              <a:xfrm rot="5400000">
                <a:off x="963813" y="3623693"/>
                <a:ext cx="202759" cy="959208"/>
              </a:xfrm>
              <a:prstGeom prst="can">
                <a:avLst/>
              </a:prstGeom>
              <a:noFill/>
              <a:ln w="3810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 flipH="1">
                <a:off x="1051444" y="3363311"/>
                <a:ext cx="6874" cy="56731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836934" y="3379537"/>
                <a:ext cx="44276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/>
            <p:cNvCxnSpPr/>
            <p:nvPr/>
          </p:nvCxnSpPr>
          <p:spPr bwMode="auto">
            <a:xfrm>
              <a:off x="5593904" y="1726644"/>
              <a:ext cx="0" cy="44354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21" name="Straight Arrow Connector 20"/>
            <p:cNvCxnSpPr/>
            <p:nvPr/>
          </p:nvCxnSpPr>
          <p:spPr bwMode="auto">
            <a:xfrm>
              <a:off x="7391400" y="1730336"/>
              <a:ext cx="0" cy="44354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5187716" y="1330663"/>
              <a:ext cx="8996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  <a:r>
                <a:rPr lang="en-US" sz="2400" dirty="0" smtClean="0"/>
                <a:t> mm</a:t>
              </a:r>
              <a:endParaRPr lang="en-US" sz="2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906520" y="1315165"/>
              <a:ext cx="11320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0.7 mm</a:t>
              </a:r>
              <a:endParaRPr lang="en-US" sz="2400" dirty="0"/>
            </a:p>
          </p:txBody>
        </p:sp>
      </p:grp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58B8-ACF5-6E4C-8B3E-49E538074B4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301335" y="5475724"/>
            <a:ext cx="6616701" cy="584775"/>
          </a:xfrm>
          <a:prstGeom prst="rect">
            <a:avLst/>
          </a:prstGeom>
          <a:ln w="38100" cmpd="sng">
            <a:solidFill>
              <a:srgbClr val="0000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FSO link is stable</a:t>
            </a:r>
            <a:endParaRPr lang="en-US" sz="2400" dirty="0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3206245" y="4956246"/>
            <a:ext cx="649356" cy="44269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TX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5798376" y="4990114"/>
            <a:ext cx="649356" cy="44269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/>
              <a:t>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0638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9" grpId="0"/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907595" y="4015946"/>
            <a:ext cx="3030421" cy="19821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Cost :  $30K</a:t>
            </a:r>
            <a:endParaRPr kumimoji="0" lang="en-US" sz="3200" b="1" i="1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Size : 3 ft³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Power:  60w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Flexibility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58B8-ACF5-6E4C-8B3E-49E538074B4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67283" y="127000"/>
            <a:ext cx="86868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000BF"/>
                </a:solidFill>
              </a:rPr>
              <a:t>FSOs (1Gbps) </a:t>
            </a:r>
            <a:endParaRPr lang="en-US" dirty="0">
              <a:solidFill>
                <a:srgbClr val="0000BF"/>
              </a:solidFill>
            </a:endParaRPr>
          </a:p>
        </p:txBody>
      </p:sp>
      <p:pic>
        <p:nvPicPr>
          <p:cNvPr id="43012" name="Picture 4" descr="http://www.made-in-zelenograd.com/images/upload/ru/2000/rod_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5383" y="1041400"/>
            <a:ext cx="3712633" cy="2784475"/>
          </a:xfrm>
          <a:prstGeom prst="rect">
            <a:avLst/>
          </a:prstGeom>
          <a:noFill/>
        </p:spPr>
      </p:pic>
      <p:pic>
        <p:nvPicPr>
          <p:cNvPr id="21506" name="Picture 2" descr="http://www.championone.net/wp-content/uploads/SFP+_singleFiber.jpg?33238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63717" y="1041401"/>
            <a:ext cx="1453354" cy="1998362"/>
          </a:xfrm>
          <a:prstGeom prst="rect">
            <a:avLst/>
          </a:prstGeom>
          <a:noFill/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5211865" y="4015946"/>
            <a:ext cx="3030421" cy="19821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Cost :  $</a:t>
            </a:r>
            <a:r>
              <a:rPr lang="en-US" sz="3200" dirty="0" smtClean="0"/>
              <a:t>140</a:t>
            </a:r>
            <a:endParaRPr kumimoji="0" lang="en-US" sz="3200" b="1" i="1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Size :   1x4 in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Power: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0.3w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Flexibility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1000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9188"/>
    </mc:Choice>
    <mc:Fallback>
      <p:transition xmlns:p14="http://schemas.microsoft.com/office/powerpoint/2010/main" spd="slow" advTm="49188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0857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BF"/>
                </a:solidFill>
              </a:rPr>
              <a:t>Datacenter network design is hard!</a:t>
            </a:r>
            <a:endParaRPr lang="en-US" dirty="0">
              <a:solidFill>
                <a:srgbClr val="0000BF"/>
              </a:solidFill>
            </a:endParaRPr>
          </a:p>
        </p:txBody>
      </p:sp>
      <p:pic>
        <p:nvPicPr>
          <p:cNvPr id="3" name="Picture 2" descr="google-datacenter-tech-1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107" y="1666266"/>
            <a:ext cx="6118447" cy="40779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89107" y="2332342"/>
            <a:ext cx="1146956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200" dirty="0" smtClean="0"/>
              <a:t>Cost</a:t>
            </a:r>
            <a:endParaRPr lang="en-US" sz="4200" dirty="0"/>
          </a:p>
        </p:txBody>
      </p:sp>
      <p:sp>
        <p:nvSpPr>
          <p:cNvPr id="5" name="TextBox 4"/>
          <p:cNvSpPr txBox="1"/>
          <p:nvPr/>
        </p:nvSpPr>
        <p:spPr>
          <a:xfrm>
            <a:off x="2961452" y="1354497"/>
            <a:ext cx="3021831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200" dirty="0" smtClean="0"/>
              <a:t>Performance</a:t>
            </a:r>
            <a:endParaRPr lang="en-US" sz="4200" dirty="0"/>
          </a:p>
        </p:txBody>
      </p:sp>
      <p:sp>
        <p:nvSpPr>
          <p:cNvPr id="6" name="TextBox 5"/>
          <p:cNvSpPr txBox="1"/>
          <p:nvPr/>
        </p:nvSpPr>
        <p:spPr>
          <a:xfrm>
            <a:off x="612601" y="3522242"/>
            <a:ext cx="1796548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200" dirty="0" smtClean="0"/>
              <a:t>Cabling</a:t>
            </a:r>
            <a:endParaRPr lang="en-US" sz="4200" dirty="0"/>
          </a:p>
        </p:txBody>
      </p:sp>
      <p:sp>
        <p:nvSpPr>
          <p:cNvPr id="7" name="TextBox 6"/>
          <p:cNvSpPr txBox="1"/>
          <p:nvPr/>
        </p:nvSpPr>
        <p:spPr>
          <a:xfrm>
            <a:off x="5789791" y="3522242"/>
            <a:ext cx="3123872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200" dirty="0" smtClean="0"/>
              <a:t>Expandability</a:t>
            </a:r>
            <a:endParaRPr lang="en-US" sz="4200" dirty="0"/>
          </a:p>
        </p:txBody>
      </p:sp>
      <p:sp>
        <p:nvSpPr>
          <p:cNvPr id="8" name="TextBox 7"/>
          <p:cNvSpPr txBox="1"/>
          <p:nvPr/>
        </p:nvSpPr>
        <p:spPr>
          <a:xfrm>
            <a:off x="6119270" y="2332342"/>
            <a:ext cx="1685077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200" dirty="0" smtClean="0"/>
              <a:t>Energy</a:t>
            </a:r>
            <a:endParaRPr lang="en-US" sz="4200" dirty="0"/>
          </a:p>
        </p:txBody>
      </p:sp>
      <p:sp>
        <p:nvSpPr>
          <p:cNvPr id="9" name="TextBox 8"/>
          <p:cNvSpPr txBox="1"/>
          <p:nvPr/>
        </p:nvSpPr>
        <p:spPr>
          <a:xfrm>
            <a:off x="612601" y="5076514"/>
            <a:ext cx="1823636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200" dirty="0" smtClean="0"/>
              <a:t>Cooling</a:t>
            </a:r>
            <a:endParaRPr lang="en-US" sz="4200" dirty="0"/>
          </a:p>
        </p:txBody>
      </p:sp>
      <p:sp>
        <p:nvSpPr>
          <p:cNvPr id="10" name="TextBox 9"/>
          <p:cNvSpPr txBox="1"/>
          <p:nvPr/>
        </p:nvSpPr>
        <p:spPr>
          <a:xfrm>
            <a:off x="6119270" y="5076514"/>
            <a:ext cx="2830262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200" dirty="0" smtClean="0"/>
              <a:t>Adaptability</a:t>
            </a:r>
            <a:endParaRPr lang="en-US" sz="42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58B8-ACF5-6E4C-8B3E-49E538074B4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0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97"/>
    </mc:Choice>
    <mc:Fallback xmlns="">
      <p:transition spd="slow" advTm="7397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738"/>
            <a:ext cx="8229600" cy="881062"/>
          </a:xfrm>
        </p:spPr>
        <p:txBody>
          <a:bodyPr/>
          <a:lstStyle/>
          <a:p>
            <a:r>
              <a:rPr lang="en-US" dirty="0" smtClean="0">
                <a:solidFill>
                  <a:srgbClr val="0000BF"/>
                </a:solidFill>
              </a:rPr>
              <a:t>Flexibility via Switchable Mirror</a:t>
            </a:r>
            <a:endParaRPr lang="en-US" dirty="0">
              <a:solidFill>
                <a:srgbClr val="0000B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36212" y="6356350"/>
            <a:ext cx="2133600" cy="365125"/>
          </a:xfrm>
        </p:spPr>
        <p:txBody>
          <a:bodyPr/>
          <a:lstStyle/>
          <a:p>
            <a:fld id="{2F8258B8-ACF5-6E4C-8B3E-49E538074B44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488470" y="4210937"/>
            <a:ext cx="959208" cy="770068"/>
            <a:chOff x="648736" y="4012462"/>
            <a:chExt cx="959208" cy="770068"/>
          </a:xfrm>
        </p:grpSpPr>
        <p:sp>
          <p:nvSpPr>
            <p:cNvPr id="30" name="Can 29"/>
            <p:cNvSpPr/>
            <p:nvPr/>
          </p:nvSpPr>
          <p:spPr>
            <a:xfrm rot="5400000">
              <a:off x="1026961" y="3634237"/>
              <a:ext cx="202758" cy="959208"/>
            </a:xfrm>
            <a:prstGeom prst="can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31" name="Straight Connector 30"/>
            <p:cNvCxnSpPr>
              <a:stCxn id="30" idx="4"/>
            </p:cNvCxnSpPr>
            <p:nvPr/>
          </p:nvCxnSpPr>
          <p:spPr>
            <a:xfrm flipH="1">
              <a:off x="1121466" y="4215220"/>
              <a:ext cx="6874" cy="5673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891768" y="4782530"/>
              <a:ext cx="47290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/>
          <p:cNvCxnSpPr/>
          <p:nvPr/>
        </p:nvCxnSpPr>
        <p:spPr>
          <a:xfrm>
            <a:off x="0" y="4997142"/>
            <a:ext cx="397242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531423" y="4992729"/>
            <a:ext cx="154732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682833" y="4280414"/>
            <a:ext cx="0" cy="688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3325172" y="4289093"/>
            <a:ext cx="0" cy="6919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1447678" y="4308834"/>
            <a:ext cx="1163046" cy="348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7034756" y="4985043"/>
            <a:ext cx="154732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1704467" y="4006535"/>
            <a:ext cx="523804" cy="6703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1991615" y="4312316"/>
            <a:ext cx="0" cy="688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Can 75"/>
          <p:cNvSpPr/>
          <p:nvPr/>
        </p:nvSpPr>
        <p:spPr>
          <a:xfrm rot="16200000" flipH="1">
            <a:off x="7648065" y="3953135"/>
            <a:ext cx="202758" cy="959208"/>
          </a:xfrm>
          <a:prstGeom prst="can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77" name="Straight Connector 76"/>
          <p:cNvCxnSpPr/>
          <p:nvPr/>
        </p:nvCxnSpPr>
        <p:spPr>
          <a:xfrm flipH="1">
            <a:off x="7766430" y="4523619"/>
            <a:ext cx="6874" cy="4449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Can 77"/>
          <p:cNvSpPr/>
          <p:nvPr/>
        </p:nvSpPr>
        <p:spPr>
          <a:xfrm rot="16200000" flipH="1">
            <a:off x="5254889" y="3930610"/>
            <a:ext cx="202758" cy="959208"/>
          </a:xfrm>
          <a:prstGeom prst="can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79" name="Straight Connector 78"/>
          <p:cNvCxnSpPr/>
          <p:nvPr/>
        </p:nvCxnSpPr>
        <p:spPr>
          <a:xfrm>
            <a:off x="5356268" y="4523619"/>
            <a:ext cx="0" cy="4768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 rot="9073041">
            <a:off x="2089327" y="4331506"/>
            <a:ext cx="1104648" cy="167807"/>
            <a:chOff x="457200" y="1837356"/>
            <a:chExt cx="7947038" cy="200511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457200" y="2037867"/>
              <a:ext cx="794703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Group 273"/>
            <p:cNvGrpSpPr/>
            <p:nvPr/>
          </p:nvGrpSpPr>
          <p:grpSpPr>
            <a:xfrm>
              <a:off x="648737" y="1837356"/>
              <a:ext cx="3823614" cy="200511"/>
              <a:chOff x="1945676" y="1632568"/>
              <a:chExt cx="5413773" cy="405299"/>
            </a:xfrm>
          </p:grpSpPr>
          <p:cxnSp>
            <p:nvCxnSpPr>
              <p:cNvPr id="100" name="Straight Connector 99"/>
              <p:cNvCxnSpPr/>
              <p:nvPr/>
            </p:nvCxnSpPr>
            <p:spPr>
              <a:xfrm flipV="1">
                <a:off x="1945676" y="1632568"/>
                <a:ext cx="526953" cy="40529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 flipV="1">
                <a:off x="2389932" y="1632568"/>
                <a:ext cx="526953" cy="40529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flipV="1">
                <a:off x="3278444" y="1632568"/>
                <a:ext cx="526953" cy="40529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V="1">
                <a:off x="3722700" y="1632568"/>
                <a:ext cx="526953" cy="40529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flipV="1">
                <a:off x="4166956" y="1632568"/>
                <a:ext cx="526953" cy="40529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 flipV="1">
                <a:off x="4611212" y="1632568"/>
                <a:ext cx="526953" cy="40529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V="1">
                <a:off x="5943980" y="1632568"/>
                <a:ext cx="526953" cy="40529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 flipV="1">
                <a:off x="6388236" y="1632568"/>
                <a:ext cx="526953" cy="40529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V="1">
                <a:off x="6832496" y="1632568"/>
                <a:ext cx="526953" cy="40529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V="1">
                <a:off x="5055468" y="1632568"/>
                <a:ext cx="526953" cy="40529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V="1">
                <a:off x="5499724" y="1632568"/>
                <a:ext cx="526953" cy="40529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V="1">
                <a:off x="2834188" y="1632568"/>
                <a:ext cx="526953" cy="40529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oup 274"/>
            <p:cNvGrpSpPr/>
            <p:nvPr/>
          </p:nvGrpSpPr>
          <p:grpSpPr>
            <a:xfrm>
              <a:off x="4458841" y="1837356"/>
              <a:ext cx="3823614" cy="200511"/>
              <a:chOff x="1945676" y="1632568"/>
              <a:chExt cx="5413773" cy="405299"/>
            </a:xfrm>
          </p:grpSpPr>
          <p:cxnSp>
            <p:nvCxnSpPr>
              <p:cNvPr id="88" name="Straight Connector 87"/>
              <p:cNvCxnSpPr/>
              <p:nvPr/>
            </p:nvCxnSpPr>
            <p:spPr>
              <a:xfrm flipV="1">
                <a:off x="1945676" y="1632568"/>
                <a:ext cx="526953" cy="40529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flipV="1">
                <a:off x="2389932" y="1632568"/>
                <a:ext cx="526953" cy="40529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V="1">
                <a:off x="3278444" y="1632568"/>
                <a:ext cx="526953" cy="40529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V="1">
                <a:off x="3722700" y="1632568"/>
                <a:ext cx="526953" cy="40529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flipV="1">
                <a:off x="4166956" y="1632568"/>
                <a:ext cx="526953" cy="40529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flipV="1">
                <a:off x="4611212" y="1632568"/>
                <a:ext cx="526953" cy="40529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 flipV="1">
                <a:off x="5943980" y="1632568"/>
                <a:ext cx="526953" cy="40529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flipV="1">
                <a:off x="6388236" y="1632568"/>
                <a:ext cx="526953" cy="40529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V="1">
                <a:off x="6832496" y="1632568"/>
                <a:ext cx="526953" cy="40529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V="1">
                <a:off x="5055468" y="1632568"/>
                <a:ext cx="526953" cy="40529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 flipV="1">
                <a:off x="5499724" y="1632568"/>
                <a:ext cx="526953" cy="40529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V="1">
                <a:off x="2834188" y="1632568"/>
                <a:ext cx="526953" cy="40529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13" name="Straight Connector 112"/>
          <p:cNvCxnSpPr>
            <a:endCxn id="78" idx="1"/>
          </p:cNvCxnSpPr>
          <p:nvPr/>
        </p:nvCxnSpPr>
        <p:spPr>
          <a:xfrm>
            <a:off x="3823693" y="2969747"/>
            <a:ext cx="1052971" cy="144046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2635662" y="2987388"/>
            <a:ext cx="1125014" cy="127055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253732" y="5054157"/>
            <a:ext cx="1901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Sender</a:t>
            </a:r>
            <a:endParaRPr lang="en-US" sz="2400" dirty="0"/>
          </a:p>
        </p:txBody>
      </p:sp>
      <p:sp>
        <p:nvSpPr>
          <p:cNvPr id="116" name="TextBox 115"/>
          <p:cNvSpPr txBox="1"/>
          <p:nvPr/>
        </p:nvSpPr>
        <p:spPr>
          <a:xfrm>
            <a:off x="6680731" y="2299623"/>
            <a:ext cx="1901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Ceiling Mirror</a:t>
            </a:r>
            <a:endParaRPr lang="en-US" sz="2400" dirty="0"/>
          </a:p>
        </p:txBody>
      </p:sp>
      <p:cxnSp>
        <p:nvCxnSpPr>
          <p:cNvPr id="117" name="Straight Connector 116"/>
          <p:cNvCxnSpPr/>
          <p:nvPr/>
        </p:nvCxnSpPr>
        <p:spPr>
          <a:xfrm>
            <a:off x="270204" y="5000505"/>
            <a:ext cx="154732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5381111" y="4522720"/>
            <a:ext cx="14763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Receiver 1</a:t>
            </a:r>
            <a:endParaRPr lang="en-US" sz="2400" dirty="0"/>
          </a:p>
        </p:txBody>
      </p:sp>
      <p:sp>
        <p:nvSpPr>
          <p:cNvPr id="119" name="Rectangle 118"/>
          <p:cNvSpPr/>
          <p:nvPr/>
        </p:nvSpPr>
        <p:spPr>
          <a:xfrm>
            <a:off x="7773304" y="4540799"/>
            <a:ext cx="14058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Reciever2</a:t>
            </a:r>
            <a:endParaRPr lang="en-US" sz="2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66352" y="1422460"/>
            <a:ext cx="83804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 Switchable Mirror:      glass              mirror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Electronic control, low latency</a:t>
            </a:r>
          </a:p>
        </p:txBody>
      </p:sp>
      <p:grpSp>
        <p:nvGrpSpPr>
          <p:cNvPr id="121" name="Group 120"/>
          <p:cNvGrpSpPr/>
          <p:nvPr/>
        </p:nvGrpSpPr>
        <p:grpSpPr>
          <a:xfrm>
            <a:off x="272204" y="2761288"/>
            <a:ext cx="8414596" cy="226100"/>
            <a:chOff x="304312" y="2396044"/>
            <a:chExt cx="7947038" cy="200511"/>
          </a:xfrm>
        </p:grpSpPr>
        <p:grpSp>
          <p:nvGrpSpPr>
            <p:cNvPr id="122" name="Group 5"/>
            <p:cNvGrpSpPr/>
            <p:nvPr/>
          </p:nvGrpSpPr>
          <p:grpSpPr>
            <a:xfrm flipH="1">
              <a:off x="396549" y="2396044"/>
              <a:ext cx="7844756" cy="200511"/>
              <a:chOff x="457200" y="1837356"/>
              <a:chExt cx="7947038" cy="200511"/>
            </a:xfrm>
          </p:grpSpPr>
          <p:cxnSp>
            <p:nvCxnSpPr>
              <p:cNvPr id="151" name="Straight Connector 6"/>
              <p:cNvCxnSpPr/>
              <p:nvPr/>
            </p:nvCxnSpPr>
            <p:spPr>
              <a:xfrm>
                <a:off x="457200" y="2037867"/>
                <a:ext cx="794703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2" name="Group 215"/>
              <p:cNvGrpSpPr/>
              <p:nvPr/>
            </p:nvGrpSpPr>
            <p:grpSpPr>
              <a:xfrm>
                <a:off x="648737" y="1837356"/>
                <a:ext cx="3823614" cy="200511"/>
                <a:chOff x="1945676" y="1632568"/>
                <a:chExt cx="5413773" cy="405299"/>
              </a:xfrm>
            </p:grpSpPr>
            <p:cxnSp>
              <p:nvCxnSpPr>
                <p:cNvPr id="166" name="Straight Connector 165"/>
                <p:cNvCxnSpPr/>
                <p:nvPr/>
              </p:nvCxnSpPr>
              <p:spPr>
                <a:xfrm flipV="1">
                  <a:off x="194567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/>
                <p:cNvCxnSpPr/>
                <p:nvPr/>
              </p:nvCxnSpPr>
              <p:spPr>
                <a:xfrm flipV="1">
                  <a:off x="2389932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 flipV="1">
                  <a:off x="3278444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/>
                <p:cNvCxnSpPr/>
                <p:nvPr/>
              </p:nvCxnSpPr>
              <p:spPr>
                <a:xfrm flipV="1">
                  <a:off x="3722700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>
                <a:xfrm flipV="1">
                  <a:off x="416695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/>
                <p:cNvCxnSpPr/>
                <p:nvPr/>
              </p:nvCxnSpPr>
              <p:spPr>
                <a:xfrm flipV="1">
                  <a:off x="4611212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 flipV="1">
                  <a:off x="5943980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 flipV="1">
                  <a:off x="638823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/>
                <p:cNvCxnSpPr/>
                <p:nvPr/>
              </p:nvCxnSpPr>
              <p:spPr>
                <a:xfrm flipV="1">
                  <a:off x="683249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>
                <a:xfrm flipV="1">
                  <a:off x="5055468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/>
                <p:cNvCxnSpPr/>
                <p:nvPr/>
              </p:nvCxnSpPr>
              <p:spPr>
                <a:xfrm flipV="1">
                  <a:off x="5499724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32"/>
                <p:cNvCxnSpPr/>
                <p:nvPr/>
              </p:nvCxnSpPr>
              <p:spPr>
                <a:xfrm flipV="1">
                  <a:off x="2834188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3" name="Group 216"/>
              <p:cNvGrpSpPr/>
              <p:nvPr/>
            </p:nvGrpSpPr>
            <p:grpSpPr>
              <a:xfrm>
                <a:off x="4458841" y="1837356"/>
                <a:ext cx="3823614" cy="200511"/>
                <a:chOff x="1945676" y="1632568"/>
                <a:chExt cx="5413773" cy="405299"/>
              </a:xfrm>
            </p:grpSpPr>
            <p:cxnSp>
              <p:nvCxnSpPr>
                <p:cNvPr id="154" name="Straight Connector 153"/>
                <p:cNvCxnSpPr/>
                <p:nvPr/>
              </p:nvCxnSpPr>
              <p:spPr>
                <a:xfrm flipV="1">
                  <a:off x="194567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 flipV="1">
                  <a:off x="2389932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 flipV="1">
                  <a:off x="3278444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>
                <a:xfrm flipV="1">
                  <a:off x="3722700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/>
                <p:cNvCxnSpPr/>
                <p:nvPr/>
              </p:nvCxnSpPr>
              <p:spPr>
                <a:xfrm flipV="1">
                  <a:off x="416695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 flipV="1">
                  <a:off x="4611212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 flipV="1">
                  <a:off x="5943980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/>
                <p:cNvCxnSpPr/>
                <p:nvPr/>
              </p:nvCxnSpPr>
              <p:spPr>
                <a:xfrm flipV="1">
                  <a:off x="638823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 flipV="1">
                  <a:off x="683249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 flipV="1">
                  <a:off x="5055468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 flipV="1">
                  <a:off x="5499724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/>
                <p:cNvCxnSpPr/>
                <p:nvPr/>
              </p:nvCxnSpPr>
              <p:spPr>
                <a:xfrm flipV="1">
                  <a:off x="2834188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3" name="Group 35"/>
            <p:cNvGrpSpPr/>
            <p:nvPr/>
          </p:nvGrpSpPr>
          <p:grpSpPr>
            <a:xfrm>
              <a:off x="304312" y="2396044"/>
              <a:ext cx="7947038" cy="200511"/>
              <a:chOff x="457200" y="1837356"/>
              <a:chExt cx="7947038" cy="200511"/>
            </a:xfrm>
          </p:grpSpPr>
          <p:cxnSp>
            <p:nvCxnSpPr>
              <p:cNvPr id="124" name="Straight Connector 123"/>
              <p:cNvCxnSpPr/>
              <p:nvPr/>
            </p:nvCxnSpPr>
            <p:spPr>
              <a:xfrm>
                <a:off x="457200" y="2037867"/>
                <a:ext cx="794703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5" name="Group 215"/>
              <p:cNvGrpSpPr/>
              <p:nvPr/>
            </p:nvGrpSpPr>
            <p:grpSpPr>
              <a:xfrm>
                <a:off x="648737" y="1837356"/>
                <a:ext cx="3823614" cy="200511"/>
                <a:chOff x="1945676" y="1632568"/>
                <a:chExt cx="5413773" cy="405299"/>
              </a:xfrm>
            </p:grpSpPr>
            <p:cxnSp>
              <p:nvCxnSpPr>
                <p:cNvPr id="139" name="Straight Connector 138"/>
                <p:cNvCxnSpPr/>
                <p:nvPr/>
              </p:nvCxnSpPr>
              <p:spPr>
                <a:xfrm flipV="1">
                  <a:off x="194567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/>
                <p:cNvCxnSpPr/>
                <p:nvPr/>
              </p:nvCxnSpPr>
              <p:spPr>
                <a:xfrm flipV="1">
                  <a:off x="2389932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 flipV="1">
                  <a:off x="3278444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 flipV="1">
                  <a:off x="3722700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 flipV="1">
                  <a:off x="416695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 flipV="1">
                  <a:off x="4611212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>
                <a:xfrm flipV="1">
                  <a:off x="5943980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 flipV="1">
                  <a:off x="638823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 flipV="1">
                  <a:off x="683249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/>
              </p:nvCxnSpPr>
              <p:spPr>
                <a:xfrm flipV="1">
                  <a:off x="5055468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/>
                <p:cNvCxnSpPr/>
                <p:nvPr/>
              </p:nvCxnSpPr>
              <p:spPr>
                <a:xfrm flipV="1">
                  <a:off x="5499724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 flipV="1">
                  <a:off x="2834188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" name="Group 216"/>
              <p:cNvGrpSpPr/>
              <p:nvPr/>
            </p:nvGrpSpPr>
            <p:grpSpPr>
              <a:xfrm>
                <a:off x="4458841" y="1837356"/>
                <a:ext cx="3823614" cy="200511"/>
                <a:chOff x="1945676" y="1632568"/>
                <a:chExt cx="5413773" cy="405299"/>
              </a:xfrm>
            </p:grpSpPr>
            <p:cxnSp>
              <p:nvCxnSpPr>
                <p:cNvPr id="127" name="Straight Connector 126"/>
                <p:cNvCxnSpPr/>
                <p:nvPr/>
              </p:nvCxnSpPr>
              <p:spPr>
                <a:xfrm flipV="1">
                  <a:off x="194567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 flipV="1">
                  <a:off x="2389932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 flipV="1">
                  <a:off x="3278444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 flipV="1">
                  <a:off x="3722700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 flipV="1">
                  <a:off x="416695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 flipV="1">
                  <a:off x="4611212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 flipV="1">
                  <a:off x="5943980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 flipV="1">
                  <a:off x="638823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 flipV="1">
                  <a:off x="683249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 flipV="1">
                  <a:off x="5055468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 flipV="1">
                  <a:off x="5499724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/>
              </p:nvCxnSpPr>
              <p:spPr>
                <a:xfrm flipV="1">
                  <a:off x="2834188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178" name="Straight Connector 177"/>
          <p:cNvCxnSpPr/>
          <p:nvPr/>
        </p:nvCxnSpPr>
        <p:spPr>
          <a:xfrm rot="10800000" flipV="1">
            <a:off x="2792670" y="4140753"/>
            <a:ext cx="910234" cy="3602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9" name="Group 178"/>
          <p:cNvGrpSpPr/>
          <p:nvPr/>
        </p:nvGrpSpPr>
        <p:grpSpPr>
          <a:xfrm>
            <a:off x="1427671" y="5242446"/>
            <a:ext cx="1454829" cy="1362154"/>
            <a:chOff x="1027560" y="1988818"/>
            <a:chExt cx="545969" cy="678181"/>
          </a:xfrm>
        </p:grpSpPr>
        <p:sp>
          <p:nvSpPr>
            <p:cNvPr id="180" name="Cube 179"/>
            <p:cNvSpPr/>
            <p:nvPr/>
          </p:nvSpPr>
          <p:spPr>
            <a:xfrm flipH="1">
              <a:off x="1027560" y="1988818"/>
              <a:ext cx="545969" cy="678181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71574" y="2133601"/>
              <a:ext cx="401955" cy="5295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2" name="Rectangle 83"/>
            <p:cNvSpPr/>
            <p:nvPr/>
          </p:nvSpPr>
          <p:spPr>
            <a:xfrm>
              <a:off x="1028484" y="2005964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83"/>
            <p:cNvSpPr/>
            <p:nvPr/>
          </p:nvSpPr>
          <p:spPr>
            <a:xfrm>
              <a:off x="1037545" y="1988820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4" name="Picture 45" descr="Service Rout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14786" y="5054161"/>
            <a:ext cx="1487295" cy="442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grpSp>
        <p:nvGrpSpPr>
          <p:cNvPr id="185" name="Group 184"/>
          <p:cNvGrpSpPr/>
          <p:nvPr/>
        </p:nvGrpSpPr>
        <p:grpSpPr>
          <a:xfrm>
            <a:off x="4603014" y="5227136"/>
            <a:ext cx="1454829" cy="1362154"/>
            <a:chOff x="1027560" y="1988818"/>
            <a:chExt cx="545969" cy="678181"/>
          </a:xfrm>
        </p:grpSpPr>
        <p:sp>
          <p:nvSpPr>
            <p:cNvPr id="186" name="Cube 185"/>
            <p:cNvSpPr/>
            <p:nvPr/>
          </p:nvSpPr>
          <p:spPr>
            <a:xfrm flipH="1">
              <a:off x="1027560" y="1988818"/>
              <a:ext cx="545969" cy="678181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71574" y="2133601"/>
              <a:ext cx="401955" cy="5295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8" name="Rectangle 83"/>
            <p:cNvSpPr/>
            <p:nvPr/>
          </p:nvSpPr>
          <p:spPr>
            <a:xfrm>
              <a:off x="1028484" y="2005964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83"/>
            <p:cNvSpPr/>
            <p:nvPr/>
          </p:nvSpPr>
          <p:spPr>
            <a:xfrm>
              <a:off x="1037545" y="1988820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0" name="Picture 45" descr="Service Rout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90129" y="5038851"/>
            <a:ext cx="1487295" cy="442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grpSp>
        <p:nvGrpSpPr>
          <p:cNvPr id="191" name="Group 190"/>
          <p:cNvGrpSpPr/>
          <p:nvPr/>
        </p:nvGrpSpPr>
        <p:grpSpPr>
          <a:xfrm>
            <a:off x="7031603" y="5242442"/>
            <a:ext cx="1454829" cy="1362154"/>
            <a:chOff x="1027560" y="1988818"/>
            <a:chExt cx="545969" cy="678181"/>
          </a:xfrm>
        </p:grpSpPr>
        <p:sp>
          <p:nvSpPr>
            <p:cNvPr id="192" name="Cube 191"/>
            <p:cNvSpPr/>
            <p:nvPr/>
          </p:nvSpPr>
          <p:spPr>
            <a:xfrm flipH="1">
              <a:off x="1027560" y="1988818"/>
              <a:ext cx="545969" cy="678181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3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71574" y="2133601"/>
              <a:ext cx="401955" cy="5295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4" name="Rectangle 83"/>
            <p:cNvSpPr/>
            <p:nvPr/>
          </p:nvSpPr>
          <p:spPr>
            <a:xfrm>
              <a:off x="1028484" y="2005964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83"/>
            <p:cNvSpPr/>
            <p:nvPr/>
          </p:nvSpPr>
          <p:spPr>
            <a:xfrm>
              <a:off x="1037545" y="1988820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6" name="Picture 45" descr="Service Rout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18718" y="5054157"/>
            <a:ext cx="1487295" cy="442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cxnSp>
        <p:nvCxnSpPr>
          <p:cNvPr id="197" name="Straight Connector 196"/>
          <p:cNvCxnSpPr/>
          <p:nvPr/>
        </p:nvCxnSpPr>
        <p:spPr>
          <a:xfrm rot="10800000" flipV="1">
            <a:off x="2117167" y="4061536"/>
            <a:ext cx="983688" cy="533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>
            <a:off x="4629621" y="1717590"/>
            <a:ext cx="566834" cy="1588"/>
          </a:xfrm>
          <a:prstGeom prst="straightConnector1">
            <a:avLst/>
          </a:prstGeom>
          <a:ln>
            <a:headEnd type="arrow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961200" y="3111988"/>
            <a:ext cx="2021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SM in “mirror” </a:t>
            </a:r>
          </a:p>
          <a:p>
            <a:r>
              <a:rPr lang="en-US" sz="2400" dirty="0" smtClean="0"/>
              <a:t>mode</a:t>
            </a:r>
            <a:endParaRPr lang="en-US" sz="2400" dirty="0"/>
          </a:p>
        </p:txBody>
      </p:sp>
      <p:cxnSp>
        <p:nvCxnSpPr>
          <p:cNvPr id="199" name="Straight Arrow Connector 198"/>
          <p:cNvCxnSpPr/>
          <p:nvPr/>
        </p:nvCxnSpPr>
        <p:spPr>
          <a:xfrm rot="16200000" flipH="1">
            <a:off x="2090539" y="3715564"/>
            <a:ext cx="565793" cy="474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358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599"/>
    </mc:Choice>
    <mc:Fallback>
      <p:transition xmlns:p14="http://schemas.microsoft.com/office/powerpoint/2010/main" spd="slow" advTm="43599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20" grpId="0"/>
      <p:bldP spid="19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738"/>
            <a:ext cx="8229600" cy="881062"/>
          </a:xfrm>
        </p:spPr>
        <p:txBody>
          <a:bodyPr/>
          <a:lstStyle/>
          <a:p>
            <a:r>
              <a:rPr lang="en-US" dirty="0" smtClean="0">
                <a:solidFill>
                  <a:srgbClr val="0000BF"/>
                </a:solidFill>
              </a:rPr>
              <a:t>Flexibility via Switchable Mirror</a:t>
            </a:r>
            <a:endParaRPr lang="en-US" dirty="0">
              <a:solidFill>
                <a:srgbClr val="0000B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7413" y="6391421"/>
            <a:ext cx="2133600" cy="365125"/>
          </a:xfrm>
        </p:spPr>
        <p:txBody>
          <a:bodyPr/>
          <a:lstStyle/>
          <a:p>
            <a:fld id="{2F8258B8-ACF5-6E4C-8B3E-49E538074B44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3" name="Group 25"/>
          <p:cNvGrpSpPr/>
          <p:nvPr/>
        </p:nvGrpSpPr>
        <p:grpSpPr>
          <a:xfrm>
            <a:off x="488470" y="4210937"/>
            <a:ext cx="959208" cy="770068"/>
            <a:chOff x="648736" y="4012462"/>
            <a:chExt cx="959208" cy="770068"/>
          </a:xfrm>
        </p:grpSpPr>
        <p:sp>
          <p:nvSpPr>
            <p:cNvPr id="30" name="Can 29"/>
            <p:cNvSpPr/>
            <p:nvPr/>
          </p:nvSpPr>
          <p:spPr>
            <a:xfrm rot="5400000">
              <a:off x="1026961" y="3634237"/>
              <a:ext cx="202758" cy="959208"/>
            </a:xfrm>
            <a:prstGeom prst="can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31" name="Straight Connector 30"/>
            <p:cNvCxnSpPr>
              <a:stCxn id="30" idx="4"/>
            </p:cNvCxnSpPr>
            <p:nvPr/>
          </p:nvCxnSpPr>
          <p:spPr>
            <a:xfrm flipH="1">
              <a:off x="1121466" y="4215220"/>
              <a:ext cx="6874" cy="5673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891768" y="4782530"/>
              <a:ext cx="47290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/>
          <p:cNvCxnSpPr/>
          <p:nvPr/>
        </p:nvCxnSpPr>
        <p:spPr>
          <a:xfrm>
            <a:off x="0" y="4997142"/>
            <a:ext cx="397242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531423" y="4992729"/>
            <a:ext cx="154732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682833" y="4280414"/>
            <a:ext cx="0" cy="688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3325172" y="4289093"/>
            <a:ext cx="0" cy="6919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7034756" y="4985043"/>
            <a:ext cx="154732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1704467" y="4006535"/>
            <a:ext cx="523804" cy="6703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1991615" y="4312316"/>
            <a:ext cx="0" cy="688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Can 75"/>
          <p:cNvSpPr/>
          <p:nvPr/>
        </p:nvSpPr>
        <p:spPr>
          <a:xfrm rot="16200000" flipH="1">
            <a:off x="7648065" y="3953135"/>
            <a:ext cx="202758" cy="959208"/>
          </a:xfrm>
          <a:prstGeom prst="can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77" name="Straight Connector 76"/>
          <p:cNvCxnSpPr/>
          <p:nvPr/>
        </p:nvCxnSpPr>
        <p:spPr>
          <a:xfrm flipH="1">
            <a:off x="7766430" y="4523619"/>
            <a:ext cx="6874" cy="4449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Can 77"/>
          <p:cNvSpPr/>
          <p:nvPr/>
        </p:nvSpPr>
        <p:spPr>
          <a:xfrm rot="16200000" flipH="1">
            <a:off x="5254889" y="3930610"/>
            <a:ext cx="202758" cy="959208"/>
          </a:xfrm>
          <a:prstGeom prst="can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79" name="Straight Connector 78"/>
          <p:cNvCxnSpPr/>
          <p:nvPr/>
        </p:nvCxnSpPr>
        <p:spPr>
          <a:xfrm>
            <a:off x="5356268" y="4523619"/>
            <a:ext cx="0" cy="4768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253732" y="5054157"/>
            <a:ext cx="1901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Sender</a:t>
            </a:r>
            <a:endParaRPr lang="en-US" sz="2400" dirty="0"/>
          </a:p>
        </p:txBody>
      </p:sp>
      <p:sp>
        <p:nvSpPr>
          <p:cNvPr id="116" name="TextBox 115"/>
          <p:cNvSpPr txBox="1"/>
          <p:nvPr/>
        </p:nvSpPr>
        <p:spPr>
          <a:xfrm>
            <a:off x="6680731" y="2299623"/>
            <a:ext cx="1901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Ceiling Mirror</a:t>
            </a:r>
            <a:endParaRPr lang="en-US" sz="2400" dirty="0"/>
          </a:p>
        </p:txBody>
      </p:sp>
      <p:sp>
        <p:nvSpPr>
          <p:cNvPr id="118" name="Rectangle 117"/>
          <p:cNvSpPr/>
          <p:nvPr/>
        </p:nvSpPr>
        <p:spPr>
          <a:xfrm>
            <a:off x="4604181" y="5054157"/>
            <a:ext cx="14763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Receiver 1</a:t>
            </a:r>
            <a:endParaRPr lang="en-US" sz="2400" dirty="0"/>
          </a:p>
        </p:txBody>
      </p:sp>
      <p:sp>
        <p:nvSpPr>
          <p:cNvPr id="119" name="Rectangle 118"/>
          <p:cNvSpPr/>
          <p:nvPr/>
        </p:nvSpPr>
        <p:spPr>
          <a:xfrm>
            <a:off x="7148500" y="5054157"/>
            <a:ext cx="14058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Reciever2</a:t>
            </a:r>
            <a:endParaRPr lang="en-US" sz="2400" dirty="0"/>
          </a:p>
        </p:txBody>
      </p:sp>
      <p:cxnSp>
        <p:nvCxnSpPr>
          <p:cNvPr id="156" name="Straight Connector 155"/>
          <p:cNvCxnSpPr/>
          <p:nvPr/>
        </p:nvCxnSpPr>
        <p:spPr>
          <a:xfrm>
            <a:off x="2682833" y="4241876"/>
            <a:ext cx="0" cy="688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3325172" y="4276602"/>
            <a:ext cx="0" cy="6919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8" name="Group 157"/>
          <p:cNvGrpSpPr/>
          <p:nvPr/>
        </p:nvGrpSpPr>
        <p:grpSpPr>
          <a:xfrm rot="9588576">
            <a:off x="2742201" y="4313439"/>
            <a:ext cx="1061382" cy="200511"/>
            <a:chOff x="457200" y="1837356"/>
            <a:chExt cx="7947038" cy="200511"/>
          </a:xfrm>
        </p:grpSpPr>
        <p:cxnSp>
          <p:nvCxnSpPr>
            <p:cNvPr id="159" name="Straight Connector 158"/>
            <p:cNvCxnSpPr/>
            <p:nvPr/>
          </p:nvCxnSpPr>
          <p:spPr>
            <a:xfrm>
              <a:off x="457200" y="2037867"/>
              <a:ext cx="794703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0" name="Group 373"/>
            <p:cNvGrpSpPr/>
            <p:nvPr/>
          </p:nvGrpSpPr>
          <p:grpSpPr>
            <a:xfrm>
              <a:off x="648737" y="1837356"/>
              <a:ext cx="3823614" cy="200511"/>
              <a:chOff x="1945676" y="1632568"/>
              <a:chExt cx="5413773" cy="405299"/>
            </a:xfrm>
          </p:grpSpPr>
          <p:cxnSp>
            <p:nvCxnSpPr>
              <p:cNvPr id="174" name="Straight Connector 173"/>
              <p:cNvCxnSpPr/>
              <p:nvPr/>
            </p:nvCxnSpPr>
            <p:spPr>
              <a:xfrm flipV="1">
                <a:off x="1945676" y="1632568"/>
                <a:ext cx="526953" cy="40529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 flipV="1">
                <a:off x="2389932" y="1632568"/>
                <a:ext cx="526953" cy="40529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 flipV="1">
                <a:off x="3278444" y="1632568"/>
                <a:ext cx="526953" cy="40529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flipV="1">
                <a:off x="3722700" y="1632568"/>
                <a:ext cx="526953" cy="40529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 flipV="1">
                <a:off x="4166956" y="1632568"/>
                <a:ext cx="526953" cy="40529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 flipV="1">
                <a:off x="4611212" y="1632568"/>
                <a:ext cx="526953" cy="40529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 flipV="1">
                <a:off x="5943980" y="1632568"/>
                <a:ext cx="526953" cy="40529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 flipV="1">
                <a:off x="6388236" y="1632568"/>
                <a:ext cx="526953" cy="40529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 flipV="1">
                <a:off x="6832496" y="1632568"/>
                <a:ext cx="526953" cy="40529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flipV="1">
                <a:off x="5055468" y="1632568"/>
                <a:ext cx="526953" cy="40529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 flipV="1">
                <a:off x="5499724" y="1632568"/>
                <a:ext cx="526953" cy="40529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 flipV="1">
                <a:off x="2834188" y="1632568"/>
                <a:ext cx="526953" cy="40529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oup 374"/>
            <p:cNvGrpSpPr/>
            <p:nvPr/>
          </p:nvGrpSpPr>
          <p:grpSpPr>
            <a:xfrm>
              <a:off x="4458841" y="1837356"/>
              <a:ext cx="3823614" cy="200511"/>
              <a:chOff x="1945676" y="1632568"/>
              <a:chExt cx="5413773" cy="405299"/>
            </a:xfrm>
          </p:grpSpPr>
          <p:cxnSp>
            <p:nvCxnSpPr>
              <p:cNvPr id="162" name="Straight Connector 161"/>
              <p:cNvCxnSpPr/>
              <p:nvPr/>
            </p:nvCxnSpPr>
            <p:spPr>
              <a:xfrm flipV="1">
                <a:off x="1945676" y="1632568"/>
                <a:ext cx="526953" cy="40529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 flipV="1">
                <a:off x="2389932" y="1632568"/>
                <a:ext cx="526953" cy="40529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 flipV="1">
                <a:off x="3278444" y="1632568"/>
                <a:ext cx="526953" cy="40529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 flipV="1">
                <a:off x="3722700" y="1632568"/>
                <a:ext cx="526953" cy="40529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 flipV="1">
                <a:off x="4166956" y="1632568"/>
                <a:ext cx="526953" cy="40529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 flipV="1">
                <a:off x="4611212" y="1632568"/>
                <a:ext cx="526953" cy="40529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 flipV="1">
                <a:off x="5943980" y="1632568"/>
                <a:ext cx="526953" cy="40529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 flipV="1">
                <a:off x="6388236" y="1632568"/>
                <a:ext cx="526953" cy="40529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 flipV="1">
                <a:off x="6832496" y="1632568"/>
                <a:ext cx="526953" cy="40529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flipV="1">
                <a:off x="5055468" y="1632568"/>
                <a:ext cx="526953" cy="40529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flipV="1">
                <a:off x="5499724" y="1632568"/>
                <a:ext cx="526953" cy="40529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flipV="1">
                <a:off x="2834188" y="1632568"/>
                <a:ext cx="526953" cy="40529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86" name="Straight Connector 185"/>
          <p:cNvCxnSpPr/>
          <p:nvPr/>
        </p:nvCxnSpPr>
        <p:spPr>
          <a:xfrm>
            <a:off x="1447678" y="4273778"/>
            <a:ext cx="1774266" cy="1719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V="1">
            <a:off x="3221944" y="2987388"/>
            <a:ext cx="2241415" cy="131784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endCxn id="76" idx="1"/>
          </p:cNvCxnSpPr>
          <p:nvPr/>
        </p:nvCxnSpPr>
        <p:spPr>
          <a:xfrm>
            <a:off x="5463359" y="2987388"/>
            <a:ext cx="1806481" cy="144535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1991615" y="4273778"/>
            <a:ext cx="0" cy="688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flipH="1">
            <a:off x="7766430" y="4511128"/>
            <a:ext cx="6874" cy="4449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5356268" y="4511128"/>
            <a:ext cx="0" cy="4768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961200" y="3111988"/>
            <a:ext cx="2021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SM in “mirror” </a:t>
            </a:r>
          </a:p>
          <a:p>
            <a:r>
              <a:rPr lang="en-US" sz="2400" dirty="0" smtClean="0"/>
              <a:t>mode</a:t>
            </a:r>
            <a:endParaRPr lang="en-US" sz="2400" dirty="0"/>
          </a:p>
        </p:txBody>
      </p:sp>
      <p:cxnSp>
        <p:nvCxnSpPr>
          <p:cNvPr id="197" name="Straight Arrow Connector 196"/>
          <p:cNvCxnSpPr/>
          <p:nvPr/>
        </p:nvCxnSpPr>
        <p:spPr>
          <a:xfrm>
            <a:off x="2136146" y="3669957"/>
            <a:ext cx="1167824" cy="6210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94" name="Group 193"/>
          <p:cNvGrpSpPr/>
          <p:nvPr/>
        </p:nvGrpSpPr>
        <p:grpSpPr>
          <a:xfrm>
            <a:off x="272204" y="2761288"/>
            <a:ext cx="8414596" cy="226100"/>
            <a:chOff x="304312" y="2396044"/>
            <a:chExt cx="7947038" cy="200511"/>
          </a:xfrm>
        </p:grpSpPr>
        <p:grpSp>
          <p:nvGrpSpPr>
            <p:cNvPr id="198" name="Group 5"/>
            <p:cNvGrpSpPr/>
            <p:nvPr/>
          </p:nvGrpSpPr>
          <p:grpSpPr>
            <a:xfrm flipH="1">
              <a:off x="396549" y="2396044"/>
              <a:ext cx="7844756" cy="200511"/>
              <a:chOff x="457200" y="1837356"/>
              <a:chExt cx="7947038" cy="200511"/>
            </a:xfrm>
          </p:grpSpPr>
          <p:cxnSp>
            <p:nvCxnSpPr>
              <p:cNvPr id="228" name="Straight Connector 6"/>
              <p:cNvCxnSpPr/>
              <p:nvPr/>
            </p:nvCxnSpPr>
            <p:spPr>
              <a:xfrm>
                <a:off x="457200" y="2037867"/>
                <a:ext cx="794703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9" name="Group 215"/>
              <p:cNvGrpSpPr/>
              <p:nvPr/>
            </p:nvGrpSpPr>
            <p:grpSpPr>
              <a:xfrm>
                <a:off x="648737" y="1837356"/>
                <a:ext cx="3823614" cy="200511"/>
                <a:chOff x="1945676" y="1632568"/>
                <a:chExt cx="5413773" cy="405299"/>
              </a:xfrm>
            </p:grpSpPr>
            <p:cxnSp>
              <p:nvCxnSpPr>
                <p:cNvPr id="243" name="Straight Connector 242"/>
                <p:cNvCxnSpPr/>
                <p:nvPr/>
              </p:nvCxnSpPr>
              <p:spPr>
                <a:xfrm flipV="1">
                  <a:off x="194567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/>
                <p:cNvCxnSpPr/>
                <p:nvPr/>
              </p:nvCxnSpPr>
              <p:spPr>
                <a:xfrm flipV="1">
                  <a:off x="2389932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/>
              </p:nvCxnSpPr>
              <p:spPr>
                <a:xfrm flipV="1">
                  <a:off x="3278444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/>
                <p:cNvCxnSpPr/>
                <p:nvPr/>
              </p:nvCxnSpPr>
              <p:spPr>
                <a:xfrm flipV="1">
                  <a:off x="3722700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>
                <a:xfrm flipV="1">
                  <a:off x="416695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/>
                <p:cNvCxnSpPr/>
                <p:nvPr/>
              </p:nvCxnSpPr>
              <p:spPr>
                <a:xfrm flipV="1">
                  <a:off x="4611212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 flipV="1">
                  <a:off x="5943980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/>
                <p:cNvCxnSpPr/>
                <p:nvPr/>
              </p:nvCxnSpPr>
              <p:spPr>
                <a:xfrm flipV="1">
                  <a:off x="638823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/>
              </p:nvCxnSpPr>
              <p:spPr>
                <a:xfrm flipV="1">
                  <a:off x="683249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/>
                <p:nvPr/>
              </p:nvCxnSpPr>
              <p:spPr>
                <a:xfrm flipV="1">
                  <a:off x="5055468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 flipV="1">
                  <a:off x="5499724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32"/>
                <p:cNvCxnSpPr/>
                <p:nvPr/>
              </p:nvCxnSpPr>
              <p:spPr>
                <a:xfrm flipV="1">
                  <a:off x="2834188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0" name="Group 216"/>
              <p:cNvGrpSpPr/>
              <p:nvPr/>
            </p:nvGrpSpPr>
            <p:grpSpPr>
              <a:xfrm>
                <a:off x="4458841" y="1837356"/>
                <a:ext cx="3823614" cy="200511"/>
                <a:chOff x="1945676" y="1632568"/>
                <a:chExt cx="5413773" cy="405299"/>
              </a:xfrm>
            </p:grpSpPr>
            <p:cxnSp>
              <p:nvCxnSpPr>
                <p:cNvPr id="231" name="Straight Connector 230"/>
                <p:cNvCxnSpPr/>
                <p:nvPr/>
              </p:nvCxnSpPr>
              <p:spPr>
                <a:xfrm flipV="1">
                  <a:off x="194567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/>
              </p:nvCxnSpPr>
              <p:spPr>
                <a:xfrm flipV="1">
                  <a:off x="2389932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/>
                <p:cNvCxnSpPr/>
                <p:nvPr/>
              </p:nvCxnSpPr>
              <p:spPr>
                <a:xfrm flipV="1">
                  <a:off x="3278444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/>
              </p:nvCxnSpPr>
              <p:spPr>
                <a:xfrm flipV="1">
                  <a:off x="3722700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/>
                <p:cNvCxnSpPr/>
                <p:nvPr/>
              </p:nvCxnSpPr>
              <p:spPr>
                <a:xfrm flipV="1">
                  <a:off x="416695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/>
                <p:cNvCxnSpPr/>
                <p:nvPr/>
              </p:nvCxnSpPr>
              <p:spPr>
                <a:xfrm flipV="1">
                  <a:off x="4611212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/>
                <p:cNvCxnSpPr/>
                <p:nvPr/>
              </p:nvCxnSpPr>
              <p:spPr>
                <a:xfrm flipV="1">
                  <a:off x="5943980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/>
                <p:cNvCxnSpPr/>
                <p:nvPr/>
              </p:nvCxnSpPr>
              <p:spPr>
                <a:xfrm flipV="1">
                  <a:off x="638823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/>
                <p:cNvCxnSpPr/>
                <p:nvPr/>
              </p:nvCxnSpPr>
              <p:spPr>
                <a:xfrm flipV="1">
                  <a:off x="683249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/>
                <p:cNvCxnSpPr/>
                <p:nvPr/>
              </p:nvCxnSpPr>
              <p:spPr>
                <a:xfrm flipV="1">
                  <a:off x="5055468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/>
                <p:cNvCxnSpPr/>
                <p:nvPr/>
              </p:nvCxnSpPr>
              <p:spPr>
                <a:xfrm flipV="1">
                  <a:off x="5499724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/>
                <p:cNvCxnSpPr/>
                <p:nvPr/>
              </p:nvCxnSpPr>
              <p:spPr>
                <a:xfrm flipV="1">
                  <a:off x="2834188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0" name="Group 35"/>
            <p:cNvGrpSpPr/>
            <p:nvPr/>
          </p:nvGrpSpPr>
          <p:grpSpPr>
            <a:xfrm>
              <a:off x="304312" y="2396044"/>
              <a:ext cx="7947038" cy="200511"/>
              <a:chOff x="457200" y="1837356"/>
              <a:chExt cx="7947038" cy="200511"/>
            </a:xfrm>
          </p:grpSpPr>
          <p:cxnSp>
            <p:nvCxnSpPr>
              <p:cNvPr id="201" name="Straight Connector 200"/>
              <p:cNvCxnSpPr/>
              <p:nvPr/>
            </p:nvCxnSpPr>
            <p:spPr>
              <a:xfrm>
                <a:off x="457200" y="2037867"/>
                <a:ext cx="794703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2" name="Group 215"/>
              <p:cNvGrpSpPr/>
              <p:nvPr/>
            </p:nvGrpSpPr>
            <p:grpSpPr>
              <a:xfrm>
                <a:off x="648737" y="1837356"/>
                <a:ext cx="3823614" cy="200511"/>
                <a:chOff x="1945676" y="1632568"/>
                <a:chExt cx="5413773" cy="405299"/>
              </a:xfrm>
            </p:grpSpPr>
            <p:cxnSp>
              <p:nvCxnSpPr>
                <p:cNvPr id="216" name="Straight Connector 215"/>
                <p:cNvCxnSpPr/>
                <p:nvPr/>
              </p:nvCxnSpPr>
              <p:spPr>
                <a:xfrm flipV="1">
                  <a:off x="194567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/>
              </p:nvCxnSpPr>
              <p:spPr>
                <a:xfrm flipV="1">
                  <a:off x="2389932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 flipV="1">
                  <a:off x="3278444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/>
                <p:cNvCxnSpPr/>
                <p:nvPr/>
              </p:nvCxnSpPr>
              <p:spPr>
                <a:xfrm flipV="1">
                  <a:off x="3722700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/>
              </p:nvCxnSpPr>
              <p:spPr>
                <a:xfrm flipV="1">
                  <a:off x="416695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/>
                <p:cNvCxnSpPr/>
                <p:nvPr/>
              </p:nvCxnSpPr>
              <p:spPr>
                <a:xfrm flipV="1">
                  <a:off x="4611212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/>
              </p:nvCxnSpPr>
              <p:spPr>
                <a:xfrm flipV="1">
                  <a:off x="5943980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/>
                <p:cNvCxnSpPr/>
                <p:nvPr/>
              </p:nvCxnSpPr>
              <p:spPr>
                <a:xfrm flipV="1">
                  <a:off x="638823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/>
              </p:nvCxnSpPr>
              <p:spPr>
                <a:xfrm flipV="1">
                  <a:off x="683249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/>
                <p:cNvCxnSpPr/>
                <p:nvPr/>
              </p:nvCxnSpPr>
              <p:spPr>
                <a:xfrm flipV="1">
                  <a:off x="5055468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 flipV="1">
                  <a:off x="5499724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/>
                <p:nvPr/>
              </p:nvCxnSpPr>
              <p:spPr>
                <a:xfrm flipV="1">
                  <a:off x="2834188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16"/>
              <p:cNvGrpSpPr/>
              <p:nvPr/>
            </p:nvGrpSpPr>
            <p:grpSpPr>
              <a:xfrm>
                <a:off x="4458841" y="1837356"/>
                <a:ext cx="3823614" cy="200511"/>
                <a:chOff x="1945676" y="1632568"/>
                <a:chExt cx="5413773" cy="405299"/>
              </a:xfrm>
            </p:grpSpPr>
            <p:cxnSp>
              <p:nvCxnSpPr>
                <p:cNvPr id="204" name="Straight Connector 203"/>
                <p:cNvCxnSpPr/>
                <p:nvPr/>
              </p:nvCxnSpPr>
              <p:spPr>
                <a:xfrm flipV="1">
                  <a:off x="194567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/>
              </p:nvCxnSpPr>
              <p:spPr>
                <a:xfrm flipV="1">
                  <a:off x="2389932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/>
                <p:nvPr/>
              </p:nvCxnSpPr>
              <p:spPr>
                <a:xfrm flipV="1">
                  <a:off x="3278444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/>
                <p:cNvCxnSpPr/>
                <p:nvPr/>
              </p:nvCxnSpPr>
              <p:spPr>
                <a:xfrm flipV="1">
                  <a:off x="3722700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>
                <a:xfrm flipV="1">
                  <a:off x="416695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>
                <a:xfrm flipV="1">
                  <a:off x="4611212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>
                <a:xfrm flipV="1">
                  <a:off x="5943980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>
                <a:xfrm flipV="1">
                  <a:off x="638823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/>
              </p:nvCxnSpPr>
              <p:spPr>
                <a:xfrm flipV="1">
                  <a:off x="683249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/>
                <p:cNvCxnSpPr/>
                <p:nvPr/>
              </p:nvCxnSpPr>
              <p:spPr>
                <a:xfrm flipV="1">
                  <a:off x="5055468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/>
              </p:nvCxnSpPr>
              <p:spPr>
                <a:xfrm flipV="1">
                  <a:off x="5499724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/>
                <p:cNvCxnSpPr/>
                <p:nvPr/>
              </p:nvCxnSpPr>
              <p:spPr>
                <a:xfrm flipV="1">
                  <a:off x="2834188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128" name="Straight Connector 127"/>
          <p:cNvCxnSpPr/>
          <p:nvPr/>
        </p:nvCxnSpPr>
        <p:spPr>
          <a:xfrm rot="10800000" flipV="1">
            <a:off x="2191959" y="4047503"/>
            <a:ext cx="894192" cy="4932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1427671" y="5242446"/>
            <a:ext cx="1454829" cy="1362154"/>
            <a:chOff x="1027560" y="1988818"/>
            <a:chExt cx="545969" cy="678181"/>
          </a:xfrm>
        </p:grpSpPr>
        <p:sp>
          <p:nvSpPr>
            <p:cNvPr id="124" name="Cube 123"/>
            <p:cNvSpPr/>
            <p:nvPr/>
          </p:nvSpPr>
          <p:spPr>
            <a:xfrm flipH="1">
              <a:off x="1027560" y="1988818"/>
              <a:ext cx="545969" cy="678181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71574" y="2133601"/>
              <a:ext cx="401955" cy="5295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6" name="Rectangle 83"/>
            <p:cNvSpPr/>
            <p:nvPr/>
          </p:nvSpPr>
          <p:spPr>
            <a:xfrm>
              <a:off x="1028484" y="2005964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83"/>
            <p:cNvSpPr/>
            <p:nvPr/>
          </p:nvSpPr>
          <p:spPr>
            <a:xfrm>
              <a:off x="1037545" y="1988820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9" name="Picture 45" descr="Service Rout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14786" y="5054161"/>
            <a:ext cx="1487295" cy="442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grpSp>
        <p:nvGrpSpPr>
          <p:cNvPr id="130" name="Group 129"/>
          <p:cNvGrpSpPr/>
          <p:nvPr/>
        </p:nvGrpSpPr>
        <p:grpSpPr>
          <a:xfrm>
            <a:off x="4603014" y="5227136"/>
            <a:ext cx="1454829" cy="1362154"/>
            <a:chOff x="1027560" y="1988818"/>
            <a:chExt cx="545969" cy="678181"/>
          </a:xfrm>
        </p:grpSpPr>
        <p:sp>
          <p:nvSpPr>
            <p:cNvPr id="131" name="Cube 130"/>
            <p:cNvSpPr/>
            <p:nvPr/>
          </p:nvSpPr>
          <p:spPr>
            <a:xfrm flipH="1">
              <a:off x="1027560" y="1988818"/>
              <a:ext cx="545969" cy="678181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71574" y="2133601"/>
              <a:ext cx="401955" cy="5295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3" name="Rectangle 83"/>
            <p:cNvSpPr/>
            <p:nvPr/>
          </p:nvSpPr>
          <p:spPr>
            <a:xfrm>
              <a:off x="1028484" y="2005964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83"/>
            <p:cNvSpPr/>
            <p:nvPr/>
          </p:nvSpPr>
          <p:spPr>
            <a:xfrm>
              <a:off x="1037545" y="1988820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5" name="Picture 45" descr="Service Rout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90129" y="5038851"/>
            <a:ext cx="1487295" cy="442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grpSp>
        <p:nvGrpSpPr>
          <p:cNvPr id="136" name="Group 135"/>
          <p:cNvGrpSpPr/>
          <p:nvPr/>
        </p:nvGrpSpPr>
        <p:grpSpPr>
          <a:xfrm>
            <a:off x="7031603" y="5242442"/>
            <a:ext cx="1454829" cy="1362154"/>
            <a:chOff x="1027560" y="1988818"/>
            <a:chExt cx="545969" cy="678181"/>
          </a:xfrm>
        </p:grpSpPr>
        <p:sp>
          <p:nvSpPr>
            <p:cNvPr id="137" name="Cube 136"/>
            <p:cNvSpPr/>
            <p:nvPr/>
          </p:nvSpPr>
          <p:spPr>
            <a:xfrm flipH="1">
              <a:off x="1027560" y="1988818"/>
              <a:ext cx="545969" cy="678181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71574" y="2133601"/>
              <a:ext cx="401955" cy="5295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9" name="Rectangle 83"/>
            <p:cNvSpPr/>
            <p:nvPr/>
          </p:nvSpPr>
          <p:spPr>
            <a:xfrm>
              <a:off x="1028484" y="2005964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83"/>
            <p:cNvSpPr/>
            <p:nvPr/>
          </p:nvSpPr>
          <p:spPr>
            <a:xfrm>
              <a:off x="1037545" y="1988820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1" name="Picture 45" descr="Service Rout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18718" y="5054157"/>
            <a:ext cx="1487295" cy="442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42" name="Rectangle 141"/>
          <p:cNvSpPr/>
          <p:nvPr/>
        </p:nvSpPr>
        <p:spPr>
          <a:xfrm>
            <a:off x="5381111" y="4522720"/>
            <a:ext cx="14763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Receiver 1</a:t>
            </a:r>
            <a:endParaRPr lang="en-US" sz="2400" dirty="0"/>
          </a:p>
        </p:txBody>
      </p:sp>
      <p:sp>
        <p:nvSpPr>
          <p:cNvPr id="143" name="Rectangle 142"/>
          <p:cNvSpPr/>
          <p:nvPr/>
        </p:nvSpPr>
        <p:spPr>
          <a:xfrm>
            <a:off x="7773304" y="4540799"/>
            <a:ext cx="14058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Reciever2</a:t>
            </a:r>
            <a:endParaRPr lang="en-US" sz="2400" dirty="0"/>
          </a:p>
        </p:txBody>
      </p:sp>
      <p:sp>
        <p:nvSpPr>
          <p:cNvPr id="144" name="TextBox 143"/>
          <p:cNvSpPr txBox="1"/>
          <p:nvPr/>
        </p:nvSpPr>
        <p:spPr>
          <a:xfrm>
            <a:off x="166352" y="1422460"/>
            <a:ext cx="83804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 Switchable Mirror:      glass              mirror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Electronic control, low latency</a:t>
            </a:r>
          </a:p>
        </p:txBody>
      </p:sp>
      <p:cxnSp>
        <p:nvCxnSpPr>
          <p:cNvPr id="145" name="Straight Arrow Connector 144"/>
          <p:cNvCxnSpPr/>
          <p:nvPr/>
        </p:nvCxnSpPr>
        <p:spPr>
          <a:xfrm>
            <a:off x="4629621" y="1717590"/>
            <a:ext cx="566834" cy="1588"/>
          </a:xfrm>
          <a:prstGeom prst="straightConnector1">
            <a:avLst/>
          </a:prstGeom>
          <a:ln>
            <a:headEnd type="arrow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405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599"/>
    </mc:Choice>
    <mc:Fallback>
      <p:transition xmlns:p14="http://schemas.microsoft.com/office/powerpoint/2010/main" spd="slow" advTm="4359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2005"/>
            <a:ext cx="9254906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000BF"/>
                </a:solidFill>
              </a:rPr>
              <a:t>Outline</a:t>
            </a:r>
            <a:endParaRPr lang="en-US" dirty="0">
              <a:solidFill>
                <a:srgbClr val="0000B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58B8-ACF5-6E4C-8B3E-49E538074B4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457200" y="1549401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Flexible wireless links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Network management</a:t>
            </a:r>
          </a:p>
          <a:p>
            <a:pPr>
              <a:buNone/>
            </a:pPr>
            <a:endParaRPr lang="en-US" dirty="0"/>
          </a:p>
          <a:p>
            <a:r>
              <a:rPr lang="en-US" dirty="0" smtClean="0"/>
              <a:t>Feasibility &amp; cost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721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087"/>
    </mc:Choice>
    <mc:Fallback xmlns="">
      <p:transition spd="slow" advTm="9808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BF"/>
                </a:solidFill>
              </a:rPr>
              <a:t>Management: Pre-Configuration</a:t>
            </a:r>
            <a:endParaRPr lang="en-US" dirty="0">
              <a:solidFill>
                <a:srgbClr val="0000B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682" y="1235676"/>
            <a:ext cx="8790911" cy="56841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dirty="0" smtClean="0"/>
              <a:t>I</a:t>
            </a:r>
            <a:r>
              <a:rPr lang="en-US" dirty="0" smtClean="0"/>
              <a:t>nput: FSO#, SM#,…</a:t>
            </a:r>
            <a:endParaRPr lang="en-US" sz="3600" dirty="0" smtClean="0"/>
          </a:p>
        </p:txBody>
      </p:sp>
      <p:sp>
        <p:nvSpPr>
          <p:cNvPr id="152" name="Slide Number Placeholder 3"/>
          <p:cNvSpPr txBox="1">
            <a:spLocks/>
          </p:cNvSpPr>
          <p:nvPr/>
        </p:nvSpPr>
        <p:spPr>
          <a:xfrm>
            <a:off x="68362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8258B8-ACF5-6E4C-8B3E-49E538074B44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488470" y="4210937"/>
            <a:ext cx="959208" cy="770068"/>
            <a:chOff x="648736" y="4012462"/>
            <a:chExt cx="959208" cy="770068"/>
          </a:xfrm>
        </p:grpSpPr>
        <p:sp>
          <p:nvSpPr>
            <p:cNvPr id="155" name="Can 154"/>
            <p:cNvSpPr/>
            <p:nvPr/>
          </p:nvSpPr>
          <p:spPr>
            <a:xfrm rot="5400000">
              <a:off x="1026961" y="3634237"/>
              <a:ext cx="202758" cy="959208"/>
            </a:xfrm>
            <a:prstGeom prst="can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156" name="Straight Connector 155"/>
            <p:cNvCxnSpPr>
              <a:stCxn id="155" idx="4"/>
            </p:cNvCxnSpPr>
            <p:nvPr/>
          </p:nvCxnSpPr>
          <p:spPr>
            <a:xfrm flipH="1">
              <a:off x="1121466" y="4215220"/>
              <a:ext cx="6874" cy="5673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891768" y="4782530"/>
              <a:ext cx="47290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9" name="Straight Connector 158"/>
          <p:cNvCxnSpPr/>
          <p:nvPr/>
        </p:nvCxnSpPr>
        <p:spPr>
          <a:xfrm>
            <a:off x="4531423" y="4992729"/>
            <a:ext cx="154732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2682833" y="4280414"/>
            <a:ext cx="0" cy="688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3325172" y="4289093"/>
            <a:ext cx="0" cy="6919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7034756" y="4985043"/>
            <a:ext cx="154732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H="1">
            <a:off x="1704467" y="4006535"/>
            <a:ext cx="523804" cy="6703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1991615" y="4312316"/>
            <a:ext cx="0" cy="688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Can 168"/>
          <p:cNvSpPr/>
          <p:nvPr/>
        </p:nvSpPr>
        <p:spPr>
          <a:xfrm rot="16200000" flipH="1">
            <a:off x="7648065" y="3953135"/>
            <a:ext cx="202758" cy="959208"/>
          </a:xfrm>
          <a:prstGeom prst="can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170" name="Straight Connector 169"/>
          <p:cNvCxnSpPr/>
          <p:nvPr/>
        </p:nvCxnSpPr>
        <p:spPr>
          <a:xfrm flipH="1">
            <a:off x="7766430" y="4523619"/>
            <a:ext cx="6874" cy="4449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Can 170"/>
          <p:cNvSpPr/>
          <p:nvPr/>
        </p:nvSpPr>
        <p:spPr>
          <a:xfrm rot="16200000" flipH="1">
            <a:off x="5254889" y="3930610"/>
            <a:ext cx="202758" cy="959208"/>
          </a:xfrm>
          <a:prstGeom prst="can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172" name="Straight Connector 171"/>
          <p:cNvCxnSpPr/>
          <p:nvPr/>
        </p:nvCxnSpPr>
        <p:spPr>
          <a:xfrm>
            <a:off x="5356268" y="4523619"/>
            <a:ext cx="0" cy="4768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253732" y="5054157"/>
            <a:ext cx="1901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Sender</a:t>
            </a:r>
            <a:endParaRPr lang="en-US" sz="2400" dirty="0"/>
          </a:p>
        </p:txBody>
      </p:sp>
      <p:cxnSp>
        <p:nvCxnSpPr>
          <p:cNvPr id="211" name="Straight Connector 210"/>
          <p:cNvCxnSpPr/>
          <p:nvPr/>
        </p:nvCxnSpPr>
        <p:spPr>
          <a:xfrm flipV="1">
            <a:off x="270204" y="4968603"/>
            <a:ext cx="3256694" cy="319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5381111" y="4522720"/>
            <a:ext cx="14763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Receiver 1</a:t>
            </a:r>
            <a:endParaRPr lang="en-US" sz="2400" dirty="0"/>
          </a:p>
        </p:txBody>
      </p:sp>
      <p:sp>
        <p:nvSpPr>
          <p:cNvPr id="213" name="Rectangle 212"/>
          <p:cNvSpPr/>
          <p:nvPr/>
        </p:nvSpPr>
        <p:spPr>
          <a:xfrm>
            <a:off x="7773304" y="4540799"/>
            <a:ext cx="14058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Reciever2</a:t>
            </a:r>
            <a:endParaRPr lang="en-US" sz="2400" dirty="0"/>
          </a:p>
        </p:txBody>
      </p:sp>
      <p:grpSp>
        <p:nvGrpSpPr>
          <p:cNvPr id="214" name="Group 213"/>
          <p:cNvGrpSpPr/>
          <p:nvPr/>
        </p:nvGrpSpPr>
        <p:grpSpPr>
          <a:xfrm>
            <a:off x="272204" y="2761288"/>
            <a:ext cx="8414596" cy="226100"/>
            <a:chOff x="304312" y="2396044"/>
            <a:chExt cx="7947038" cy="200511"/>
          </a:xfrm>
        </p:grpSpPr>
        <p:grpSp>
          <p:nvGrpSpPr>
            <p:cNvPr id="215" name="Group 5"/>
            <p:cNvGrpSpPr/>
            <p:nvPr/>
          </p:nvGrpSpPr>
          <p:grpSpPr>
            <a:xfrm flipH="1">
              <a:off x="396549" y="2396044"/>
              <a:ext cx="7844756" cy="200511"/>
              <a:chOff x="457200" y="1837356"/>
              <a:chExt cx="7947038" cy="200511"/>
            </a:xfrm>
          </p:grpSpPr>
          <p:cxnSp>
            <p:nvCxnSpPr>
              <p:cNvPr id="244" name="Straight Connector 6"/>
              <p:cNvCxnSpPr/>
              <p:nvPr/>
            </p:nvCxnSpPr>
            <p:spPr>
              <a:xfrm>
                <a:off x="457200" y="2037867"/>
                <a:ext cx="794703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5" name="Group 215"/>
              <p:cNvGrpSpPr/>
              <p:nvPr/>
            </p:nvGrpSpPr>
            <p:grpSpPr>
              <a:xfrm>
                <a:off x="648737" y="1837356"/>
                <a:ext cx="3823614" cy="200511"/>
                <a:chOff x="1945676" y="1632568"/>
                <a:chExt cx="5413773" cy="405299"/>
              </a:xfrm>
            </p:grpSpPr>
            <p:cxnSp>
              <p:nvCxnSpPr>
                <p:cNvPr id="259" name="Straight Connector 258"/>
                <p:cNvCxnSpPr/>
                <p:nvPr/>
              </p:nvCxnSpPr>
              <p:spPr>
                <a:xfrm flipV="1">
                  <a:off x="194567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/>
                <p:cNvCxnSpPr/>
                <p:nvPr/>
              </p:nvCxnSpPr>
              <p:spPr>
                <a:xfrm flipV="1">
                  <a:off x="2389932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/>
              </p:nvCxnSpPr>
              <p:spPr>
                <a:xfrm flipV="1">
                  <a:off x="3278444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/>
                <p:cNvCxnSpPr/>
                <p:nvPr/>
              </p:nvCxnSpPr>
              <p:spPr>
                <a:xfrm flipV="1">
                  <a:off x="3722700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 flipV="1">
                  <a:off x="416695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/>
                <p:cNvCxnSpPr/>
                <p:nvPr/>
              </p:nvCxnSpPr>
              <p:spPr>
                <a:xfrm flipV="1">
                  <a:off x="4611212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/>
              </p:nvCxnSpPr>
              <p:spPr>
                <a:xfrm flipV="1">
                  <a:off x="5943980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/>
                <p:cNvCxnSpPr/>
                <p:nvPr/>
              </p:nvCxnSpPr>
              <p:spPr>
                <a:xfrm flipV="1">
                  <a:off x="638823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/>
              </p:nvCxnSpPr>
              <p:spPr>
                <a:xfrm flipV="1">
                  <a:off x="683249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/>
                <p:cNvCxnSpPr/>
                <p:nvPr/>
              </p:nvCxnSpPr>
              <p:spPr>
                <a:xfrm flipV="1">
                  <a:off x="5055468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/>
                <p:cNvCxnSpPr/>
                <p:nvPr/>
              </p:nvCxnSpPr>
              <p:spPr>
                <a:xfrm flipV="1">
                  <a:off x="5499724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32"/>
                <p:cNvCxnSpPr/>
                <p:nvPr/>
              </p:nvCxnSpPr>
              <p:spPr>
                <a:xfrm flipV="1">
                  <a:off x="2834188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16"/>
              <p:cNvGrpSpPr/>
              <p:nvPr/>
            </p:nvGrpSpPr>
            <p:grpSpPr>
              <a:xfrm>
                <a:off x="4458841" y="1837356"/>
                <a:ext cx="3823614" cy="200511"/>
                <a:chOff x="1945676" y="1632568"/>
                <a:chExt cx="5413773" cy="405299"/>
              </a:xfrm>
            </p:grpSpPr>
            <p:cxnSp>
              <p:nvCxnSpPr>
                <p:cNvPr id="247" name="Straight Connector 246"/>
                <p:cNvCxnSpPr/>
                <p:nvPr/>
              </p:nvCxnSpPr>
              <p:spPr>
                <a:xfrm flipV="1">
                  <a:off x="194567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/>
                <p:cNvCxnSpPr/>
                <p:nvPr/>
              </p:nvCxnSpPr>
              <p:spPr>
                <a:xfrm flipV="1">
                  <a:off x="2389932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 flipV="1">
                  <a:off x="3278444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/>
                <p:cNvCxnSpPr/>
                <p:nvPr/>
              </p:nvCxnSpPr>
              <p:spPr>
                <a:xfrm flipV="1">
                  <a:off x="3722700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/>
              </p:nvCxnSpPr>
              <p:spPr>
                <a:xfrm flipV="1">
                  <a:off x="416695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/>
                <p:nvPr/>
              </p:nvCxnSpPr>
              <p:spPr>
                <a:xfrm flipV="1">
                  <a:off x="4611212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 flipV="1">
                  <a:off x="5943980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/>
                <p:cNvCxnSpPr/>
                <p:nvPr/>
              </p:nvCxnSpPr>
              <p:spPr>
                <a:xfrm flipV="1">
                  <a:off x="638823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/>
              </p:nvCxnSpPr>
              <p:spPr>
                <a:xfrm flipV="1">
                  <a:off x="683249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/>
                <p:cNvCxnSpPr/>
                <p:nvPr/>
              </p:nvCxnSpPr>
              <p:spPr>
                <a:xfrm flipV="1">
                  <a:off x="5055468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>
                <a:xfrm flipV="1">
                  <a:off x="5499724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/>
                <p:cNvCxnSpPr/>
                <p:nvPr/>
              </p:nvCxnSpPr>
              <p:spPr>
                <a:xfrm flipV="1">
                  <a:off x="2834188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6" name="Group 35"/>
            <p:cNvGrpSpPr/>
            <p:nvPr/>
          </p:nvGrpSpPr>
          <p:grpSpPr>
            <a:xfrm>
              <a:off x="304312" y="2396044"/>
              <a:ext cx="7947038" cy="200511"/>
              <a:chOff x="457200" y="1837356"/>
              <a:chExt cx="7947038" cy="200511"/>
            </a:xfrm>
          </p:grpSpPr>
          <p:cxnSp>
            <p:nvCxnSpPr>
              <p:cNvPr id="217" name="Straight Connector 216"/>
              <p:cNvCxnSpPr/>
              <p:nvPr/>
            </p:nvCxnSpPr>
            <p:spPr>
              <a:xfrm>
                <a:off x="457200" y="2037867"/>
                <a:ext cx="794703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8" name="Group 215"/>
              <p:cNvGrpSpPr/>
              <p:nvPr/>
            </p:nvGrpSpPr>
            <p:grpSpPr>
              <a:xfrm>
                <a:off x="648737" y="1837356"/>
                <a:ext cx="3823614" cy="200511"/>
                <a:chOff x="1945676" y="1632568"/>
                <a:chExt cx="5413773" cy="405299"/>
              </a:xfrm>
            </p:grpSpPr>
            <p:cxnSp>
              <p:nvCxnSpPr>
                <p:cNvPr id="232" name="Straight Connector 231"/>
                <p:cNvCxnSpPr/>
                <p:nvPr/>
              </p:nvCxnSpPr>
              <p:spPr>
                <a:xfrm flipV="1">
                  <a:off x="194567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/>
                <p:cNvCxnSpPr/>
                <p:nvPr/>
              </p:nvCxnSpPr>
              <p:spPr>
                <a:xfrm flipV="1">
                  <a:off x="2389932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/>
              </p:nvCxnSpPr>
              <p:spPr>
                <a:xfrm flipV="1">
                  <a:off x="3278444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/>
                <p:cNvCxnSpPr/>
                <p:nvPr/>
              </p:nvCxnSpPr>
              <p:spPr>
                <a:xfrm flipV="1">
                  <a:off x="3722700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/>
                <p:cNvCxnSpPr/>
                <p:nvPr/>
              </p:nvCxnSpPr>
              <p:spPr>
                <a:xfrm flipV="1">
                  <a:off x="416695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/>
                <p:cNvCxnSpPr/>
                <p:nvPr/>
              </p:nvCxnSpPr>
              <p:spPr>
                <a:xfrm flipV="1">
                  <a:off x="4611212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/>
                <p:cNvCxnSpPr/>
                <p:nvPr/>
              </p:nvCxnSpPr>
              <p:spPr>
                <a:xfrm flipV="1">
                  <a:off x="5943980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/>
                <p:cNvCxnSpPr/>
                <p:nvPr/>
              </p:nvCxnSpPr>
              <p:spPr>
                <a:xfrm flipV="1">
                  <a:off x="638823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/>
                <p:cNvCxnSpPr/>
                <p:nvPr/>
              </p:nvCxnSpPr>
              <p:spPr>
                <a:xfrm flipV="1">
                  <a:off x="683249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/>
                <p:cNvCxnSpPr/>
                <p:nvPr/>
              </p:nvCxnSpPr>
              <p:spPr>
                <a:xfrm flipV="1">
                  <a:off x="5055468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/>
                <p:cNvCxnSpPr/>
                <p:nvPr/>
              </p:nvCxnSpPr>
              <p:spPr>
                <a:xfrm flipV="1">
                  <a:off x="5499724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/>
              </p:nvCxnSpPr>
              <p:spPr>
                <a:xfrm flipV="1">
                  <a:off x="2834188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9" name="Group 216"/>
              <p:cNvGrpSpPr/>
              <p:nvPr/>
            </p:nvGrpSpPr>
            <p:grpSpPr>
              <a:xfrm>
                <a:off x="4458841" y="1837356"/>
                <a:ext cx="3823614" cy="200511"/>
                <a:chOff x="1945676" y="1632568"/>
                <a:chExt cx="5413773" cy="405299"/>
              </a:xfrm>
            </p:grpSpPr>
            <p:cxnSp>
              <p:nvCxnSpPr>
                <p:cNvPr id="220" name="Straight Connector 219"/>
                <p:cNvCxnSpPr/>
                <p:nvPr/>
              </p:nvCxnSpPr>
              <p:spPr>
                <a:xfrm flipV="1">
                  <a:off x="194567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/>
                <p:cNvCxnSpPr/>
                <p:nvPr/>
              </p:nvCxnSpPr>
              <p:spPr>
                <a:xfrm flipV="1">
                  <a:off x="2389932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/>
              </p:nvCxnSpPr>
              <p:spPr>
                <a:xfrm flipV="1">
                  <a:off x="3278444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/>
                <p:cNvCxnSpPr/>
                <p:nvPr/>
              </p:nvCxnSpPr>
              <p:spPr>
                <a:xfrm flipV="1">
                  <a:off x="3722700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/>
              </p:nvCxnSpPr>
              <p:spPr>
                <a:xfrm flipV="1">
                  <a:off x="416695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/>
                <p:cNvCxnSpPr/>
                <p:nvPr/>
              </p:nvCxnSpPr>
              <p:spPr>
                <a:xfrm flipV="1">
                  <a:off x="4611212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 flipV="1">
                  <a:off x="5943980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/>
                <p:nvPr/>
              </p:nvCxnSpPr>
              <p:spPr>
                <a:xfrm flipV="1">
                  <a:off x="638823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/>
              </p:nvCxnSpPr>
              <p:spPr>
                <a:xfrm flipV="1">
                  <a:off x="683249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/>
                <p:nvPr/>
              </p:nvCxnSpPr>
              <p:spPr>
                <a:xfrm flipV="1">
                  <a:off x="5055468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/>
              </p:nvCxnSpPr>
              <p:spPr>
                <a:xfrm flipV="1">
                  <a:off x="5499724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/>
              </p:nvCxnSpPr>
              <p:spPr>
                <a:xfrm flipV="1">
                  <a:off x="2834188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271" name="Straight Connector 270"/>
          <p:cNvCxnSpPr/>
          <p:nvPr/>
        </p:nvCxnSpPr>
        <p:spPr>
          <a:xfrm rot="10800000" flipV="1">
            <a:off x="2792670" y="4140753"/>
            <a:ext cx="910234" cy="3602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2" name="Group 271"/>
          <p:cNvGrpSpPr/>
          <p:nvPr/>
        </p:nvGrpSpPr>
        <p:grpSpPr>
          <a:xfrm>
            <a:off x="1427671" y="5242446"/>
            <a:ext cx="1454829" cy="1362154"/>
            <a:chOff x="1027560" y="1988818"/>
            <a:chExt cx="545969" cy="678181"/>
          </a:xfrm>
        </p:grpSpPr>
        <p:sp>
          <p:nvSpPr>
            <p:cNvPr id="273" name="Cube 272"/>
            <p:cNvSpPr/>
            <p:nvPr/>
          </p:nvSpPr>
          <p:spPr>
            <a:xfrm flipH="1">
              <a:off x="1027560" y="1988818"/>
              <a:ext cx="545969" cy="678181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71574" y="2133601"/>
              <a:ext cx="401955" cy="5295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5" name="Rectangle 83"/>
            <p:cNvSpPr/>
            <p:nvPr/>
          </p:nvSpPr>
          <p:spPr>
            <a:xfrm>
              <a:off x="1028484" y="2005964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83"/>
            <p:cNvSpPr/>
            <p:nvPr/>
          </p:nvSpPr>
          <p:spPr>
            <a:xfrm>
              <a:off x="1037545" y="1988820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77" name="Picture 45" descr="Service Rout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14786" y="5054161"/>
            <a:ext cx="1487295" cy="442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grpSp>
        <p:nvGrpSpPr>
          <p:cNvPr id="278" name="Group 277"/>
          <p:cNvGrpSpPr/>
          <p:nvPr/>
        </p:nvGrpSpPr>
        <p:grpSpPr>
          <a:xfrm>
            <a:off x="4603014" y="5227136"/>
            <a:ext cx="1454829" cy="1362154"/>
            <a:chOff x="1027560" y="1988818"/>
            <a:chExt cx="545969" cy="678181"/>
          </a:xfrm>
        </p:grpSpPr>
        <p:sp>
          <p:nvSpPr>
            <p:cNvPr id="279" name="Cube 278"/>
            <p:cNvSpPr/>
            <p:nvPr/>
          </p:nvSpPr>
          <p:spPr>
            <a:xfrm flipH="1">
              <a:off x="1027560" y="1988818"/>
              <a:ext cx="545969" cy="678181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71574" y="2133601"/>
              <a:ext cx="401955" cy="5295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81" name="Rectangle 83"/>
            <p:cNvSpPr/>
            <p:nvPr/>
          </p:nvSpPr>
          <p:spPr>
            <a:xfrm>
              <a:off x="1028484" y="2005964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83"/>
            <p:cNvSpPr/>
            <p:nvPr/>
          </p:nvSpPr>
          <p:spPr>
            <a:xfrm>
              <a:off x="1037545" y="1988820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83" name="Picture 45" descr="Service Rout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90129" y="5038851"/>
            <a:ext cx="1487295" cy="442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grpSp>
        <p:nvGrpSpPr>
          <p:cNvPr id="284" name="Group 283"/>
          <p:cNvGrpSpPr/>
          <p:nvPr/>
        </p:nvGrpSpPr>
        <p:grpSpPr>
          <a:xfrm>
            <a:off x="7031603" y="5242442"/>
            <a:ext cx="1454829" cy="1362154"/>
            <a:chOff x="1027560" y="1988818"/>
            <a:chExt cx="545969" cy="678181"/>
          </a:xfrm>
        </p:grpSpPr>
        <p:sp>
          <p:nvSpPr>
            <p:cNvPr id="285" name="Cube 284"/>
            <p:cNvSpPr/>
            <p:nvPr/>
          </p:nvSpPr>
          <p:spPr>
            <a:xfrm flipH="1">
              <a:off x="1027560" y="1988818"/>
              <a:ext cx="545969" cy="678181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71574" y="2133601"/>
              <a:ext cx="401955" cy="5295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87" name="Rectangle 83"/>
            <p:cNvSpPr/>
            <p:nvPr/>
          </p:nvSpPr>
          <p:spPr>
            <a:xfrm>
              <a:off x="1028484" y="2005964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83"/>
            <p:cNvSpPr/>
            <p:nvPr/>
          </p:nvSpPr>
          <p:spPr>
            <a:xfrm>
              <a:off x="1037545" y="1988820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89" name="Picture 45" descr="Service Rout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18718" y="5054157"/>
            <a:ext cx="1487295" cy="442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cxnSp>
        <p:nvCxnSpPr>
          <p:cNvPr id="290" name="Straight Connector 289"/>
          <p:cNvCxnSpPr/>
          <p:nvPr/>
        </p:nvCxnSpPr>
        <p:spPr>
          <a:xfrm rot="10800000" flipV="1">
            <a:off x="2228271" y="4013491"/>
            <a:ext cx="781193" cy="5512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5" name="Content Placeholder 2"/>
          <p:cNvSpPr txBox="1">
            <a:spLocks/>
          </p:cNvSpPr>
          <p:nvPr/>
        </p:nvSpPr>
        <p:spPr>
          <a:xfrm>
            <a:off x="212682" y="1918418"/>
            <a:ext cx="8231912" cy="10689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 Candidate links (Alignment of each SM)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6" name="Oval 435"/>
          <p:cNvSpPr/>
          <p:nvPr/>
        </p:nvSpPr>
        <p:spPr>
          <a:xfrm>
            <a:off x="1128275" y="3744343"/>
            <a:ext cx="3109116" cy="151338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47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25" grpId="0"/>
      <p:bldP spid="43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BF"/>
                </a:solidFill>
              </a:rPr>
              <a:t>Management: Reconfiguration</a:t>
            </a:r>
            <a:endParaRPr lang="en-US" dirty="0">
              <a:solidFill>
                <a:srgbClr val="0000B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732" y="1530186"/>
            <a:ext cx="3595408" cy="4601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/>
              <a:t>Input: Traffic                          </a:t>
            </a:r>
          </a:p>
        </p:txBody>
      </p:sp>
      <p:sp>
        <p:nvSpPr>
          <p:cNvPr id="152" name="Slide Number Placeholder 3"/>
          <p:cNvSpPr txBox="1">
            <a:spLocks/>
          </p:cNvSpPr>
          <p:nvPr/>
        </p:nvSpPr>
        <p:spPr>
          <a:xfrm>
            <a:off x="68362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8258B8-ACF5-6E4C-8B3E-49E538074B44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" name="Group 152"/>
          <p:cNvGrpSpPr/>
          <p:nvPr/>
        </p:nvGrpSpPr>
        <p:grpSpPr>
          <a:xfrm>
            <a:off x="488470" y="4210937"/>
            <a:ext cx="959208" cy="770068"/>
            <a:chOff x="648736" y="4012462"/>
            <a:chExt cx="959208" cy="770068"/>
          </a:xfrm>
        </p:grpSpPr>
        <p:sp>
          <p:nvSpPr>
            <p:cNvPr id="155" name="Can 154"/>
            <p:cNvSpPr/>
            <p:nvPr/>
          </p:nvSpPr>
          <p:spPr>
            <a:xfrm rot="5400000">
              <a:off x="1026961" y="3634237"/>
              <a:ext cx="202758" cy="959208"/>
            </a:xfrm>
            <a:prstGeom prst="can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156" name="Straight Connector 155"/>
            <p:cNvCxnSpPr>
              <a:stCxn id="155" idx="4"/>
            </p:cNvCxnSpPr>
            <p:nvPr/>
          </p:nvCxnSpPr>
          <p:spPr>
            <a:xfrm flipH="1">
              <a:off x="1121466" y="4215220"/>
              <a:ext cx="6874" cy="5673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891768" y="4782530"/>
              <a:ext cx="47290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9" name="Straight Connector 158"/>
          <p:cNvCxnSpPr/>
          <p:nvPr/>
        </p:nvCxnSpPr>
        <p:spPr>
          <a:xfrm>
            <a:off x="4531423" y="4992729"/>
            <a:ext cx="154732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2682833" y="4280414"/>
            <a:ext cx="0" cy="688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3325172" y="4289093"/>
            <a:ext cx="0" cy="6919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7034756" y="4985043"/>
            <a:ext cx="154732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H="1">
            <a:off x="1704467" y="4006535"/>
            <a:ext cx="523804" cy="6703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1991615" y="4312316"/>
            <a:ext cx="0" cy="688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Can 168"/>
          <p:cNvSpPr/>
          <p:nvPr/>
        </p:nvSpPr>
        <p:spPr>
          <a:xfrm rot="16200000" flipH="1">
            <a:off x="7648065" y="3953135"/>
            <a:ext cx="202758" cy="959208"/>
          </a:xfrm>
          <a:prstGeom prst="can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170" name="Straight Connector 169"/>
          <p:cNvCxnSpPr/>
          <p:nvPr/>
        </p:nvCxnSpPr>
        <p:spPr>
          <a:xfrm flipH="1">
            <a:off x="7766430" y="4523619"/>
            <a:ext cx="6874" cy="4449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Can 170"/>
          <p:cNvSpPr/>
          <p:nvPr/>
        </p:nvSpPr>
        <p:spPr>
          <a:xfrm rot="16200000" flipH="1">
            <a:off x="5254889" y="3930610"/>
            <a:ext cx="202758" cy="959208"/>
          </a:xfrm>
          <a:prstGeom prst="can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172" name="Straight Connector 171"/>
          <p:cNvCxnSpPr/>
          <p:nvPr/>
        </p:nvCxnSpPr>
        <p:spPr>
          <a:xfrm>
            <a:off x="5356268" y="4523619"/>
            <a:ext cx="0" cy="4768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253732" y="5054157"/>
            <a:ext cx="1901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Sender</a:t>
            </a:r>
            <a:endParaRPr lang="en-US" sz="2400" dirty="0"/>
          </a:p>
        </p:txBody>
      </p:sp>
      <p:cxnSp>
        <p:nvCxnSpPr>
          <p:cNvPr id="211" name="Straight Connector 210"/>
          <p:cNvCxnSpPr/>
          <p:nvPr/>
        </p:nvCxnSpPr>
        <p:spPr>
          <a:xfrm flipV="1">
            <a:off x="270204" y="4968603"/>
            <a:ext cx="3256694" cy="319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5381111" y="4522720"/>
            <a:ext cx="14763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Receiver 1</a:t>
            </a:r>
            <a:endParaRPr lang="en-US" sz="2400" dirty="0"/>
          </a:p>
        </p:txBody>
      </p:sp>
      <p:sp>
        <p:nvSpPr>
          <p:cNvPr id="213" name="Rectangle 212"/>
          <p:cNvSpPr/>
          <p:nvPr/>
        </p:nvSpPr>
        <p:spPr>
          <a:xfrm>
            <a:off x="7773304" y="4540799"/>
            <a:ext cx="14058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Reciever2</a:t>
            </a:r>
            <a:endParaRPr lang="en-US" sz="2400" dirty="0"/>
          </a:p>
        </p:txBody>
      </p:sp>
      <p:grpSp>
        <p:nvGrpSpPr>
          <p:cNvPr id="5" name="Group 213"/>
          <p:cNvGrpSpPr/>
          <p:nvPr/>
        </p:nvGrpSpPr>
        <p:grpSpPr>
          <a:xfrm>
            <a:off x="272204" y="2761288"/>
            <a:ext cx="8414596" cy="226100"/>
            <a:chOff x="304312" y="2396044"/>
            <a:chExt cx="7947038" cy="200511"/>
          </a:xfrm>
        </p:grpSpPr>
        <p:grpSp>
          <p:nvGrpSpPr>
            <p:cNvPr id="6" name="Group 5"/>
            <p:cNvGrpSpPr/>
            <p:nvPr/>
          </p:nvGrpSpPr>
          <p:grpSpPr>
            <a:xfrm flipH="1">
              <a:off x="396549" y="2396044"/>
              <a:ext cx="7844756" cy="200511"/>
              <a:chOff x="457200" y="1837356"/>
              <a:chExt cx="7947038" cy="200511"/>
            </a:xfrm>
          </p:grpSpPr>
          <p:cxnSp>
            <p:nvCxnSpPr>
              <p:cNvPr id="244" name="Straight Connector 6"/>
              <p:cNvCxnSpPr/>
              <p:nvPr/>
            </p:nvCxnSpPr>
            <p:spPr>
              <a:xfrm>
                <a:off x="457200" y="2037867"/>
                <a:ext cx="794703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Group 215"/>
              <p:cNvGrpSpPr/>
              <p:nvPr/>
            </p:nvGrpSpPr>
            <p:grpSpPr>
              <a:xfrm>
                <a:off x="648737" y="1837356"/>
                <a:ext cx="3823614" cy="200511"/>
                <a:chOff x="1945676" y="1632568"/>
                <a:chExt cx="5413773" cy="405299"/>
              </a:xfrm>
            </p:grpSpPr>
            <p:cxnSp>
              <p:nvCxnSpPr>
                <p:cNvPr id="259" name="Straight Connector 258"/>
                <p:cNvCxnSpPr/>
                <p:nvPr/>
              </p:nvCxnSpPr>
              <p:spPr>
                <a:xfrm flipV="1">
                  <a:off x="194567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/>
                <p:cNvCxnSpPr/>
                <p:nvPr/>
              </p:nvCxnSpPr>
              <p:spPr>
                <a:xfrm flipV="1">
                  <a:off x="2389932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/>
              </p:nvCxnSpPr>
              <p:spPr>
                <a:xfrm flipV="1">
                  <a:off x="3278444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/>
                <p:cNvCxnSpPr/>
                <p:nvPr/>
              </p:nvCxnSpPr>
              <p:spPr>
                <a:xfrm flipV="1">
                  <a:off x="3722700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 flipV="1">
                  <a:off x="416695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/>
                <p:cNvCxnSpPr/>
                <p:nvPr/>
              </p:nvCxnSpPr>
              <p:spPr>
                <a:xfrm flipV="1">
                  <a:off x="4611212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/>
              </p:nvCxnSpPr>
              <p:spPr>
                <a:xfrm flipV="1">
                  <a:off x="5943980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/>
                <p:cNvCxnSpPr/>
                <p:nvPr/>
              </p:nvCxnSpPr>
              <p:spPr>
                <a:xfrm flipV="1">
                  <a:off x="638823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/>
              </p:nvCxnSpPr>
              <p:spPr>
                <a:xfrm flipV="1">
                  <a:off x="683249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/>
                <p:cNvCxnSpPr/>
                <p:nvPr/>
              </p:nvCxnSpPr>
              <p:spPr>
                <a:xfrm flipV="1">
                  <a:off x="5055468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/>
                <p:cNvCxnSpPr/>
                <p:nvPr/>
              </p:nvCxnSpPr>
              <p:spPr>
                <a:xfrm flipV="1">
                  <a:off x="5499724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32"/>
                <p:cNvCxnSpPr/>
                <p:nvPr/>
              </p:nvCxnSpPr>
              <p:spPr>
                <a:xfrm flipV="1">
                  <a:off x="2834188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216"/>
              <p:cNvGrpSpPr/>
              <p:nvPr/>
            </p:nvGrpSpPr>
            <p:grpSpPr>
              <a:xfrm>
                <a:off x="4458841" y="1837356"/>
                <a:ext cx="3823614" cy="200511"/>
                <a:chOff x="1945676" y="1632568"/>
                <a:chExt cx="5413773" cy="405299"/>
              </a:xfrm>
            </p:grpSpPr>
            <p:cxnSp>
              <p:nvCxnSpPr>
                <p:cNvPr id="247" name="Straight Connector 246"/>
                <p:cNvCxnSpPr/>
                <p:nvPr/>
              </p:nvCxnSpPr>
              <p:spPr>
                <a:xfrm flipV="1">
                  <a:off x="194567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/>
                <p:cNvCxnSpPr/>
                <p:nvPr/>
              </p:nvCxnSpPr>
              <p:spPr>
                <a:xfrm flipV="1">
                  <a:off x="2389932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 flipV="1">
                  <a:off x="3278444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/>
                <p:cNvCxnSpPr/>
                <p:nvPr/>
              </p:nvCxnSpPr>
              <p:spPr>
                <a:xfrm flipV="1">
                  <a:off x="3722700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/>
              </p:nvCxnSpPr>
              <p:spPr>
                <a:xfrm flipV="1">
                  <a:off x="416695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/>
                <p:nvPr/>
              </p:nvCxnSpPr>
              <p:spPr>
                <a:xfrm flipV="1">
                  <a:off x="4611212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 flipV="1">
                  <a:off x="5943980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/>
                <p:cNvCxnSpPr/>
                <p:nvPr/>
              </p:nvCxnSpPr>
              <p:spPr>
                <a:xfrm flipV="1">
                  <a:off x="638823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/>
              </p:nvCxnSpPr>
              <p:spPr>
                <a:xfrm flipV="1">
                  <a:off x="683249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/>
                <p:cNvCxnSpPr/>
                <p:nvPr/>
              </p:nvCxnSpPr>
              <p:spPr>
                <a:xfrm flipV="1">
                  <a:off x="5055468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>
                <a:xfrm flipV="1">
                  <a:off x="5499724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/>
                <p:cNvCxnSpPr/>
                <p:nvPr/>
              </p:nvCxnSpPr>
              <p:spPr>
                <a:xfrm flipV="1">
                  <a:off x="2834188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" name="Group 35"/>
            <p:cNvGrpSpPr/>
            <p:nvPr/>
          </p:nvGrpSpPr>
          <p:grpSpPr>
            <a:xfrm>
              <a:off x="304312" y="2396044"/>
              <a:ext cx="7947038" cy="200511"/>
              <a:chOff x="457200" y="1837356"/>
              <a:chExt cx="7947038" cy="200511"/>
            </a:xfrm>
          </p:grpSpPr>
          <p:cxnSp>
            <p:nvCxnSpPr>
              <p:cNvPr id="217" name="Straight Connector 216"/>
              <p:cNvCxnSpPr/>
              <p:nvPr/>
            </p:nvCxnSpPr>
            <p:spPr>
              <a:xfrm>
                <a:off x="457200" y="2037867"/>
                <a:ext cx="794703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215"/>
              <p:cNvGrpSpPr/>
              <p:nvPr/>
            </p:nvGrpSpPr>
            <p:grpSpPr>
              <a:xfrm>
                <a:off x="648737" y="1837356"/>
                <a:ext cx="3823614" cy="200511"/>
                <a:chOff x="1945676" y="1632568"/>
                <a:chExt cx="5413773" cy="405299"/>
              </a:xfrm>
            </p:grpSpPr>
            <p:cxnSp>
              <p:nvCxnSpPr>
                <p:cNvPr id="232" name="Straight Connector 231"/>
                <p:cNvCxnSpPr/>
                <p:nvPr/>
              </p:nvCxnSpPr>
              <p:spPr>
                <a:xfrm flipV="1">
                  <a:off x="194567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/>
                <p:cNvCxnSpPr/>
                <p:nvPr/>
              </p:nvCxnSpPr>
              <p:spPr>
                <a:xfrm flipV="1">
                  <a:off x="2389932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/>
              </p:nvCxnSpPr>
              <p:spPr>
                <a:xfrm flipV="1">
                  <a:off x="3278444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/>
                <p:cNvCxnSpPr/>
                <p:nvPr/>
              </p:nvCxnSpPr>
              <p:spPr>
                <a:xfrm flipV="1">
                  <a:off x="3722700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/>
                <p:cNvCxnSpPr/>
                <p:nvPr/>
              </p:nvCxnSpPr>
              <p:spPr>
                <a:xfrm flipV="1">
                  <a:off x="416695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/>
                <p:cNvCxnSpPr/>
                <p:nvPr/>
              </p:nvCxnSpPr>
              <p:spPr>
                <a:xfrm flipV="1">
                  <a:off x="4611212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/>
                <p:cNvCxnSpPr/>
                <p:nvPr/>
              </p:nvCxnSpPr>
              <p:spPr>
                <a:xfrm flipV="1">
                  <a:off x="5943980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/>
                <p:cNvCxnSpPr/>
                <p:nvPr/>
              </p:nvCxnSpPr>
              <p:spPr>
                <a:xfrm flipV="1">
                  <a:off x="638823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/>
                <p:cNvCxnSpPr/>
                <p:nvPr/>
              </p:nvCxnSpPr>
              <p:spPr>
                <a:xfrm flipV="1">
                  <a:off x="683249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/>
                <p:cNvCxnSpPr/>
                <p:nvPr/>
              </p:nvCxnSpPr>
              <p:spPr>
                <a:xfrm flipV="1">
                  <a:off x="5055468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/>
                <p:cNvCxnSpPr/>
                <p:nvPr/>
              </p:nvCxnSpPr>
              <p:spPr>
                <a:xfrm flipV="1">
                  <a:off x="5499724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/>
              </p:nvCxnSpPr>
              <p:spPr>
                <a:xfrm flipV="1">
                  <a:off x="2834188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216"/>
              <p:cNvGrpSpPr/>
              <p:nvPr/>
            </p:nvGrpSpPr>
            <p:grpSpPr>
              <a:xfrm>
                <a:off x="4458841" y="1837356"/>
                <a:ext cx="3823614" cy="200511"/>
                <a:chOff x="1945676" y="1632568"/>
                <a:chExt cx="5413773" cy="405299"/>
              </a:xfrm>
            </p:grpSpPr>
            <p:cxnSp>
              <p:nvCxnSpPr>
                <p:cNvPr id="220" name="Straight Connector 219"/>
                <p:cNvCxnSpPr/>
                <p:nvPr/>
              </p:nvCxnSpPr>
              <p:spPr>
                <a:xfrm flipV="1">
                  <a:off x="194567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/>
                <p:cNvCxnSpPr/>
                <p:nvPr/>
              </p:nvCxnSpPr>
              <p:spPr>
                <a:xfrm flipV="1">
                  <a:off x="2389932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/>
              </p:nvCxnSpPr>
              <p:spPr>
                <a:xfrm flipV="1">
                  <a:off x="3278444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/>
                <p:cNvCxnSpPr/>
                <p:nvPr/>
              </p:nvCxnSpPr>
              <p:spPr>
                <a:xfrm flipV="1">
                  <a:off x="3722700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/>
              </p:nvCxnSpPr>
              <p:spPr>
                <a:xfrm flipV="1">
                  <a:off x="416695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/>
                <p:cNvCxnSpPr/>
                <p:nvPr/>
              </p:nvCxnSpPr>
              <p:spPr>
                <a:xfrm flipV="1">
                  <a:off x="4611212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 flipV="1">
                  <a:off x="5943980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/>
                <p:nvPr/>
              </p:nvCxnSpPr>
              <p:spPr>
                <a:xfrm flipV="1">
                  <a:off x="638823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/>
              </p:nvCxnSpPr>
              <p:spPr>
                <a:xfrm flipV="1">
                  <a:off x="6832496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/>
                <p:nvPr/>
              </p:nvCxnSpPr>
              <p:spPr>
                <a:xfrm flipV="1">
                  <a:off x="5055468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/>
              </p:nvCxnSpPr>
              <p:spPr>
                <a:xfrm flipV="1">
                  <a:off x="5499724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/>
              </p:nvCxnSpPr>
              <p:spPr>
                <a:xfrm flipV="1">
                  <a:off x="2834188" y="1632568"/>
                  <a:ext cx="526953" cy="40529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271" name="Straight Connector 270"/>
          <p:cNvCxnSpPr/>
          <p:nvPr/>
        </p:nvCxnSpPr>
        <p:spPr>
          <a:xfrm rot="10800000" flipV="1">
            <a:off x="2792670" y="4140753"/>
            <a:ext cx="910234" cy="3602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271"/>
          <p:cNvGrpSpPr/>
          <p:nvPr/>
        </p:nvGrpSpPr>
        <p:grpSpPr>
          <a:xfrm>
            <a:off x="1427671" y="5242446"/>
            <a:ext cx="1454829" cy="1362154"/>
            <a:chOff x="1027560" y="1988818"/>
            <a:chExt cx="545969" cy="678181"/>
          </a:xfrm>
        </p:grpSpPr>
        <p:sp>
          <p:nvSpPr>
            <p:cNvPr id="273" name="Cube 272"/>
            <p:cNvSpPr/>
            <p:nvPr/>
          </p:nvSpPr>
          <p:spPr>
            <a:xfrm flipH="1">
              <a:off x="1027560" y="1988818"/>
              <a:ext cx="545969" cy="678181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71574" y="2133601"/>
              <a:ext cx="401955" cy="5295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5" name="Rectangle 83"/>
            <p:cNvSpPr/>
            <p:nvPr/>
          </p:nvSpPr>
          <p:spPr>
            <a:xfrm>
              <a:off x="1028484" y="2005964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83"/>
            <p:cNvSpPr/>
            <p:nvPr/>
          </p:nvSpPr>
          <p:spPr>
            <a:xfrm>
              <a:off x="1037545" y="1988820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77" name="Picture 45" descr="Service Rout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14786" y="5054161"/>
            <a:ext cx="1487295" cy="442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grpSp>
        <p:nvGrpSpPr>
          <p:cNvPr id="13" name="Group 277"/>
          <p:cNvGrpSpPr/>
          <p:nvPr/>
        </p:nvGrpSpPr>
        <p:grpSpPr>
          <a:xfrm>
            <a:off x="4603014" y="5227136"/>
            <a:ext cx="1454829" cy="1362154"/>
            <a:chOff x="1027560" y="1988818"/>
            <a:chExt cx="545969" cy="678181"/>
          </a:xfrm>
        </p:grpSpPr>
        <p:sp>
          <p:nvSpPr>
            <p:cNvPr id="279" name="Cube 278"/>
            <p:cNvSpPr/>
            <p:nvPr/>
          </p:nvSpPr>
          <p:spPr>
            <a:xfrm flipH="1">
              <a:off x="1027560" y="1988818"/>
              <a:ext cx="545969" cy="678181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71574" y="2133601"/>
              <a:ext cx="401955" cy="5295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81" name="Rectangle 83"/>
            <p:cNvSpPr/>
            <p:nvPr/>
          </p:nvSpPr>
          <p:spPr>
            <a:xfrm>
              <a:off x="1028484" y="2005964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83"/>
            <p:cNvSpPr/>
            <p:nvPr/>
          </p:nvSpPr>
          <p:spPr>
            <a:xfrm>
              <a:off x="1037545" y="1988820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83" name="Picture 45" descr="Service Rout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90129" y="5038851"/>
            <a:ext cx="1487295" cy="442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grpSp>
        <p:nvGrpSpPr>
          <p:cNvPr id="14" name="Group 283"/>
          <p:cNvGrpSpPr/>
          <p:nvPr/>
        </p:nvGrpSpPr>
        <p:grpSpPr>
          <a:xfrm>
            <a:off x="7031603" y="5242442"/>
            <a:ext cx="1454829" cy="1362154"/>
            <a:chOff x="1027560" y="1988818"/>
            <a:chExt cx="545969" cy="678181"/>
          </a:xfrm>
        </p:grpSpPr>
        <p:sp>
          <p:nvSpPr>
            <p:cNvPr id="285" name="Cube 284"/>
            <p:cNvSpPr/>
            <p:nvPr/>
          </p:nvSpPr>
          <p:spPr>
            <a:xfrm flipH="1">
              <a:off x="1027560" y="1988818"/>
              <a:ext cx="545969" cy="678181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71574" y="2133601"/>
              <a:ext cx="401955" cy="5295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87" name="Rectangle 83"/>
            <p:cNvSpPr/>
            <p:nvPr/>
          </p:nvSpPr>
          <p:spPr>
            <a:xfrm>
              <a:off x="1028484" y="2005964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83"/>
            <p:cNvSpPr/>
            <p:nvPr/>
          </p:nvSpPr>
          <p:spPr>
            <a:xfrm>
              <a:off x="1037545" y="1988820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89" name="Picture 45" descr="Service Rout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18718" y="5054157"/>
            <a:ext cx="1487295" cy="442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grpSp>
        <p:nvGrpSpPr>
          <p:cNvPr id="101" name="Group 100"/>
          <p:cNvGrpSpPr/>
          <p:nvPr/>
        </p:nvGrpSpPr>
        <p:grpSpPr>
          <a:xfrm rot="9588576">
            <a:off x="2742201" y="4313439"/>
            <a:ext cx="1061382" cy="200511"/>
            <a:chOff x="457200" y="1837356"/>
            <a:chExt cx="7947038" cy="200511"/>
          </a:xfrm>
        </p:grpSpPr>
        <p:cxnSp>
          <p:nvCxnSpPr>
            <p:cNvPr id="102" name="Straight Connector 101"/>
            <p:cNvCxnSpPr/>
            <p:nvPr/>
          </p:nvCxnSpPr>
          <p:spPr>
            <a:xfrm>
              <a:off x="457200" y="2037867"/>
              <a:ext cx="794703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373"/>
            <p:cNvGrpSpPr/>
            <p:nvPr/>
          </p:nvGrpSpPr>
          <p:grpSpPr>
            <a:xfrm>
              <a:off x="648737" y="1837356"/>
              <a:ext cx="3823614" cy="200511"/>
              <a:chOff x="1945676" y="1632568"/>
              <a:chExt cx="5413773" cy="405299"/>
            </a:xfrm>
          </p:grpSpPr>
          <p:cxnSp>
            <p:nvCxnSpPr>
              <p:cNvPr id="117" name="Straight Connector 116"/>
              <p:cNvCxnSpPr/>
              <p:nvPr/>
            </p:nvCxnSpPr>
            <p:spPr>
              <a:xfrm flipV="1">
                <a:off x="1945676" y="1632568"/>
                <a:ext cx="526953" cy="40529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 flipV="1">
                <a:off x="2389932" y="1632568"/>
                <a:ext cx="526953" cy="40529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 flipV="1">
                <a:off x="3278444" y="1632568"/>
                <a:ext cx="526953" cy="40529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 flipV="1">
                <a:off x="3722700" y="1632568"/>
                <a:ext cx="526953" cy="40529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 flipV="1">
                <a:off x="4166956" y="1632568"/>
                <a:ext cx="526953" cy="40529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 flipV="1">
                <a:off x="4611212" y="1632568"/>
                <a:ext cx="526953" cy="40529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 flipV="1">
                <a:off x="5943980" y="1632568"/>
                <a:ext cx="526953" cy="40529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 flipV="1">
                <a:off x="6388236" y="1632568"/>
                <a:ext cx="526953" cy="40529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flipV="1">
                <a:off x="6832496" y="1632568"/>
                <a:ext cx="526953" cy="40529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 flipV="1">
                <a:off x="5055468" y="1632568"/>
                <a:ext cx="526953" cy="40529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V="1">
                <a:off x="5499724" y="1632568"/>
                <a:ext cx="526953" cy="40529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 flipV="1">
                <a:off x="2834188" y="1632568"/>
                <a:ext cx="526953" cy="40529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374"/>
            <p:cNvGrpSpPr/>
            <p:nvPr/>
          </p:nvGrpSpPr>
          <p:grpSpPr>
            <a:xfrm>
              <a:off x="4458841" y="1837356"/>
              <a:ext cx="3823614" cy="200511"/>
              <a:chOff x="1945676" y="1632568"/>
              <a:chExt cx="5413773" cy="405299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 flipV="1">
                <a:off x="1945676" y="1632568"/>
                <a:ext cx="526953" cy="40529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V="1">
                <a:off x="2389932" y="1632568"/>
                <a:ext cx="526953" cy="40529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 flipV="1">
                <a:off x="3278444" y="1632568"/>
                <a:ext cx="526953" cy="40529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V="1">
                <a:off x="3722700" y="1632568"/>
                <a:ext cx="526953" cy="40529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V="1">
                <a:off x="4166956" y="1632568"/>
                <a:ext cx="526953" cy="40529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V="1">
                <a:off x="4611212" y="1632568"/>
                <a:ext cx="526953" cy="40529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V="1">
                <a:off x="5943980" y="1632568"/>
                <a:ext cx="526953" cy="40529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V="1">
                <a:off x="6388236" y="1632568"/>
                <a:ext cx="526953" cy="40529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 flipV="1">
                <a:off x="6832496" y="1632568"/>
                <a:ext cx="526953" cy="40529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V="1">
                <a:off x="5055468" y="1632568"/>
                <a:ext cx="526953" cy="40529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 flipV="1">
                <a:off x="5499724" y="1632568"/>
                <a:ext cx="526953" cy="40529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V="1">
                <a:off x="2834188" y="1632568"/>
                <a:ext cx="526953" cy="40529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9" name="Straight Connector 128"/>
          <p:cNvCxnSpPr/>
          <p:nvPr/>
        </p:nvCxnSpPr>
        <p:spPr>
          <a:xfrm>
            <a:off x="1447678" y="4273778"/>
            <a:ext cx="1774266" cy="1719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3221944" y="2987388"/>
            <a:ext cx="2241415" cy="131784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endCxn id="169" idx="1"/>
          </p:cNvCxnSpPr>
          <p:nvPr/>
        </p:nvCxnSpPr>
        <p:spPr>
          <a:xfrm>
            <a:off x="5463359" y="2987388"/>
            <a:ext cx="1806481" cy="144535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rot="10800000" flipV="1">
            <a:off x="2228271" y="4013491"/>
            <a:ext cx="781193" cy="5512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253732" y="1990286"/>
            <a:ext cx="46978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Output: Run-time topology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10738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DD"/>
                </a:solidFill>
              </a:rPr>
              <a:t>Current Solutions: Simple Heuristics</a:t>
            </a:r>
            <a:endParaRPr lang="en-US" dirty="0">
              <a:solidFill>
                <a:srgbClr val="0000D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8128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Pre-Configuration : Regular Random Graph</a:t>
            </a:r>
          </a:p>
          <a:p>
            <a:endParaRPr lang="en-US" dirty="0" smtClean="0"/>
          </a:p>
          <a:p>
            <a:r>
              <a:rPr lang="en-US" dirty="0" smtClean="0"/>
              <a:t>Reconfiguration</a:t>
            </a:r>
          </a:p>
          <a:p>
            <a:pPr>
              <a:buNone/>
            </a:pPr>
            <a:endParaRPr lang="en-US" sz="1200" dirty="0" smtClean="0"/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</a:rPr>
              <a:t>  </a:t>
            </a:r>
            <a:r>
              <a:rPr lang="en-US" dirty="0" smtClean="0"/>
              <a:t>Only reconfigure for large flows</a:t>
            </a:r>
          </a:p>
          <a:p>
            <a:pPr lvl="1">
              <a:buNone/>
            </a:pPr>
            <a:r>
              <a:rPr lang="en-US" dirty="0" smtClean="0"/>
              <a:t>  Only delete a link if network remains connected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58B8-ACF5-6E4C-8B3E-49E538074B4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97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Goal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 smtClean="0"/>
              <a:t>How does FSO-based DC compare in terms of end-end performance with other DC topologies like </a:t>
            </a:r>
            <a:r>
              <a:rPr lang="en-US" i="1" dirty="0" err="1" smtClean="0"/>
              <a:t>Fattree</a:t>
            </a:r>
            <a:r>
              <a:rPr lang="en-US" i="1" dirty="0" smtClean="0"/>
              <a:t>, </a:t>
            </a:r>
            <a:r>
              <a:rPr lang="en-US" i="1" dirty="0" err="1" smtClean="0"/>
              <a:t>JellyFish</a:t>
            </a:r>
            <a:r>
              <a:rPr lang="en-US" i="1" dirty="0" smtClean="0"/>
              <a:t>, </a:t>
            </a:r>
            <a:r>
              <a:rPr lang="en-US" i="1" dirty="0" err="1" smtClean="0"/>
              <a:t>Cthrough</a:t>
            </a:r>
            <a:r>
              <a:rPr lang="en-US" i="1" dirty="0" smtClean="0"/>
              <a:t>, 3-D </a:t>
            </a:r>
            <a:r>
              <a:rPr lang="en-US" i="1" dirty="0" err="1" smtClean="0"/>
              <a:t>beamforming</a:t>
            </a:r>
            <a:r>
              <a:rPr lang="en-US" i="1" dirty="0" smtClean="0"/>
              <a:t> etc.?</a:t>
            </a:r>
          </a:p>
          <a:p>
            <a:endParaRPr lang="en-US" i="1" dirty="0"/>
          </a:p>
          <a:p>
            <a:r>
              <a:rPr lang="en-US" i="1" dirty="0" smtClean="0"/>
              <a:t>How do we ensure consistent updates across reconfigurations? Properties we want to satisfy:</a:t>
            </a:r>
          </a:p>
          <a:p>
            <a:pPr lvl="1"/>
            <a:r>
              <a:rPr lang="en-US" i="1" dirty="0" smtClean="0"/>
              <a:t>No </a:t>
            </a:r>
            <a:r>
              <a:rPr lang="en-US" i="1" dirty="0"/>
              <a:t>b</a:t>
            </a:r>
            <a:r>
              <a:rPr lang="en-US" i="1" dirty="0" smtClean="0"/>
              <a:t>lack holes</a:t>
            </a:r>
          </a:p>
          <a:p>
            <a:pPr lvl="1"/>
            <a:r>
              <a:rPr lang="en-US" i="1" dirty="0" smtClean="0"/>
              <a:t>End-End connectivity</a:t>
            </a:r>
          </a:p>
          <a:p>
            <a:pPr lvl="1"/>
            <a:r>
              <a:rPr lang="en-US" i="1" dirty="0" smtClean="0"/>
              <a:t>Bounded latency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5815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Evaluation Plan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797" y="1600200"/>
            <a:ext cx="9389867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h</a:t>
            </a:r>
            <a:r>
              <a:rPr lang="en-US" dirty="0" err="1" smtClean="0"/>
              <a:t>tsim</a:t>
            </a:r>
            <a:r>
              <a:rPr lang="en-US" dirty="0" smtClean="0"/>
              <a:t>: packet </a:t>
            </a:r>
            <a:r>
              <a:rPr lang="en-US" dirty="0"/>
              <a:t>l</a:t>
            </a:r>
            <a:r>
              <a:rPr lang="en-US" dirty="0" smtClean="0"/>
              <a:t>evel </a:t>
            </a:r>
            <a:r>
              <a:rPr lang="en-US" dirty="0"/>
              <a:t>s</a:t>
            </a:r>
            <a:r>
              <a:rPr lang="en-US" dirty="0" smtClean="0"/>
              <a:t>imulator</a:t>
            </a:r>
          </a:p>
          <a:p>
            <a:pPr lvl="1"/>
            <a:r>
              <a:rPr lang="en-US" dirty="0" smtClean="0"/>
              <a:t>End-End performance comparison with other DC topologies</a:t>
            </a:r>
          </a:p>
          <a:p>
            <a:pPr lvl="1"/>
            <a:r>
              <a:rPr lang="en-US" dirty="0" smtClean="0"/>
              <a:t>Consistent updates across reconfigurations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Mininet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Consistent updates across reconfigurations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f</a:t>
            </a:r>
            <a:r>
              <a:rPr lang="en-US" dirty="0" err="1" smtClean="0"/>
              <a:t>s</a:t>
            </a:r>
            <a:r>
              <a:rPr lang="en-US" dirty="0" smtClean="0"/>
              <a:t>: flow </a:t>
            </a:r>
            <a:r>
              <a:rPr lang="en-US" dirty="0"/>
              <a:t>l</a:t>
            </a:r>
            <a:r>
              <a:rPr lang="en-US" dirty="0" smtClean="0"/>
              <a:t>evel </a:t>
            </a:r>
            <a:r>
              <a:rPr lang="en-US" dirty="0"/>
              <a:t>s</a:t>
            </a:r>
            <a:r>
              <a:rPr lang="en-US" dirty="0" smtClean="0"/>
              <a:t>imulator</a:t>
            </a:r>
          </a:p>
          <a:p>
            <a:pPr lvl="1"/>
            <a:r>
              <a:rPr lang="en-US" dirty="0" smtClean="0"/>
              <a:t>Scalability i.e., end-end performance with &gt;=1000 racks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567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0000FF"/>
                </a:solidFill>
              </a:rPr>
              <a:t>htsim</a:t>
            </a:r>
            <a:r>
              <a:rPr lang="en-US" dirty="0" smtClean="0">
                <a:solidFill>
                  <a:srgbClr val="0000FF"/>
                </a:solidFill>
              </a:rPr>
              <a:t>: End-End Performance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60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763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0000FF"/>
                </a:solidFill>
              </a:rPr>
              <a:t>htsim</a:t>
            </a:r>
            <a:r>
              <a:rPr lang="en-US" dirty="0" smtClean="0">
                <a:solidFill>
                  <a:srgbClr val="0000FF"/>
                </a:solidFill>
              </a:rPr>
              <a:t>: Dynamics Link and Route Updates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60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3677294" y="4483692"/>
            <a:ext cx="3321945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Over </a:t>
            </a:r>
            <a:r>
              <a:rPr lang="en-US" sz="2400" dirty="0" smtClean="0">
                <a:solidFill>
                  <a:schemeClr val="tx1"/>
                </a:solidFill>
              </a:rPr>
              <a:t>subscribed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(tree, leaf spine,…)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60293" y="6453731"/>
            <a:ext cx="2133600" cy="365125"/>
          </a:xfrm>
        </p:spPr>
        <p:txBody>
          <a:bodyPr/>
          <a:lstStyle/>
          <a:p>
            <a:fld id="{2F8258B8-ACF5-6E4C-8B3E-49E538074B44}" type="slidenum">
              <a:rPr lang="en-US" sz="1400" smtClean="0"/>
              <a:pPr/>
              <a:t>3</a:t>
            </a:fld>
            <a:endParaRPr lang="en-US" dirty="0"/>
          </a:p>
        </p:txBody>
      </p:sp>
      <p:grpSp>
        <p:nvGrpSpPr>
          <p:cNvPr id="2" name="Group 59"/>
          <p:cNvGrpSpPr/>
          <p:nvPr/>
        </p:nvGrpSpPr>
        <p:grpSpPr>
          <a:xfrm>
            <a:off x="3931142" y="1586184"/>
            <a:ext cx="5062748" cy="4724056"/>
            <a:chOff x="879270" y="1585660"/>
            <a:chExt cx="7933132" cy="4596022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879270" y="1585660"/>
              <a:ext cx="2" cy="391807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879270" y="5503739"/>
              <a:ext cx="7933132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81338" y="5612755"/>
              <a:ext cx="3676585" cy="56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Performance</a:t>
              </a:r>
              <a:endParaRPr lang="en-US" sz="3200" dirty="0"/>
            </a:p>
          </p:txBody>
        </p:sp>
      </p:grpSp>
      <p:sp>
        <p:nvSpPr>
          <p:cNvPr id="56" name="Title 55"/>
          <p:cNvSpPr>
            <a:spLocks noGrp="1"/>
          </p:cNvSpPr>
          <p:nvPr>
            <p:ph type="title"/>
          </p:nvPr>
        </p:nvSpPr>
        <p:spPr>
          <a:xfrm>
            <a:off x="456400" y="154942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BF"/>
                </a:solidFill>
              </a:rPr>
              <a:t>Existing </a:t>
            </a:r>
            <a:r>
              <a:rPr lang="en-US" dirty="0">
                <a:solidFill>
                  <a:srgbClr val="0000BF"/>
                </a:solidFill>
              </a:rPr>
              <a:t>Choices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901977" y="1254375"/>
            <a:ext cx="9178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Cost</a:t>
            </a:r>
            <a:endParaRPr lang="en-US" sz="3200" dirty="0"/>
          </a:p>
        </p:txBody>
      </p:sp>
      <p:sp>
        <p:nvSpPr>
          <p:cNvPr id="72" name="Rectangle 71"/>
          <p:cNvSpPr/>
          <p:nvPr/>
        </p:nvSpPr>
        <p:spPr>
          <a:xfrm>
            <a:off x="333038" y="2802748"/>
            <a:ext cx="3486778" cy="290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3" name="Group 32"/>
          <p:cNvGrpSpPr/>
          <p:nvPr/>
        </p:nvGrpSpPr>
        <p:grpSpPr>
          <a:xfrm>
            <a:off x="389364" y="4943354"/>
            <a:ext cx="368498" cy="422546"/>
            <a:chOff x="1027560" y="1988818"/>
            <a:chExt cx="545969" cy="678181"/>
          </a:xfrm>
        </p:grpSpPr>
        <p:sp>
          <p:nvSpPr>
            <p:cNvPr id="74" name="Cube 73"/>
            <p:cNvSpPr/>
            <p:nvPr/>
          </p:nvSpPr>
          <p:spPr>
            <a:xfrm flipH="1">
              <a:off x="1027560" y="1988818"/>
              <a:ext cx="545969" cy="678181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71574" y="2133601"/>
              <a:ext cx="401955" cy="5295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2" name="Rectangle 83"/>
            <p:cNvSpPr/>
            <p:nvPr/>
          </p:nvSpPr>
          <p:spPr>
            <a:xfrm>
              <a:off x="1028484" y="2005964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3"/>
            <p:cNvSpPr/>
            <p:nvPr/>
          </p:nvSpPr>
          <p:spPr>
            <a:xfrm>
              <a:off x="1037545" y="1988820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0" name="Picture 45" descr="Service Rout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140" y="4818612"/>
            <a:ext cx="376722" cy="11629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grpSp>
        <p:nvGrpSpPr>
          <p:cNvPr id="91" name="Group 40"/>
          <p:cNvGrpSpPr/>
          <p:nvPr/>
        </p:nvGrpSpPr>
        <p:grpSpPr>
          <a:xfrm>
            <a:off x="1232764" y="4938605"/>
            <a:ext cx="368498" cy="422546"/>
            <a:chOff x="1027560" y="1988818"/>
            <a:chExt cx="545969" cy="678181"/>
          </a:xfrm>
        </p:grpSpPr>
        <p:sp>
          <p:nvSpPr>
            <p:cNvPr id="92" name="Cube 91"/>
            <p:cNvSpPr/>
            <p:nvPr/>
          </p:nvSpPr>
          <p:spPr>
            <a:xfrm flipH="1">
              <a:off x="1027560" y="1988818"/>
              <a:ext cx="545969" cy="678181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71574" y="2133601"/>
              <a:ext cx="401955" cy="5295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5" name="Rectangle 83"/>
            <p:cNvSpPr/>
            <p:nvPr/>
          </p:nvSpPr>
          <p:spPr>
            <a:xfrm>
              <a:off x="1028484" y="2005964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83"/>
            <p:cNvSpPr/>
            <p:nvPr/>
          </p:nvSpPr>
          <p:spPr>
            <a:xfrm>
              <a:off x="1037545" y="1988820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7" name="Picture 45" descr="Service Rout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24539" y="4813864"/>
            <a:ext cx="376722" cy="11629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grpSp>
        <p:nvGrpSpPr>
          <p:cNvPr id="98" name="Group 42"/>
          <p:cNvGrpSpPr/>
          <p:nvPr/>
        </p:nvGrpSpPr>
        <p:grpSpPr>
          <a:xfrm>
            <a:off x="2613267" y="4933857"/>
            <a:ext cx="368498" cy="422546"/>
            <a:chOff x="1027560" y="1988818"/>
            <a:chExt cx="545969" cy="678181"/>
          </a:xfrm>
        </p:grpSpPr>
        <p:sp>
          <p:nvSpPr>
            <p:cNvPr id="99" name="Cube 98"/>
            <p:cNvSpPr/>
            <p:nvPr/>
          </p:nvSpPr>
          <p:spPr>
            <a:xfrm flipH="1">
              <a:off x="1027560" y="1988818"/>
              <a:ext cx="545969" cy="678181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71574" y="2133601"/>
              <a:ext cx="401955" cy="5295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1" name="Rectangle 83"/>
            <p:cNvSpPr/>
            <p:nvPr/>
          </p:nvSpPr>
          <p:spPr>
            <a:xfrm>
              <a:off x="1028484" y="2005964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83"/>
            <p:cNvSpPr/>
            <p:nvPr/>
          </p:nvSpPr>
          <p:spPr>
            <a:xfrm>
              <a:off x="1037545" y="1988820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3" name="Picture 45" descr="Service Rout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05043" y="4809116"/>
            <a:ext cx="376722" cy="11629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grpSp>
        <p:nvGrpSpPr>
          <p:cNvPr id="104" name="Group 44"/>
          <p:cNvGrpSpPr/>
          <p:nvPr/>
        </p:nvGrpSpPr>
        <p:grpSpPr>
          <a:xfrm>
            <a:off x="3259708" y="4943354"/>
            <a:ext cx="368498" cy="422546"/>
            <a:chOff x="1027560" y="1988818"/>
            <a:chExt cx="545969" cy="678181"/>
          </a:xfrm>
        </p:grpSpPr>
        <p:sp>
          <p:nvSpPr>
            <p:cNvPr id="105" name="Cube 104"/>
            <p:cNvSpPr/>
            <p:nvPr/>
          </p:nvSpPr>
          <p:spPr>
            <a:xfrm flipH="1">
              <a:off x="1027560" y="1988818"/>
              <a:ext cx="545969" cy="678181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71574" y="2133601"/>
              <a:ext cx="401955" cy="5295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7" name="Rectangle 83"/>
            <p:cNvSpPr/>
            <p:nvPr/>
          </p:nvSpPr>
          <p:spPr>
            <a:xfrm>
              <a:off x="1028484" y="2005964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83"/>
            <p:cNvSpPr/>
            <p:nvPr/>
          </p:nvSpPr>
          <p:spPr>
            <a:xfrm>
              <a:off x="1037545" y="1988820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9" name="Picture 108" descr="Service Rout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51484" y="4818612"/>
            <a:ext cx="376722" cy="11629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pic>
        <p:nvPicPr>
          <p:cNvPr id="110" name="Picture 45" descr="Service Rout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5772" y="2906157"/>
            <a:ext cx="376722" cy="116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Picture 45" descr="Service Rout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9171" y="2901409"/>
            <a:ext cx="376722" cy="116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Picture 111" descr="Service Rout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36116" y="2906157"/>
            <a:ext cx="376722" cy="116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Picture 45" descr="Service Rout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069" y="2914314"/>
            <a:ext cx="376722" cy="1162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Straight Connector 114"/>
          <p:cNvCxnSpPr>
            <a:stCxn id="90" idx="0"/>
            <a:endCxn id="110" idx="2"/>
          </p:cNvCxnSpPr>
          <p:nvPr/>
        </p:nvCxnSpPr>
        <p:spPr>
          <a:xfrm rot="5400000" flipH="1" flipV="1">
            <a:off x="-286265" y="3878214"/>
            <a:ext cx="1796165" cy="84632"/>
          </a:xfrm>
          <a:prstGeom prst="line">
            <a:avLst/>
          </a:prstGeom>
          <a:ln>
            <a:solidFill>
              <a:schemeClr val="dk1">
                <a:shade val="95000"/>
                <a:satMod val="105000"/>
                <a:alpha val="99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97" idx="0"/>
          </p:cNvCxnSpPr>
          <p:nvPr/>
        </p:nvCxnSpPr>
        <p:spPr>
          <a:xfrm rot="5400000" flipH="1" flipV="1">
            <a:off x="595106" y="3911438"/>
            <a:ext cx="1720220" cy="84632"/>
          </a:xfrm>
          <a:prstGeom prst="line">
            <a:avLst/>
          </a:prstGeom>
          <a:ln>
            <a:solidFill>
              <a:schemeClr val="dk1">
                <a:shade val="95000"/>
                <a:satMod val="105000"/>
                <a:alpha val="99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90" idx="0"/>
            <a:endCxn id="111" idx="2"/>
          </p:cNvCxnSpPr>
          <p:nvPr/>
        </p:nvCxnSpPr>
        <p:spPr>
          <a:xfrm rot="5400000" flipH="1" flipV="1">
            <a:off x="133060" y="3454141"/>
            <a:ext cx="1800913" cy="928031"/>
          </a:xfrm>
          <a:prstGeom prst="line">
            <a:avLst/>
          </a:prstGeom>
          <a:ln>
            <a:solidFill>
              <a:schemeClr val="dk1">
                <a:shade val="95000"/>
                <a:satMod val="105000"/>
                <a:alpha val="99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103" idx="0"/>
            <a:endCxn id="114" idx="2"/>
          </p:cNvCxnSpPr>
          <p:nvPr/>
        </p:nvCxnSpPr>
        <p:spPr>
          <a:xfrm rot="16200000" flipV="1">
            <a:off x="1771161" y="3786873"/>
            <a:ext cx="1778512" cy="265974"/>
          </a:xfrm>
          <a:prstGeom prst="line">
            <a:avLst/>
          </a:prstGeom>
          <a:ln>
            <a:solidFill>
              <a:schemeClr val="dk1">
                <a:shade val="95000"/>
                <a:satMod val="105000"/>
                <a:alpha val="99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09" idx="0"/>
            <a:endCxn id="112" idx="2"/>
          </p:cNvCxnSpPr>
          <p:nvPr/>
        </p:nvCxnSpPr>
        <p:spPr>
          <a:xfrm rot="5400000" flipH="1" flipV="1">
            <a:off x="2584079" y="3878214"/>
            <a:ext cx="1796165" cy="84632"/>
          </a:xfrm>
          <a:prstGeom prst="line">
            <a:avLst/>
          </a:prstGeom>
          <a:ln>
            <a:solidFill>
              <a:schemeClr val="dk1">
                <a:shade val="95000"/>
                <a:satMod val="105000"/>
                <a:alpha val="99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rot="5400000" flipH="1" flipV="1">
            <a:off x="1110035" y="3387644"/>
            <a:ext cx="1711395" cy="1123395"/>
          </a:xfrm>
          <a:prstGeom prst="line">
            <a:avLst/>
          </a:prstGeom>
          <a:ln>
            <a:solidFill>
              <a:schemeClr val="dk1">
                <a:shade val="95000"/>
                <a:satMod val="105000"/>
                <a:alpha val="99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11" idx="2"/>
            <a:endCxn id="103" idx="0"/>
          </p:cNvCxnSpPr>
          <p:nvPr/>
        </p:nvCxnSpPr>
        <p:spPr>
          <a:xfrm rot="16200000" flipH="1">
            <a:off x="1249760" y="3265471"/>
            <a:ext cx="1791417" cy="1295872"/>
          </a:xfrm>
          <a:prstGeom prst="line">
            <a:avLst/>
          </a:prstGeom>
          <a:ln>
            <a:solidFill>
              <a:schemeClr val="dk1">
                <a:shade val="95000"/>
                <a:satMod val="105000"/>
                <a:alpha val="99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03" idx="0"/>
            <a:endCxn id="112" idx="2"/>
          </p:cNvCxnSpPr>
          <p:nvPr/>
        </p:nvCxnSpPr>
        <p:spPr>
          <a:xfrm rot="5400000" flipH="1" flipV="1">
            <a:off x="2265606" y="3550246"/>
            <a:ext cx="1786669" cy="731073"/>
          </a:xfrm>
          <a:prstGeom prst="line">
            <a:avLst/>
          </a:prstGeom>
          <a:ln>
            <a:solidFill>
              <a:schemeClr val="dk1">
                <a:shade val="95000"/>
                <a:satMod val="105000"/>
                <a:alpha val="99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97" idx="0"/>
          </p:cNvCxnSpPr>
          <p:nvPr/>
        </p:nvCxnSpPr>
        <p:spPr>
          <a:xfrm rot="16200000" flipV="1">
            <a:off x="173407" y="3574371"/>
            <a:ext cx="1720221" cy="758766"/>
          </a:xfrm>
          <a:prstGeom prst="line">
            <a:avLst/>
          </a:prstGeom>
          <a:ln>
            <a:solidFill>
              <a:schemeClr val="dk1">
                <a:shade val="95000"/>
                <a:satMod val="105000"/>
                <a:alpha val="99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9" idx="0"/>
            <a:endCxn id="114" idx="2"/>
          </p:cNvCxnSpPr>
          <p:nvPr/>
        </p:nvCxnSpPr>
        <p:spPr>
          <a:xfrm rot="16200000" flipV="1">
            <a:off x="2089634" y="3468400"/>
            <a:ext cx="1788008" cy="912415"/>
          </a:xfrm>
          <a:prstGeom prst="line">
            <a:avLst/>
          </a:prstGeom>
          <a:ln>
            <a:solidFill>
              <a:schemeClr val="dk1">
                <a:shade val="95000"/>
                <a:satMod val="105000"/>
                <a:alpha val="99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823995" y="4786133"/>
            <a:ext cx="743220" cy="827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129" name="TextBox 128"/>
          <p:cNvSpPr txBox="1"/>
          <p:nvPr/>
        </p:nvSpPr>
        <p:spPr>
          <a:xfrm>
            <a:off x="333038" y="2341083"/>
            <a:ext cx="767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Core</a:t>
            </a:r>
            <a:endParaRPr lang="en-US" sz="2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569501" y="4357605"/>
            <a:ext cx="2870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Top of Rack (</a:t>
            </a:r>
            <a:r>
              <a:rPr lang="en-US" sz="2400" dirty="0" err="1" smtClean="0"/>
              <a:t>ToR</a:t>
            </a:r>
            <a:r>
              <a:rPr lang="en-US" sz="2400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1572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0" grpId="1" animBg="1"/>
      <p:bldP spid="68" grpId="0"/>
      <p:bldP spid="72" grpId="0" animBg="1"/>
      <p:bldP spid="126" grpId="0"/>
      <p:bldP spid="129" grpId="0"/>
      <p:bldP spid="13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56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00FF"/>
                </a:solidFill>
              </a:rPr>
              <a:t>Mininet</a:t>
            </a:r>
            <a:r>
              <a:rPr lang="en-US" dirty="0" smtClean="0">
                <a:solidFill>
                  <a:srgbClr val="0000FF"/>
                </a:solidFill>
              </a:rPr>
              <a:t>: End-End Performance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78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00FF"/>
                </a:solidFill>
              </a:rPr>
              <a:t>Mininet</a:t>
            </a:r>
            <a:r>
              <a:rPr lang="en-US" dirty="0" smtClean="0">
                <a:solidFill>
                  <a:srgbClr val="0000FF"/>
                </a:solidFill>
              </a:rPr>
              <a:t>: Route and Link Dynamics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3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00FF"/>
                </a:solidFill>
              </a:rPr>
              <a:t>Mininet</a:t>
            </a:r>
            <a:r>
              <a:rPr lang="en-US" dirty="0" smtClean="0">
                <a:solidFill>
                  <a:srgbClr val="0000FF"/>
                </a:solidFill>
              </a:rPr>
              <a:t>: Parameters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27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FS: Parameters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67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00FF"/>
                </a:solidFill>
              </a:rPr>
              <a:t>Fs</a:t>
            </a:r>
            <a:r>
              <a:rPr lang="en-US" dirty="0" smtClean="0">
                <a:solidFill>
                  <a:srgbClr val="0000FF"/>
                </a:solidFill>
              </a:rPr>
              <a:t>: End-End Performance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26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00FF"/>
                </a:solidFill>
              </a:rPr>
              <a:t>Fs</a:t>
            </a:r>
            <a:r>
              <a:rPr lang="en-US" dirty="0" smtClean="0">
                <a:solidFill>
                  <a:srgbClr val="0000FF"/>
                </a:solidFill>
              </a:rPr>
              <a:t>: Scalability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1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TO DO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Implement consistent update algorithms in </a:t>
            </a:r>
            <a:r>
              <a:rPr lang="en-US" dirty="0" err="1" smtClean="0"/>
              <a:t>htsim</a:t>
            </a:r>
            <a:r>
              <a:rPr lang="en-US" dirty="0" smtClean="0"/>
              <a:t> and </a:t>
            </a:r>
            <a:r>
              <a:rPr lang="en-US" dirty="0" err="1" smtClean="0"/>
              <a:t>mininet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No Black Holes</a:t>
            </a:r>
          </a:p>
          <a:p>
            <a:pPr lvl="1"/>
            <a:r>
              <a:rPr lang="en-US" dirty="0" smtClean="0"/>
              <a:t>End-End Connectivity</a:t>
            </a:r>
          </a:p>
          <a:p>
            <a:pPr lvl="1"/>
            <a:r>
              <a:rPr lang="en-US" dirty="0" smtClean="0"/>
              <a:t>Bounded Latency</a:t>
            </a:r>
          </a:p>
          <a:p>
            <a:endParaRPr lang="en-US" dirty="0" smtClean="0"/>
          </a:p>
          <a:p>
            <a:r>
              <a:rPr lang="en-US" dirty="0" smtClean="0"/>
              <a:t>End-End Performance with</a:t>
            </a:r>
          </a:p>
          <a:p>
            <a:pPr lvl="1"/>
            <a:r>
              <a:rPr lang="en-US" dirty="0" smtClean="0"/>
              <a:t>Packet Scattering</a:t>
            </a:r>
          </a:p>
          <a:p>
            <a:pPr lvl="1"/>
            <a:r>
              <a:rPr lang="en-US" dirty="0" smtClean="0"/>
              <a:t>Other Data center topologies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err="1" smtClean="0"/>
              <a:t>fs</a:t>
            </a:r>
            <a:r>
              <a:rPr lang="en-US" dirty="0" smtClean="0"/>
              <a:t>: End-End performance tests for 1000 rack topologies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238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/>
          <p:cNvSpPr/>
          <p:nvPr/>
        </p:nvSpPr>
        <p:spPr>
          <a:xfrm>
            <a:off x="3677294" y="4483692"/>
            <a:ext cx="3321945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Over </a:t>
            </a:r>
            <a:r>
              <a:rPr lang="en-US" sz="2400" dirty="0" smtClean="0">
                <a:solidFill>
                  <a:schemeClr val="tx1"/>
                </a:solidFill>
              </a:rPr>
              <a:t>subscribed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(tree, leaf spine,…)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97494" y="2612571"/>
            <a:ext cx="3486778" cy="7427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itle 55"/>
          <p:cNvSpPr>
            <a:spLocks noGrp="1"/>
          </p:cNvSpPr>
          <p:nvPr>
            <p:ph type="title"/>
          </p:nvPr>
        </p:nvSpPr>
        <p:spPr>
          <a:xfrm>
            <a:off x="456400" y="154942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BF"/>
                </a:solidFill>
              </a:rPr>
              <a:t>Existing Choices</a:t>
            </a:r>
            <a:endParaRPr lang="en-US" dirty="0"/>
          </a:p>
        </p:txBody>
      </p:sp>
      <p:grpSp>
        <p:nvGrpSpPr>
          <p:cNvPr id="2" name="Group 32"/>
          <p:cNvGrpSpPr/>
          <p:nvPr/>
        </p:nvGrpSpPr>
        <p:grpSpPr>
          <a:xfrm>
            <a:off x="393352" y="4954092"/>
            <a:ext cx="368498" cy="422546"/>
            <a:chOff x="1027560" y="1988818"/>
            <a:chExt cx="545969" cy="678181"/>
          </a:xfrm>
        </p:grpSpPr>
        <p:sp>
          <p:nvSpPr>
            <p:cNvPr id="63" name="Cube 62"/>
            <p:cNvSpPr/>
            <p:nvPr/>
          </p:nvSpPr>
          <p:spPr>
            <a:xfrm flipH="1">
              <a:off x="1027560" y="1988818"/>
              <a:ext cx="545969" cy="678181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71574" y="2133601"/>
              <a:ext cx="401955" cy="5295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5" name="Rectangle 83"/>
            <p:cNvSpPr/>
            <p:nvPr/>
          </p:nvSpPr>
          <p:spPr>
            <a:xfrm>
              <a:off x="1028484" y="2005964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83"/>
            <p:cNvSpPr/>
            <p:nvPr/>
          </p:nvSpPr>
          <p:spPr>
            <a:xfrm>
              <a:off x="1037545" y="1988820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5" name="Picture 45" descr="Service Rout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128" y="4829350"/>
            <a:ext cx="376722" cy="11629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grpSp>
        <p:nvGrpSpPr>
          <p:cNvPr id="3" name="Group 40"/>
          <p:cNvGrpSpPr/>
          <p:nvPr/>
        </p:nvGrpSpPr>
        <p:grpSpPr>
          <a:xfrm>
            <a:off x="1236752" y="4949343"/>
            <a:ext cx="368498" cy="422546"/>
            <a:chOff x="1027560" y="1988818"/>
            <a:chExt cx="545969" cy="678181"/>
          </a:xfrm>
        </p:grpSpPr>
        <p:sp>
          <p:nvSpPr>
            <p:cNvPr id="58" name="Cube 57"/>
            <p:cNvSpPr/>
            <p:nvPr/>
          </p:nvSpPr>
          <p:spPr>
            <a:xfrm flipH="1">
              <a:off x="1027560" y="1988818"/>
              <a:ext cx="545969" cy="678181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71574" y="2133601"/>
              <a:ext cx="401955" cy="5295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1" name="Rectangle 83"/>
            <p:cNvSpPr/>
            <p:nvPr/>
          </p:nvSpPr>
          <p:spPr>
            <a:xfrm>
              <a:off x="1028484" y="2005964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83"/>
            <p:cNvSpPr/>
            <p:nvPr/>
          </p:nvSpPr>
          <p:spPr>
            <a:xfrm>
              <a:off x="1037545" y="1988820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2" name="Picture 45" descr="Service Rout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28527" y="4824602"/>
            <a:ext cx="376722" cy="11629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grpSp>
        <p:nvGrpSpPr>
          <p:cNvPr id="4" name="Group 42"/>
          <p:cNvGrpSpPr/>
          <p:nvPr/>
        </p:nvGrpSpPr>
        <p:grpSpPr>
          <a:xfrm>
            <a:off x="2617255" y="4944595"/>
            <a:ext cx="368498" cy="422546"/>
            <a:chOff x="1027560" y="1988818"/>
            <a:chExt cx="545969" cy="678181"/>
          </a:xfrm>
        </p:grpSpPr>
        <p:sp>
          <p:nvSpPr>
            <p:cNvPr id="53" name="Cube 52"/>
            <p:cNvSpPr/>
            <p:nvPr/>
          </p:nvSpPr>
          <p:spPr>
            <a:xfrm flipH="1">
              <a:off x="1027560" y="1988818"/>
              <a:ext cx="545969" cy="678181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71574" y="2133601"/>
              <a:ext cx="401955" cy="5295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5" name="Rectangle 83"/>
            <p:cNvSpPr/>
            <p:nvPr/>
          </p:nvSpPr>
          <p:spPr>
            <a:xfrm>
              <a:off x="1028484" y="2005964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83"/>
            <p:cNvSpPr/>
            <p:nvPr/>
          </p:nvSpPr>
          <p:spPr>
            <a:xfrm>
              <a:off x="1037545" y="1988820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4" name="Picture 45" descr="Service Rout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09031" y="4819854"/>
            <a:ext cx="376722" cy="11629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grpSp>
        <p:nvGrpSpPr>
          <p:cNvPr id="5" name="Group 44"/>
          <p:cNvGrpSpPr/>
          <p:nvPr/>
        </p:nvGrpSpPr>
        <p:grpSpPr>
          <a:xfrm>
            <a:off x="3263696" y="4954092"/>
            <a:ext cx="368498" cy="422546"/>
            <a:chOff x="1027560" y="1988818"/>
            <a:chExt cx="545969" cy="678181"/>
          </a:xfrm>
        </p:grpSpPr>
        <p:sp>
          <p:nvSpPr>
            <p:cNvPr id="48" name="Cube 47"/>
            <p:cNvSpPr/>
            <p:nvPr/>
          </p:nvSpPr>
          <p:spPr>
            <a:xfrm flipH="1">
              <a:off x="1027560" y="1988818"/>
              <a:ext cx="545969" cy="678181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71574" y="2133601"/>
              <a:ext cx="401955" cy="5295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" name="Rectangle 83"/>
            <p:cNvSpPr/>
            <p:nvPr/>
          </p:nvSpPr>
          <p:spPr>
            <a:xfrm>
              <a:off x="1028484" y="2005964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83"/>
            <p:cNvSpPr/>
            <p:nvPr/>
          </p:nvSpPr>
          <p:spPr>
            <a:xfrm>
              <a:off x="1037545" y="1988820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6" name="Picture 45" descr="Service Rout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55472" y="4829350"/>
            <a:ext cx="376722" cy="11629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grpSp>
        <p:nvGrpSpPr>
          <p:cNvPr id="6" name="Group 73"/>
          <p:cNvGrpSpPr/>
          <p:nvPr/>
        </p:nvGrpSpPr>
        <p:grpSpPr>
          <a:xfrm>
            <a:off x="430228" y="2725610"/>
            <a:ext cx="3247066" cy="129195"/>
            <a:chOff x="336078" y="1865051"/>
            <a:chExt cx="3247066" cy="129195"/>
          </a:xfrm>
        </p:grpSpPr>
        <p:pic>
          <p:nvPicPr>
            <p:cNvPr id="70" name="Picture 45" descr="Service Router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6078" y="1869799"/>
              <a:ext cx="376722" cy="1162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" name="Picture 45" descr="Service Router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79477" y="1865051"/>
              <a:ext cx="376722" cy="1162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Picture 71" descr="Service Router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06422" y="1869799"/>
              <a:ext cx="376722" cy="1162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Picture 45" descr="Service Router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209375" y="1877956"/>
              <a:ext cx="376722" cy="11629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5" name="Picture 45" descr="Service Rout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0228" y="3167856"/>
            <a:ext cx="376722" cy="116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Picture 45" descr="Service Rout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73627" y="3163108"/>
            <a:ext cx="376722" cy="116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Picture 76" descr="Service Rout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00572" y="3167856"/>
            <a:ext cx="376722" cy="116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Picture 45" descr="Service Rout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03525" y="3176013"/>
            <a:ext cx="376722" cy="1162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Straight Connector 80"/>
          <p:cNvCxnSpPr>
            <a:stCxn id="35" idx="0"/>
            <a:endCxn id="75" idx="2"/>
          </p:cNvCxnSpPr>
          <p:nvPr/>
        </p:nvCxnSpPr>
        <p:spPr>
          <a:xfrm rot="5400000" flipH="1" flipV="1">
            <a:off x="-176563" y="4034198"/>
            <a:ext cx="1545204" cy="4510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42" idx="0"/>
            <a:endCxn id="76" idx="2"/>
          </p:cNvCxnSpPr>
          <p:nvPr/>
        </p:nvCxnSpPr>
        <p:spPr>
          <a:xfrm rot="5400000" flipH="1" flipV="1">
            <a:off x="666836" y="4029450"/>
            <a:ext cx="1545204" cy="4510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35" idx="0"/>
            <a:endCxn id="76" idx="2"/>
          </p:cNvCxnSpPr>
          <p:nvPr/>
        </p:nvCxnSpPr>
        <p:spPr>
          <a:xfrm rot="5400000" flipH="1" flipV="1">
            <a:off x="242762" y="3610125"/>
            <a:ext cx="1549952" cy="888499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44" idx="0"/>
            <a:endCxn id="78" idx="2"/>
          </p:cNvCxnSpPr>
          <p:nvPr/>
        </p:nvCxnSpPr>
        <p:spPr>
          <a:xfrm rot="16200000" flipV="1">
            <a:off x="1880864" y="3903326"/>
            <a:ext cx="1527551" cy="305506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46" idx="0"/>
            <a:endCxn id="77" idx="2"/>
          </p:cNvCxnSpPr>
          <p:nvPr/>
        </p:nvCxnSpPr>
        <p:spPr>
          <a:xfrm rot="5400000" flipH="1" flipV="1">
            <a:off x="2693781" y="4034198"/>
            <a:ext cx="1545204" cy="4510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42" idx="0"/>
            <a:endCxn id="78" idx="2"/>
          </p:cNvCxnSpPr>
          <p:nvPr/>
        </p:nvCxnSpPr>
        <p:spPr>
          <a:xfrm rot="5400000" flipH="1" flipV="1">
            <a:off x="1188238" y="3520954"/>
            <a:ext cx="1532299" cy="107499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6" idx="2"/>
            <a:endCxn id="44" idx="0"/>
          </p:cNvCxnSpPr>
          <p:nvPr/>
        </p:nvCxnSpPr>
        <p:spPr>
          <a:xfrm rot="16200000" flipH="1">
            <a:off x="1359462" y="3381924"/>
            <a:ext cx="1540456" cy="1335404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44" idx="0"/>
            <a:endCxn id="77" idx="2"/>
          </p:cNvCxnSpPr>
          <p:nvPr/>
        </p:nvCxnSpPr>
        <p:spPr>
          <a:xfrm rot="5400000" flipH="1" flipV="1">
            <a:off x="2375308" y="3706230"/>
            <a:ext cx="1535708" cy="691541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42" idx="0"/>
            <a:endCxn id="75" idx="2"/>
          </p:cNvCxnSpPr>
          <p:nvPr/>
        </p:nvCxnSpPr>
        <p:spPr>
          <a:xfrm rot="16200000" flipV="1">
            <a:off x="247511" y="3655224"/>
            <a:ext cx="1540456" cy="798299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46" idx="0"/>
            <a:endCxn id="78" idx="2"/>
          </p:cNvCxnSpPr>
          <p:nvPr/>
        </p:nvCxnSpPr>
        <p:spPr>
          <a:xfrm rot="16200000" flipV="1">
            <a:off x="2199337" y="3584853"/>
            <a:ext cx="1537047" cy="951947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35" idx="0"/>
            <a:endCxn id="78" idx="2"/>
          </p:cNvCxnSpPr>
          <p:nvPr/>
        </p:nvCxnSpPr>
        <p:spPr>
          <a:xfrm rot="5400000" flipH="1" flipV="1">
            <a:off x="764164" y="3101629"/>
            <a:ext cx="1537047" cy="1918397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endCxn id="77" idx="2"/>
          </p:cNvCxnSpPr>
          <p:nvPr/>
        </p:nvCxnSpPr>
        <p:spPr>
          <a:xfrm flipV="1">
            <a:off x="1418292" y="3284146"/>
            <a:ext cx="2070641" cy="1533987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44" idx="0"/>
            <a:endCxn id="75" idx="2"/>
          </p:cNvCxnSpPr>
          <p:nvPr/>
        </p:nvCxnSpPr>
        <p:spPr>
          <a:xfrm rot="16200000" flipV="1">
            <a:off x="940137" y="2962598"/>
            <a:ext cx="1535708" cy="2178803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46" idx="0"/>
            <a:endCxn id="76" idx="2"/>
          </p:cNvCxnSpPr>
          <p:nvPr/>
        </p:nvCxnSpPr>
        <p:spPr>
          <a:xfrm rot="16200000" flipV="1">
            <a:off x="1677935" y="3063451"/>
            <a:ext cx="1549952" cy="1981845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1823995" y="4786133"/>
            <a:ext cx="743220" cy="827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6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60293" y="6453731"/>
            <a:ext cx="2133600" cy="365125"/>
          </a:xfrm>
        </p:spPr>
        <p:txBody>
          <a:bodyPr/>
          <a:lstStyle/>
          <a:p>
            <a:fld id="{2F8258B8-ACF5-6E4C-8B3E-49E538074B44}" type="slidenum">
              <a:rPr lang="en-US" sz="1400" smtClean="0"/>
              <a:pPr/>
              <a:t>4</a:t>
            </a:fld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6246474" y="1591506"/>
            <a:ext cx="26768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Over provisioned</a:t>
            </a:r>
          </a:p>
          <a:p>
            <a:pPr algn="ctr"/>
            <a:r>
              <a:rPr lang="en-US" sz="2400" dirty="0" smtClean="0"/>
              <a:t>(</a:t>
            </a:r>
            <a:r>
              <a:rPr lang="en-US" sz="2400" dirty="0" err="1" smtClean="0"/>
              <a:t>Fattree</a:t>
            </a:r>
            <a:r>
              <a:rPr lang="en-US" sz="2400" dirty="0" smtClean="0"/>
              <a:t>, Jellyfish,…)</a:t>
            </a:r>
            <a:endParaRPr lang="en-US" sz="2400" dirty="0"/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3931142" y="1586184"/>
            <a:ext cx="1" cy="402722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931142" y="5613410"/>
            <a:ext cx="5062749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485173" y="5725463"/>
            <a:ext cx="23463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Performance</a:t>
            </a:r>
            <a:endParaRPr lang="en-US" sz="3200" dirty="0"/>
          </a:p>
        </p:txBody>
      </p:sp>
      <p:sp>
        <p:nvSpPr>
          <p:cNvPr id="98" name="TextBox 97"/>
          <p:cNvSpPr txBox="1"/>
          <p:nvPr/>
        </p:nvSpPr>
        <p:spPr>
          <a:xfrm>
            <a:off x="2901977" y="1254375"/>
            <a:ext cx="9178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Cost</a:t>
            </a:r>
            <a:endParaRPr lang="en-US" sz="3200" dirty="0"/>
          </a:p>
        </p:txBody>
      </p:sp>
      <p:sp>
        <p:nvSpPr>
          <p:cNvPr id="68" name="TextBox 67"/>
          <p:cNvSpPr txBox="1"/>
          <p:nvPr/>
        </p:nvSpPr>
        <p:spPr>
          <a:xfrm>
            <a:off x="569501" y="4357605"/>
            <a:ext cx="2870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Top of Rack (</a:t>
            </a:r>
            <a:r>
              <a:rPr lang="en-US" sz="2400" dirty="0" err="1" smtClean="0"/>
              <a:t>ToR</a:t>
            </a:r>
            <a:r>
              <a:rPr lang="en-US" sz="2400" dirty="0" smtClean="0"/>
              <a:t>)</a:t>
            </a:r>
            <a:endParaRPr lang="en-US" dirty="0" smtClean="0"/>
          </a:p>
        </p:txBody>
      </p:sp>
      <p:sp>
        <p:nvSpPr>
          <p:cNvPr id="107" name="TextBox 106"/>
          <p:cNvSpPr txBox="1"/>
          <p:nvPr/>
        </p:nvSpPr>
        <p:spPr>
          <a:xfrm>
            <a:off x="333038" y="2110250"/>
            <a:ext cx="767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0372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>
            <a:off x="333038" y="2802748"/>
            <a:ext cx="3486778" cy="2908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itle 55"/>
          <p:cNvSpPr>
            <a:spLocks noGrp="1"/>
          </p:cNvSpPr>
          <p:nvPr>
            <p:ph type="title"/>
          </p:nvPr>
        </p:nvSpPr>
        <p:spPr>
          <a:xfrm>
            <a:off x="456400" y="154942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BF"/>
                </a:solidFill>
              </a:rPr>
              <a:t>Existing </a:t>
            </a:r>
            <a:r>
              <a:rPr lang="en-US" dirty="0">
                <a:solidFill>
                  <a:srgbClr val="0000BF"/>
                </a:solidFill>
              </a:rPr>
              <a:t>Choices</a:t>
            </a:r>
            <a:endParaRPr lang="en-US" dirty="0"/>
          </a:p>
        </p:txBody>
      </p:sp>
      <p:grpSp>
        <p:nvGrpSpPr>
          <p:cNvPr id="2" name="Group 32"/>
          <p:cNvGrpSpPr/>
          <p:nvPr/>
        </p:nvGrpSpPr>
        <p:grpSpPr>
          <a:xfrm>
            <a:off x="389364" y="4943354"/>
            <a:ext cx="368498" cy="422546"/>
            <a:chOff x="1027560" y="1988818"/>
            <a:chExt cx="545969" cy="678181"/>
          </a:xfrm>
        </p:grpSpPr>
        <p:sp>
          <p:nvSpPr>
            <p:cNvPr id="63" name="Cube 62"/>
            <p:cNvSpPr/>
            <p:nvPr/>
          </p:nvSpPr>
          <p:spPr>
            <a:xfrm flipH="1">
              <a:off x="1027560" y="1988818"/>
              <a:ext cx="545969" cy="678181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71574" y="2133601"/>
              <a:ext cx="401955" cy="5295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5" name="Rectangle 83"/>
            <p:cNvSpPr/>
            <p:nvPr/>
          </p:nvSpPr>
          <p:spPr>
            <a:xfrm>
              <a:off x="1028484" y="2005964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83"/>
            <p:cNvSpPr/>
            <p:nvPr/>
          </p:nvSpPr>
          <p:spPr>
            <a:xfrm>
              <a:off x="1037545" y="1988820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5" name="Picture 45" descr="Service Rout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140" y="4818612"/>
            <a:ext cx="376722" cy="11629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grpSp>
        <p:nvGrpSpPr>
          <p:cNvPr id="3" name="Group 40"/>
          <p:cNvGrpSpPr/>
          <p:nvPr/>
        </p:nvGrpSpPr>
        <p:grpSpPr>
          <a:xfrm>
            <a:off x="1232764" y="4938605"/>
            <a:ext cx="368498" cy="422546"/>
            <a:chOff x="1027560" y="1988818"/>
            <a:chExt cx="545969" cy="678181"/>
          </a:xfrm>
        </p:grpSpPr>
        <p:sp>
          <p:nvSpPr>
            <p:cNvPr id="58" name="Cube 57"/>
            <p:cNvSpPr/>
            <p:nvPr/>
          </p:nvSpPr>
          <p:spPr>
            <a:xfrm flipH="1">
              <a:off x="1027560" y="1988818"/>
              <a:ext cx="545969" cy="678181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71574" y="2133601"/>
              <a:ext cx="401955" cy="5295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1" name="Rectangle 83"/>
            <p:cNvSpPr/>
            <p:nvPr/>
          </p:nvSpPr>
          <p:spPr>
            <a:xfrm>
              <a:off x="1028484" y="2005964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83"/>
            <p:cNvSpPr/>
            <p:nvPr/>
          </p:nvSpPr>
          <p:spPr>
            <a:xfrm>
              <a:off x="1037545" y="1988820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2" name="Picture 45" descr="Service Rout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24539" y="4813864"/>
            <a:ext cx="376722" cy="11629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grpSp>
        <p:nvGrpSpPr>
          <p:cNvPr id="4" name="Group 42"/>
          <p:cNvGrpSpPr/>
          <p:nvPr/>
        </p:nvGrpSpPr>
        <p:grpSpPr>
          <a:xfrm>
            <a:off x="2613267" y="4933857"/>
            <a:ext cx="368498" cy="422546"/>
            <a:chOff x="1027560" y="1988818"/>
            <a:chExt cx="545969" cy="678181"/>
          </a:xfrm>
        </p:grpSpPr>
        <p:sp>
          <p:nvSpPr>
            <p:cNvPr id="53" name="Cube 52"/>
            <p:cNvSpPr/>
            <p:nvPr/>
          </p:nvSpPr>
          <p:spPr>
            <a:xfrm flipH="1">
              <a:off x="1027560" y="1988818"/>
              <a:ext cx="545969" cy="678181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71574" y="2133601"/>
              <a:ext cx="401955" cy="5295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5" name="Rectangle 83"/>
            <p:cNvSpPr/>
            <p:nvPr/>
          </p:nvSpPr>
          <p:spPr>
            <a:xfrm>
              <a:off x="1028484" y="2005964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83"/>
            <p:cNvSpPr/>
            <p:nvPr/>
          </p:nvSpPr>
          <p:spPr>
            <a:xfrm>
              <a:off x="1037545" y="1988820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4" name="Picture 45" descr="Service Rout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05043" y="4809116"/>
            <a:ext cx="376722" cy="11629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grpSp>
        <p:nvGrpSpPr>
          <p:cNvPr id="5" name="Group 44"/>
          <p:cNvGrpSpPr/>
          <p:nvPr/>
        </p:nvGrpSpPr>
        <p:grpSpPr>
          <a:xfrm>
            <a:off x="3259708" y="4943354"/>
            <a:ext cx="368498" cy="422546"/>
            <a:chOff x="1027560" y="1988818"/>
            <a:chExt cx="545969" cy="678181"/>
          </a:xfrm>
        </p:grpSpPr>
        <p:sp>
          <p:nvSpPr>
            <p:cNvPr id="48" name="Cube 47"/>
            <p:cNvSpPr/>
            <p:nvPr/>
          </p:nvSpPr>
          <p:spPr>
            <a:xfrm flipH="1">
              <a:off x="1027560" y="1988818"/>
              <a:ext cx="545969" cy="678181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71574" y="2133601"/>
              <a:ext cx="401955" cy="5295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" name="Rectangle 83"/>
            <p:cNvSpPr/>
            <p:nvPr/>
          </p:nvSpPr>
          <p:spPr>
            <a:xfrm>
              <a:off x="1028484" y="2005964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83"/>
            <p:cNvSpPr/>
            <p:nvPr/>
          </p:nvSpPr>
          <p:spPr>
            <a:xfrm>
              <a:off x="1037545" y="1988820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6" name="Picture 45" descr="Service Rout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51484" y="4818612"/>
            <a:ext cx="376722" cy="11629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pic>
        <p:nvPicPr>
          <p:cNvPr id="75" name="Picture 45" descr="Service Rout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5772" y="2906157"/>
            <a:ext cx="376722" cy="116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Picture 45" descr="Service Rout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9171" y="2901409"/>
            <a:ext cx="376722" cy="116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Picture 76" descr="Service Rout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36116" y="2906157"/>
            <a:ext cx="376722" cy="116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Picture 45" descr="Service Rout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069" y="2914314"/>
            <a:ext cx="376722" cy="1162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Straight Connector 80"/>
          <p:cNvCxnSpPr>
            <a:stCxn id="35" idx="0"/>
            <a:endCxn id="75" idx="2"/>
          </p:cNvCxnSpPr>
          <p:nvPr/>
        </p:nvCxnSpPr>
        <p:spPr>
          <a:xfrm rot="5400000" flipH="1" flipV="1">
            <a:off x="-286265" y="3878214"/>
            <a:ext cx="1796165" cy="84632"/>
          </a:xfrm>
          <a:prstGeom prst="line">
            <a:avLst/>
          </a:prstGeom>
          <a:ln>
            <a:solidFill>
              <a:schemeClr val="dk1">
                <a:shade val="95000"/>
                <a:satMod val="105000"/>
                <a:alpha val="99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42" idx="0"/>
          </p:cNvCxnSpPr>
          <p:nvPr/>
        </p:nvCxnSpPr>
        <p:spPr>
          <a:xfrm rot="5400000" flipH="1" flipV="1">
            <a:off x="595106" y="3911438"/>
            <a:ext cx="1720220" cy="84632"/>
          </a:xfrm>
          <a:prstGeom prst="line">
            <a:avLst/>
          </a:prstGeom>
          <a:ln>
            <a:solidFill>
              <a:schemeClr val="dk1">
                <a:shade val="95000"/>
                <a:satMod val="105000"/>
                <a:alpha val="99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35" idx="0"/>
            <a:endCxn id="76" idx="2"/>
          </p:cNvCxnSpPr>
          <p:nvPr/>
        </p:nvCxnSpPr>
        <p:spPr>
          <a:xfrm rot="5400000" flipH="1" flipV="1">
            <a:off x="133060" y="3454141"/>
            <a:ext cx="1800913" cy="928031"/>
          </a:xfrm>
          <a:prstGeom prst="line">
            <a:avLst/>
          </a:prstGeom>
          <a:ln>
            <a:solidFill>
              <a:schemeClr val="dk1">
                <a:shade val="95000"/>
                <a:satMod val="105000"/>
                <a:alpha val="99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44" idx="0"/>
            <a:endCxn id="78" idx="2"/>
          </p:cNvCxnSpPr>
          <p:nvPr/>
        </p:nvCxnSpPr>
        <p:spPr>
          <a:xfrm rot="16200000" flipV="1">
            <a:off x="1771161" y="3786873"/>
            <a:ext cx="1778512" cy="265974"/>
          </a:xfrm>
          <a:prstGeom prst="line">
            <a:avLst/>
          </a:prstGeom>
          <a:ln>
            <a:solidFill>
              <a:schemeClr val="dk1">
                <a:shade val="95000"/>
                <a:satMod val="105000"/>
                <a:alpha val="99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46" idx="0"/>
            <a:endCxn id="77" idx="2"/>
          </p:cNvCxnSpPr>
          <p:nvPr/>
        </p:nvCxnSpPr>
        <p:spPr>
          <a:xfrm rot="5400000" flipH="1" flipV="1">
            <a:off x="2584079" y="3878214"/>
            <a:ext cx="1796165" cy="84632"/>
          </a:xfrm>
          <a:prstGeom prst="line">
            <a:avLst/>
          </a:prstGeom>
          <a:ln>
            <a:solidFill>
              <a:schemeClr val="dk1">
                <a:shade val="95000"/>
                <a:satMod val="105000"/>
                <a:alpha val="99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rot="5400000" flipH="1" flipV="1">
            <a:off x="1110035" y="3387644"/>
            <a:ext cx="1711395" cy="1123395"/>
          </a:xfrm>
          <a:prstGeom prst="line">
            <a:avLst/>
          </a:prstGeom>
          <a:ln>
            <a:solidFill>
              <a:schemeClr val="dk1">
                <a:shade val="95000"/>
                <a:satMod val="105000"/>
                <a:alpha val="99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6" idx="2"/>
            <a:endCxn id="44" idx="0"/>
          </p:cNvCxnSpPr>
          <p:nvPr/>
        </p:nvCxnSpPr>
        <p:spPr>
          <a:xfrm rot="16200000" flipH="1">
            <a:off x="1249760" y="3265471"/>
            <a:ext cx="1791417" cy="1295872"/>
          </a:xfrm>
          <a:prstGeom prst="line">
            <a:avLst/>
          </a:prstGeom>
          <a:ln>
            <a:solidFill>
              <a:schemeClr val="dk1">
                <a:shade val="95000"/>
                <a:satMod val="105000"/>
                <a:alpha val="99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44" idx="0"/>
            <a:endCxn id="77" idx="2"/>
          </p:cNvCxnSpPr>
          <p:nvPr/>
        </p:nvCxnSpPr>
        <p:spPr>
          <a:xfrm rot="5400000" flipH="1" flipV="1">
            <a:off x="2265606" y="3550246"/>
            <a:ext cx="1786669" cy="731073"/>
          </a:xfrm>
          <a:prstGeom prst="line">
            <a:avLst/>
          </a:prstGeom>
          <a:ln>
            <a:solidFill>
              <a:schemeClr val="dk1">
                <a:shade val="95000"/>
                <a:satMod val="105000"/>
                <a:alpha val="99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42" idx="0"/>
          </p:cNvCxnSpPr>
          <p:nvPr/>
        </p:nvCxnSpPr>
        <p:spPr>
          <a:xfrm rot="16200000" flipV="1">
            <a:off x="173407" y="3574371"/>
            <a:ext cx="1720221" cy="758766"/>
          </a:xfrm>
          <a:prstGeom prst="line">
            <a:avLst/>
          </a:prstGeom>
          <a:ln>
            <a:solidFill>
              <a:schemeClr val="dk1">
                <a:shade val="95000"/>
                <a:satMod val="105000"/>
                <a:alpha val="99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46" idx="0"/>
            <a:endCxn id="78" idx="2"/>
          </p:cNvCxnSpPr>
          <p:nvPr/>
        </p:nvCxnSpPr>
        <p:spPr>
          <a:xfrm rot="16200000" flipV="1">
            <a:off x="2089634" y="3468400"/>
            <a:ext cx="1788008" cy="912415"/>
          </a:xfrm>
          <a:prstGeom prst="line">
            <a:avLst/>
          </a:prstGeom>
          <a:ln>
            <a:solidFill>
              <a:schemeClr val="dk1">
                <a:shade val="95000"/>
                <a:satMod val="105000"/>
                <a:alpha val="99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823995" y="4786133"/>
            <a:ext cx="743220" cy="827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6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60293" y="6453731"/>
            <a:ext cx="2133600" cy="365125"/>
          </a:xfrm>
        </p:spPr>
        <p:txBody>
          <a:bodyPr/>
          <a:lstStyle/>
          <a:p>
            <a:fld id="{2F8258B8-ACF5-6E4C-8B3E-49E538074B44}" type="slidenum">
              <a:rPr lang="en-US" sz="1400" smtClean="0"/>
              <a:pPr/>
              <a:t>5</a:t>
            </a:fld>
            <a:endParaRPr lang="en-US" dirty="0"/>
          </a:p>
        </p:txBody>
      </p:sp>
      <p:sp>
        <p:nvSpPr>
          <p:cNvPr id="68" name="Freeform 67"/>
          <p:cNvSpPr/>
          <p:nvPr/>
        </p:nvSpPr>
        <p:spPr>
          <a:xfrm>
            <a:off x="620971" y="3725076"/>
            <a:ext cx="2089498" cy="1025749"/>
          </a:xfrm>
          <a:custGeom>
            <a:avLst/>
            <a:gdLst>
              <a:gd name="connsiteX0" fmla="*/ 0 w 4945259"/>
              <a:gd name="connsiteY0" fmla="*/ 824108 h 824108"/>
              <a:gd name="connsiteX1" fmla="*/ 2215908 w 4945259"/>
              <a:gd name="connsiteY1" fmla="*/ 0 h 824108"/>
              <a:gd name="connsiteX2" fmla="*/ 4945259 w 4945259"/>
              <a:gd name="connsiteY2" fmla="*/ 824108 h 824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45259" h="824108">
                <a:moveTo>
                  <a:pt x="0" y="824108"/>
                </a:moveTo>
                <a:cubicBezTo>
                  <a:pt x="695849" y="412054"/>
                  <a:pt x="1391698" y="0"/>
                  <a:pt x="2215908" y="0"/>
                </a:cubicBezTo>
                <a:cubicBezTo>
                  <a:pt x="3040118" y="0"/>
                  <a:pt x="4945259" y="824108"/>
                  <a:pt x="4945259" y="824108"/>
                </a:cubicBezTo>
              </a:path>
            </a:pathLst>
          </a:custGeom>
          <a:ln>
            <a:solidFill>
              <a:srgbClr val="FF0000"/>
            </a:solidFill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614601" y="3614827"/>
            <a:ext cx="777795" cy="1144449"/>
          </a:xfrm>
          <a:custGeom>
            <a:avLst/>
            <a:gdLst>
              <a:gd name="connsiteX0" fmla="*/ 924025 w 924025"/>
              <a:gd name="connsiteY0" fmla="*/ 914410 h 914410"/>
              <a:gd name="connsiteX1" fmla="*/ 356135 w 924025"/>
              <a:gd name="connsiteY1" fmla="*/ 10 h 914410"/>
              <a:gd name="connsiteX2" fmla="*/ 0 w 924025"/>
              <a:gd name="connsiteY2" fmla="*/ 895159 h 914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4025" h="914410">
                <a:moveTo>
                  <a:pt x="924025" y="914410"/>
                </a:moveTo>
                <a:cubicBezTo>
                  <a:pt x="717082" y="458814"/>
                  <a:pt x="510139" y="3218"/>
                  <a:pt x="356135" y="10"/>
                </a:cubicBezTo>
                <a:cubicBezTo>
                  <a:pt x="202131" y="-3198"/>
                  <a:pt x="51335" y="753988"/>
                  <a:pt x="0" y="895159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33038" y="2341083"/>
            <a:ext cx="767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Core</a:t>
            </a:r>
            <a:endParaRPr lang="en-US" sz="2400" dirty="0"/>
          </a:p>
        </p:txBody>
      </p:sp>
      <p:sp>
        <p:nvSpPr>
          <p:cNvPr id="60" name="Rectangle 59"/>
          <p:cNvSpPr/>
          <p:nvPr/>
        </p:nvSpPr>
        <p:spPr>
          <a:xfrm>
            <a:off x="3677294" y="4483692"/>
            <a:ext cx="3321945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Over </a:t>
            </a:r>
            <a:r>
              <a:rPr lang="en-US" sz="2400" dirty="0" smtClean="0">
                <a:solidFill>
                  <a:schemeClr val="tx1"/>
                </a:solidFill>
              </a:rPr>
              <a:t>subscribed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(tree, leaf spine,…)</a:t>
            </a:r>
          </a:p>
        </p:txBody>
      </p:sp>
      <p:cxnSp>
        <p:nvCxnSpPr>
          <p:cNvPr id="95" name="Straight Arrow Connector 94"/>
          <p:cNvCxnSpPr/>
          <p:nvPr/>
        </p:nvCxnSpPr>
        <p:spPr>
          <a:xfrm flipV="1">
            <a:off x="3931142" y="1586184"/>
            <a:ext cx="1" cy="402722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3931142" y="5613410"/>
            <a:ext cx="5062749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485173" y="5725463"/>
            <a:ext cx="23463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Performance</a:t>
            </a:r>
            <a:endParaRPr lang="en-US" sz="3200" dirty="0"/>
          </a:p>
        </p:txBody>
      </p:sp>
      <p:sp>
        <p:nvSpPr>
          <p:cNvPr id="98" name="TextBox 97"/>
          <p:cNvSpPr txBox="1"/>
          <p:nvPr/>
        </p:nvSpPr>
        <p:spPr>
          <a:xfrm>
            <a:off x="2901977" y="1254375"/>
            <a:ext cx="9178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Cost</a:t>
            </a:r>
            <a:endParaRPr lang="en-US" sz="3200" dirty="0"/>
          </a:p>
        </p:txBody>
      </p:sp>
      <p:sp>
        <p:nvSpPr>
          <p:cNvPr id="83" name="TextBox 82"/>
          <p:cNvSpPr txBox="1"/>
          <p:nvPr/>
        </p:nvSpPr>
        <p:spPr>
          <a:xfrm>
            <a:off x="4755585" y="3309577"/>
            <a:ext cx="29817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Augmented </a:t>
            </a:r>
          </a:p>
          <a:p>
            <a:pPr algn="ctr"/>
            <a:r>
              <a:rPr lang="en-US" sz="2400" dirty="0" smtClean="0"/>
              <a:t>(c-Through , 3D Beam)</a:t>
            </a:r>
            <a:endParaRPr lang="en-US" sz="2400" dirty="0"/>
          </a:p>
        </p:txBody>
      </p:sp>
      <p:sp>
        <p:nvSpPr>
          <p:cNvPr id="70" name="TextBox 69"/>
          <p:cNvSpPr txBox="1"/>
          <p:nvPr/>
        </p:nvSpPr>
        <p:spPr>
          <a:xfrm>
            <a:off x="569501" y="4357605"/>
            <a:ext cx="2870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Top of Rack (</a:t>
            </a:r>
            <a:r>
              <a:rPr lang="en-US" sz="2400" dirty="0" err="1" smtClean="0"/>
              <a:t>ToR</a:t>
            </a:r>
            <a:r>
              <a:rPr lang="en-US" sz="2400" dirty="0" smtClean="0"/>
              <a:t>)</a:t>
            </a:r>
            <a:endParaRPr lang="en-US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6246474" y="1591506"/>
            <a:ext cx="26768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Over provisioned</a:t>
            </a:r>
          </a:p>
          <a:p>
            <a:pPr algn="ctr"/>
            <a:r>
              <a:rPr lang="en-US" sz="2400" dirty="0" smtClean="0"/>
              <a:t>(</a:t>
            </a:r>
            <a:r>
              <a:rPr lang="en-US" sz="2400" dirty="0" err="1" smtClean="0"/>
              <a:t>Fattree</a:t>
            </a:r>
            <a:r>
              <a:rPr lang="en-US" sz="2400" dirty="0" smtClean="0"/>
              <a:t>, Jellyfish,…)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6131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67" grpId="0"/>
      <p:bldP spid="68" grpId="0" animBg="1"/>
      <p:bldP spid="68" grpId="1" animBg="1"/>
      <p:bldP spid="7" grpId="0" animBg="1"/>
      <p:bldP spid="94" grpId="0"/>
      <p:bldP spid="7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55"/>
          <p:cNvSpPr>
            <a:spLocks noGrp="1"/>
          </p:cNvSpPr>
          <p:nvPr>
            <p:ph type="title"/>
          </p:nvPr>
        </p:nvSpPr>
        <p:spPr>
          <a:xfrm>
            <a:off x="456400" y="154942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BF"/>
                </a:solidFill>
              </a:rPr>
              <a:t>Existing </a:t>
            </a:r>
            <a:r>
              <a:rPr lang="en-US" dirty="0">
                <a:solidFill>
                  <a:srgbClr val="0000BF"/>
                </a:solidFill>
              </a:rPr>
              <a:t>Choices</a:t>
            </a:r>
            <a:endParaRPr lang="en-US" dirty="0"/>
          </a:p>
        </p:txBody>
      </p:sp>
      <p:sp>
        <p:nvSpPr>
          <p:cNvPr id="6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60293" y="6453731"/>
            <a:ext cx="2133600" cy="365125"/>
          </a:xfrm>
        </p:spPr>
        <p:txBody>
          <a:bodyPr/>
          <a:lstStyle/>
          <a:p>
            <a:fld id="{2F8258B8-ACF5-6E4C-8B3E-49E538074B44}" type="slidenum">
              <a:rPr lang="en-US" sz="1400" smtClean="0"/>
              <a:pPr/>
              <a:t>6</a:t>
            </a:fld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3677294" y="4483692"/>
            <a:ext cx="3321945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Over </a:t>
            </a:r>
            <a:r>
              <a:rPr lang="en-US" sz="2400" dirty="0" smtClean="0">
                <a:solidFill>
                  <a:schemeClr val="tx1"/>
                </a:solidFill>
              </a:rPr>
              <a:t>subscribed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(tree, leaf spine,…)</a:t>
            </a:r>
          </a:p>
        </p:txBody>
      </p:sp>
      <p:cxnSp>
        <p:nvCxnSpPr>
          <p:cNvPr id="95" name="Straight Arrow Connector 94"/>
          <p:cNvCxnSpPr/>
          <p:nvPr/>
        </p:nvCxnSpPr>
        <p:spPr>
          <a:xfrm flipV="1">
            <a:off x="3931142" y="1586184"/>
            <a:ext cx="1" cy="402722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3931142" y="5613410"/>
            <a:ext cx="5062749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485173" y="5725463"/>
            <a:ext cx="23463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Performance</a:t>
            </a:r>
            <a:endParaRPr lang="en-US" sz="3200" dirty="0"/>
          </a:p>
        </p:txBody>
      </p:sp>
      <p:sp>
        <p:nvSpPr>
          <p:cNvPr id="98" name="TextBox 97"/>
          <p:cNvSpPr txBox="1"/>
          <p:nvPr/>
        </p:nvSpPr>
        <p:spPr>
          <a:xfrm>
            <a:off x="2901977" y="1254375"/>
            <a:ext cx="9178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Cost</a:t>
            </a:r>
            <a:endParaRPr lang="en-US" sz="3200" dirty="0"/>
          </a:p>
        </p:txBody>
      </p:sp>
      <p:sp>
        <p:nvSpPr>
          <p:cNvPr id="83" name="TextBox 82"/>
          <p:cNvSpPr txBox="1"/>
          <p:nvPr/>
        </p:nvSpPr>
        <p:spPr>
          <a:xfrm>
            <a:off x="4755585" y="3309577"/>
            <a:ext cx="29817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Augmented </a:t>
            </a:r>
          </a:p>
          <a:p>
            <a:pPr algn="ctr"/>
            <a:r>
              <a:rPr lang="en-US" sz="2400" dirty="0" smtClean="0"/>
              <a:t>(c-Through , 3D Beam)</a:t>
            </a:r>
            <a:endParaRPr lang="en-US" sz="2400" dirty="0"/>
          </a:p>
        </p:txBody>
      </p:sp>
      <p:sp>
        <p:nvSpPr>
          <p:cNvPr id="71" name="TextBox 70"/>
          <p:cNvSpPr txBox="1"/>
          <p:nvPr/>
        </p:nvSpPr>
        <p:spPr>
          <a:xfrm>
            <a:off x="6246474" y="1591506"/>
            <a:ext cx="26768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Over provisioned</a:t>
            </a:r>
          </a:p>
          <a:p>
            <a:pPr algn="ctr"/>
            <a:r>
              <a:rPr lang="en-US" sz="2400" dirty="0" smtClean="0"/>
              <a:t>(</a:t>
            </a:r>
            <a:r>
              <a:rPr lang="en-US" sz="2400" dirty="0" err="1" smtClean="0"/>
              <a:t>Fattree</a:t>
            </a:r>
            <a:r>
              <a:rPr lang="en-US" sz="2400" dirty="0" smtClean="0"/>
              <a:t>, Jellyfish,…)</a:t>
            </a:r>
            <a:endParaRPr lang="en-US" sz="2400" dirty="0"/>
          </a:p>
        </p:txBody>
      </p:sp>
      <p:sp>
        <p:nvSpPr>
          <p:cNvPr id="72" name="Oval 71"/>
          <p:cNvSpPr/>
          <p:nvPr/>
        </p:nvSpPr>
        <p:spPr>
          <a:xfrm>
            <a:off x="6672649" y="4190511"/>
            <a:ext cx="2250715" cy="125751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Can we get here?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499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026" y="207075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BF"/>
                </a:solidFill>
              </a:rPr>
              <a:t>Our Vision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47026" y="6288787"/>
            <a:ext cx="2133600" cy="365125"/>
          </a:xfrm>
        </p:spPr>
        <p:txBody>
          <a:bodyPr/>
          <a:lstStyle/>
          <a:p>
            <a:fld id="{2F8258B8-ACF5-6E4C-8B3E-49E538074B4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4232294" y="5438006"/>
            <a:ext cx="1164332" cy="1296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grpSp>
        <p:nvGrpSpPr>
          <p:cNvPr id="74" name="Group 73"/>
          <p:cNvGrpSpPr/>
          <p:nvPr/>
        </p:nvGrpSpPr>
        <p:grpSpPr>
          <a:xfrm>
            <a:off x="3574218" y="5508604"/>
            <a:ext cx="577291" cy="637787"/>
            <a:chOff x="1027560" y="1988818"/>
            <a:chExt cx="545969" cy="678181"/>
          </a:xfrm>
        </p:grpSpPr>
        <p:sp>
          <p:nvSpPr>
            <p:cNvPr id="75" name="Cube 74"/>
            <p:cNvSpPr/>
            <p:nvPr/>
          </p:nvSpPr>
          <p:spPr>
            <a:xfrm flipH="1">
              <a:off x="1027560" y="1988818"/>
              <a:ext cx="545969" cy="678181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71574" y="2133601"/>
              <a:ext cx="401955" cy="5295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7" name="Rectangle 83"/>
            <p:cNvSpPr/>
            <p:nvPr/>
          </p:nvSpPr>
          <p:spPr>
            <a:xfrm>
              <a:off x="1028484" y="2005964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83"/>
            <p:cNvSpPr/>
            <p:nvPr/>
          </p:nvSpPr>
          <p:spPr>
            <a:xfrm>
              <a:off x="1037545" y="1988820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9" name="Picture 45" descr="Service Rout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1334" y="5320319"/>
            <a:ext cx="590174" cy="1755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grpSp>
        <p:nvGrpSpPr>
          <p:cNvPr id="80" name="Group 79"/>
          <p:cNvGrpSpPr/>
          <p:nvPr/>
        </p:nvGrpSpPr>
        <p:grpSpPr>
          <a:xfrm>
            <a:off x="4895492" y="5501435"/>
            <a:ext cx="577291" cy="637787"/>
            <a:chOff x="1027560" y="1988818"/>
            <a:chExt cx="545969" cy="678181"/>
          </a:xfrm>
        </p:grpSpPr>
        <p:sp>
          <p:nvSpPr>
            <p:cNvPr id="81" name="Cube 80"/>
            <p:cNvSpPr/>
            <p:nvPr/>
          </p:nvSpPr>
          <p:spPr>
            <a:xfrm flipH="1">
              <a:off x="1027560" y="1988818"/>
              <a:ext cx="545969" cy="678181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71574" y="2133601"/>
              <a:ext cx="401955" cy="5295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3" name="Rectangle 83"/>
            <p:cNvSpPr/>
            <p:nvPr/>
          </p:nvSpPr>
          <p:spPr>
            <a:xfrm>
              <a:off x="1028484" y="2005964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037545" y="1988820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5" name="Picture 45" descr="Service Rout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82606" y="5313153"/>
            <a:ext cx="590174" cy="1755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grpSp>
        <p:nvGrpSpPr>
          <p:cNvPr id="86" name="Group 85"/>
          <p:cNvGrpSpPr/>
          <p:nvPr/>
        </p:nvGrpSpPr>
        <p:grpSpPr>
          <a:xfrm>
            <a:off x="7058193" y="5494269"/>
            <a:ext cx="577291" cy="637787"/>
            <a:chOff x="1027560" y="1988818"/>
            <a:chExt cx="545969" cy="678181"/>
          </a:xfrm>
        </p:grpSpPr>
        <p:sp>
          <p:nvSpPr>
            <p:cNvPr id="87" name="Cube 86"/>
            <p:cNvSpPr/>
            <p:nvPr/>
          </p:nvSpPr>
          <p:spPr>
            <a:xfrm flipH="1">
              <a:off x="1027560" y="1988818"/>
              <a:ext cx="545969" cy="678181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71574" y="2133601"/>
              <a:ext cx="401955" cy="5295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9" name="Rectangle 83"/>
            <p:cNvSpPr/>
            <p:nvPr/>
          </p:nvSpPr>
          <p:spPr>
            <a:xfrm>
              <a:off x="1028484" y="2005964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3"/>
            <p:cNvSpPr/>
            <p:nvPr/>
          </p:nvSpPr>
          <p:spPr>
            <a:xfrm>
              <a:off x="1037545" y="1988820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1" name="Picture 45" descr="Service Rout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45310" y="5305986"/>
            <a:ext cx="590174" cy="1755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grpSp>
        <p:nvGrpSpPr>
          <p:cNvPr id="92" name="Group 91"/>
          <p:cNvGrpSpPr/>
          <p:nvPr/>
        </p:nvGrpSpPr>
        <p:grpSpPr>
          <a:xfrm>
            <a:off x="8070910" y="5508604"/>
            <a:ext cx="577291" cy="637787"/>
            <a:chOff x="1027560" y="1988818"/>
            <a:chExt cx="545969" cy="678181"/>
          </a:xfrm>
        </p:grpSpPr>
        <p:sp>
          <p:nvSpPr>
            <p:cNvPr id="93" name="Cube 92"/>
            <p:cNvSpPr/>
            <p:nvPr/>
          </p:nvSpPr>
          <p:spPr>
            <a:xfrm flipH="1">
              <a:off x="1027560" y="1988818"/>
              <a:ext cx="545969" cy="678181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71574" y="2133601"/>
              <a:ext cx="401955" cy="5295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5" name="Rectangle 83"/>
            <p:cNvSpPr/>
            <p:nvPr/>
          </p:nvSpPr>
          <p:spPr>
            <a:xfrm>
              <a:off x="1028484" y="2005964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83"/>
            <p:cNvSpPr/>
            <p:nvPr/>
          </p:nvSpPr>
          <p:spPr>
            <a:xfrm>
              <a:off x="1037545" y="1988820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7" name="Picture 96" descr="Service Rout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58027" y="5320319"/>
            <a:ext cx="590174" cy="1755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grpSp>
        <p:nvGrpSpPr>
          <p:cNvPr id="117" name="Group 116"/>
          <p:cNvGrpSpPr/>
          <p:nvPr/>
        </p:nvGrpSpPr>
        <p:grpSpPr>
          <a:xfrm>
            <a:off x="3424046" y="1535254"/>
            <a:ext cx="5462401" cy="3785065"/>
            <a:chOff x="1834625" y="1560355"/>
            <a:chExt cx="5462401" cy="3928534"/>
          </a:xfrm>
        </p:grpSpPr>
        <p:sp>
          <p:nvSpPr>
            <p:cNvPr id="73" name="Rectangle 72"/>
            <p:cNvSpPr/>
            <p:nvPr/>
          </p:nvSpPr>
          <p:spPr>
            <a:xfrm>
              <a:off x="1834625" y="1560355"/>
              <a:ext cx="5462401" cy="4557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8" name="Picture 45" descr="Service Router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042567" y="1722356"/>
              <a:ext cx="590174" cy="1821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Picture 45" descr="Service Router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63839" y="1714919"/>
              <a:ext cx="590174" cy="1821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Picture 99" descr="Service Router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539260" y="1722358"/>
              <a:ext cx="590174" cy="1821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Picture 45" descr="Service Router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977282" y="1735135"/>
              <a:ext cx="590174" cy="18218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2" name="Straight Connector 101"/>
            <p:cNvCxnSpPr>
              <a:stCxn id="79" idx="0"/>
              <a:endCxn id="98" idx="2"/>
            </p:cNvCxnSpPr>
            <p:nvPr/>
          </p:nvCxnSpPr>
          <p:spPr>
            <a:xfrm flipV="1">
              <a:off x="2267000" y="1904536"/>
              <a:ext cx="70654" cy="3584352"/>
            </a:xfrm>
            <a:prstGeom prst="line">
              <a:avLst/>
            </a:prstGeom>
            <a:ln>
              <a:solidFill>
                <a:schemeClr val="dk1">
                  <a:shade val="95000"/>
                  <a:satMod val="10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85" idx="0"/>
            </p:cNvCxnSpPr>
            <p:nvPr/>
          </p:nvCxnSpPr>
          <p:spPr>
            <a:xfrm flipV="1">
              <a:off x="3588272" y="1973609"/>
              <a:ext cx="70654" cy="3507840"/>
            </a:xfrm>
            <a:prstGeom prst="line">
              <a:avLst/>
            </a:prstGeom>
            <a:ln>
              <a:solidFill>
                <a:schemeClr val="dk1">
                  <a:shade val="95000"/>
                  <a:satMod val="10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stCxn id="79" idx="0"/>
              <a:endCxn id="99" idx="2"/>
            </p:cNvCxnSpPr>
            <p:nvPr/>
          </p:nvCxnSpPr>
          <p:spPr>
            <a:xfrm flipV="1">
              <a:off x="2267000" y="1897098"/>
              <a:ext cx="1391926" cy="3591791"/>
            </a:xfrm>
            <a:prstGeom prst="line">
              <a:avLst/>
            </a:prstGeom>
            <a:ln>
              <a:solidFill>
                <a:schemeClr val="dk1">
                  <a:shade val="95000"/>
                  <a:satMod val="10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>
              <a:stCxn id="91" idx="0"/>
              <a:endCxn id="101" idx="2"/>
            </p:cNvCxnSpPr>
            <p:nvPr/>
          </p:nvCxnSpPr>
          <p:spPr>
            <a:xfrm flipH="1" flipV="1">
              <a:off x="5272369" y="1917315"/>
              <a:ext cx="478607" cy="3556696"/>
            </a:xfrm>
            <a:prstGeom prst="line">
              <a:avLst/>
            </a:prstGeom>
            <a:ln>
              <a:solidFill>
                <a:schemeClr val="dk1">
                  <a:shade val="95000"/>
                  <a:satMod val="10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97" idx="0"/>
              <a:endCxn id="100" idx="2"/>
            </p:cNvCxnSpPr>
            <p:nvPr/>
          </p:nvCxnSpPr>
          <p:spPr>
            <a:xfrm flipV="1">
              <a:off x="6763693" y="1904536"/>
              <a:ext cx="70654" cy="3584352"/>
            </a:xfrm>
            <a:prstGeom prst="line">
              <a:avLst/>
            </a:prstGeom>
            <a:ln>
              <a:solidFill>
                <a:schemeClr val="dk1">
                  <a:shade val="95000"/>
                  <a:satMod val="10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3574384" y="1903487"/>
              <a:ext cx="1684096" cy="3564135"/>
            </a:xfrm>
            <a:prstGeom prst="line">
              <a:avLst/>
            </a:prstGeom>
            <a:ln>
              <a:solidFill>
                <a:schemeClr val="dk1">
                  <a:shade val="95000"/>
                  <a:satMod val="10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stCxn id="99" idx="2"/>
              <a:endCxn id="91" idx="0"/>
            </p:cNvCxnSpPr>
            <p:nvPr/>
          </p:nvCxnSpPr>
          <p:spPr>
            <a:xfrm>
              <a:off x="3658926" y="1897098"/>
              <a:ext cx="2092049" cy="3576914"/>
            </a:xfrm>
            <a:prstGeom prst="line">
              <a:avLst/>
            </a:prstGeom>
            <a:ln>
              <a:solidFill>
                <a:schemeClr val="dk1">
                  <a:shade val="95000"/>
                  <a:satMod val="10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91" idx="0"/>
              <a:endCxn id="100" idx="2"/>
            </p:cNvCxnSpPr>
            <p:nvPr/>
          </p:nvCxnSpPr>
          <p:spPr>
            <a:xfrm flipV="1">
              <a:off x="5750976" y="1904536"/>
              <a:ext cx="1083371" cy="3569474"/>
            </a:xfrm>
            <a:prstGeom prst="line">
              <a:avLst/>
            </a:prstGeom>
            <a:ln>
              <a:solidFill>
                <a:schemeClr val="dk1">
                  <a:shade val="95000"/>
                  <a:satMod val="10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stCxn id="85" idx="0"/>
            </p:cNvCxnSpPr>
            <p:nvPr/>
          </p:nvCxnSpPr>
          <p:spPr>
            <a:xfrm flipH="1" flipV="1">
              <a:off x="2363263" y="1973609"/>
              <a:ext cx="1225009" cy="3507840"/>
            </a:xfrm>
            <a:prstGeom prst="line">
              <a:avLst/>
            </a:prstGeom>
            <a:ln>
              <a:solidFill>
                <a:schemeClr val="dk1">
                  <a:shade val="95000"/>
                  <a:satMod val="10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97" idx="0"/>
              <a:endCxn id="101" idx="2"/>
            </p:cNvCxnSpPr>
            <p:nvPr/>
          </p:nvCxnSpPr>
          <p:spPr>
            <a:xfrm flipH="1" flipV="1">
              <a:off x="5272369" y="1917315"/>
              <a:ext cx="1491324" cy="3571574"/>
            </a:xfrm>
            <a:prstGeom prst="line">
              <a:avLst/>
            </a:prstGeom>
            <a:ln>
              <a:solidFill>
                <a:schemeClr val="dk1">
                  <a:shade val="95000"/>
                  <a:satMod val="10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5" name="Freeform 114"/>
          <p:cNvSpPr/>
          <p:nvPr/>
        </p:nvSpPr>
        <p:spPr>
          <a:xfrm>
            <a:off x="3927075" y="3552763"/>
            <a:ext cx="1298068" cy="1837922"/>
          </a:xfrm>
          <a:custGeom>
            <a:avLst/>
            <a:gdLst>
              <a:gd name="connsiteX0" fmla="*/ 924025 w 924025"/>
              <a:gd name="connsiteY0" fmla="*/ 914410 h 914410"/>
              <a:gd name="connsiteX1" fmla="*/ 356135 w 924025"/>
              <a:gd name="connsiteY1" fmla="*/ 10 h 914410"/>
              <a:gd name="connsiteX2" fmla="*/ 0 w 924025"/>
              <a:gd name="connsiteY2" fmla="*/ 895159 h 914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4025" h="914410">
                <a:moveTo>
                  <a:pt x="924025" y="914410"/>
                </a:moveTo>
                <a:cubicBezTo>
                  <a:pt x="717082" y="458814"/>
                  <a:pt x="510139" y="3218"/>
                  <a:pt x="356135" y="10"/>
                </a:cubicBezTo>
                <a:cubicBezTo>
                  <a:pt x="202131" y="-3198"/>
                  <a:pt x="51335" y="753988"/>
                  <a:pt x="0" y="895159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>
            <a:off x="5254171" y="3865638"/>
            <a:ext cx="3120572" cy="1475619"/>
          </a:xfrm>
          <a:custGeom>
            <a:avLst/>
            <a:gdLst>
              <a:gd name="connsiteX0" fmla="*/ 0 w 3120572"/>
              <a:gd name="connsiteY0" fmla="*/ 1417562 h 1475619"/>
              <a:gd name="connsiteX1" fmla="*/ 1494972 w 3120572"/>
              <a:gd name="connsiteY1" fmla="*/ 9676 h 1475619"/>
              <a:gd name="connsiteX2" fmla="*/ 3120572 w 3120572"/>
              <a:gd name="connsiteY2" fmla="*/ 1475619 h 147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0572" h="1475619">
                <a:moveTo>
                  <a:pt x="0" y="1417562"/>
                </a:moveTo>
                <a:cubicBezTo>
                  <a:pt x="487438" y="708781"/>
                  <a:pt x="974877" y="0"/>
                  <a:pt x="1494972" y="9676"/>
                </a:cubicBezTo>
                <a:cubicBezTo>
                  <a:pt x="2015067" y="19352"/>
                  <a:pt x="2769810" y="1219200"/>
                  <a:pt x="3120572" y="1475619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/>
          <p:cNvSpPr/>
          <p:nvPr/>
        </p:nvSpPr>
        <p:spPr>
          <a:xfrm>
            <a:off x="3889829" y="2723847"/>
            <a:ext cx="4463285" cy="2617409"/>
          </a:xfrm>
          <a:custGeom>
            <a:avLst/>
            <a:gdLst>
              <a:gd name="connsiteX0" fmla="*/ 4542971 w 4542971"/>
              <a:gd name="connsiteY0" fmla="*/ 2573866 h 2573866"/>
              <a:gd name="connsiteX1" fmla="*/ 2307771 w 4542971"/>
              <a:gd name="connsiteY1" fmla="*/ 4838 h 2573866"/>
              <a:gd name="connsiteX2" fmla="*/ 0 w 4542971"/>
              <a:gd name="connsiteY2" fmla="*/ 2544838 h 2573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42971" h="2573866">
                <a:moveTo>
                  <a:pt x="4542971" y="2573866"/>
                </a:moveTo>
                <a:cubicBezTo>
                  <a:pt x="3803952" y="1291771"/>
                  <a:pt x="3064933" y="9676"/>
                  <a:pt x="2307771" y="4838"/>
                </a:cubicBezTo>
                <a:cubicBezTo>
                  <a:pt x="1550609" y="0"/>
                  <a:pt x="775304" y="1272419"/>
                  <a:pt x="0" y="2544838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Content Placeholder 2"/>
          <p:cNvSpPr>
            <a:spLocks noGrp="1"/>
          </p:cNvSpPr>
          <p:nvPr>
            <p:ph idx="1"/>
          </p:nvPr>
        </p:nvSpPr>
        <p:spPr>
          <a:xfrm>
            <a:off x="0" y="1240353"/>
            <a:ext cx="356133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sz="2600" dirty="0" smtClean="0">
              <a:sym typeface="Wingdings" pitchFamily="2" charset="2"/>
            </a:endParaRPr>
          </a:p>
          <a:p>
            <a:r>
              <a:rPr lang="en-US" sz="2600" dirty="0" smtClean="0">
                <a:sym typeface="Wingdings" pitchFamily="2" charset="2"/>
              </a:rPr>
              <a:t>Core</a:t>
            </a:r>
            <a:r>
              <a:rPr lang="en-US" sz="2600" dirty="0" smtClean="0"/>
              <a:t>  </a:t>
            </a:r>
            <a:r>
              <a:rPr lang="en-US" sz="2600" dirty="0" smtClean="0">
                <a:sym typeface="Wingdings" pitchFamily="2" charset="2"/>
              </a:rPr>
              <a:t> Coreless</a:t>
            </a:r>
          </a:p>
          <a:p>
            <a:pPr>
              <a:buNone/>
            </a:pPr>
            <a:endParaRPr lang="en-US" sz="2600" dirty="0" smtClean="0">
              <a:sym typeface="Wingdings" pitchFamily="2" charset="2"/>
            </a:endParaRPr>
          </a:p>
          <a:p>
            <a:r>
              <a:rPr lang="en-US" sz="2600" dirty="0" smtClean="0">
                <a:sym typeface="Wingdings" pitchFamily="2" charset="2"/>
              </a:rPr>
              <a:t>Wired  Wireless</a:t>
            </a:r>
          </a:p>
          <a:p>
            <a:pPr>
              <a:buNone/>
            </a:pPr>
            <a:endParaRPr lang="en-US" sz="2600" dirty="0" smtClean="0">
              <a:sym typeface="Wingdings" pitchFamily="2" charset="2"/>
            </a:endParaRPr>
          </a:p>
          <a:p>
            <a:r>
              <a:rPr lang="en-US" sz="2600" dirty="0" smtClean="0">
                <a:sym typeface="Wingdings" pitchFamily="2" charset="2"/>
              </a:rPr>
              <a:t>Static  Flexible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3" name="Freeform 52"/>
          <p:cNvSpPr/>
          <p:nvPr/>
        </p:nvSpPr>
        <p:spPr>
          <a:xfrm>
            <a:off x="3927075" y="2540833"/>
            <a:ext cx="3418105" cy="2742367"/>
          </a:xfrm>
          <a:custGeom>
            <a:avLst/>
            <a:gdLst>
              <a:gd name="connsiteX0" fmla="*/ 0 w 3612629"/>
              <a:gd name="connsiteY0" fmla="*/ 2810656 h 2810656"/>
              <a:gd name="connsiteX1" fmla="*/ 1469036 w 3612629"/>
              <a:gd name="connsiteY1" fmla="*/ 7495 h 2810656"/>
              <a:gd name="connsiteX2" fmla="*/ 3612629 w 3612629"/>
              <a:gd name="connsiteY2" fmla="*/ 2765685 h 28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2629" h="2810656">
                <a:moveTo>
                  <a:pt x="0" y="2810656"/>
                </a:moveTo>
                <a:cubicBezTo>
                  <a:pt x="433465" y="1412823"/>
                  <a:pt x="866931" y="14990"/>
                  <a:pt x="1469036" y="7495"/>
                </a:cubicBezTo>
                <a:cubicBezTo>
                  <a:pt x="2071141" y="0"/>
                  <a:pt x="3250367" y="2305987"/>
                  <a:pt x="3612629" y="2765685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54" name="Freeform 53"/>
          <p:cNvSpPr/>
          <p:nvPr/>
        </p:nvSpPr>
        <p:spPr>
          <a:xfrm>
            <a:off x="7375161" y="3352800"/>
            <a:ext cx="1004341" cy="2028669"/>
          </a:xfrm>
          <a:custGeom>
            <a:avLst/>
            <a:gdLst>
              <a:gd name="connsiteX0" fmla="*/ 0 w 1004341"/>
              <a:gd name="connsiteY0" fmla="*/ 1908748 h 2028669"/>
              <a:gd name="connsiteX1" fmla="*/ 314793 w 1004341"/>
              <a:gd name="connsiteY1" fmla="*/ 19987 h 2028669"/>
              <a:gd name="connsiteX2" fmla="*/ 1004341 w 1004341"/>
              <a:gd name="connsiteY2" fmla="*/ 2028669 h 2028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4341" h="2028669">
                <a:moveTo>
                  <a:pt x="0" y="1908748"/>
                </a:moveTo>
                <a:cubicBezTo>
                  <a:pt x="73701" y="954374"/>
                  <a:pt x="147403" y="0"/>
                  <a:pt x="314793" y="19987"/>
                </a:cubicBezTo>
                <a:cubicBezTo>
                  <a:pt x="482183" y="39974"/>
                  <a:pt x="884420" y="1693889"/>
                  <a:pt x="1004341" y="2028669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56" name="Freeform 55"/>
          <p:cNvSpPr/>
          <p:nvPr/>
        </p:nvSpPr>
        <p:spPr>
          <a:xfrm>
            <a:off x="5246557" y="3874957"/>
            <a:ext cx="2128604" cy="1491522"/>
          </a:xfrm>
          <a:custGeom>
            <a:avLst/>
            <a:gdLst>
              <a:gd name="connsiteX0" fmla="*/ 0 w 2128604"/>
              <a:gd name="connsiteY0" fmla="*/ 1491522 h 1491522"/>
              <a:gd name="connsiteX1" fmla="*/ 899410 w 2128604"/>
              <a:gd name="connsiteY1" fmla="*/ 7495 h 1491522"/>
              <a:gd name="connsiteX2" fmla="*/ 2128604 w 2128604"/>
              <a:gd name="connsiteY2" fmla="*/ 1446551 h 1491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8604" h="1491522">
                <a:moveTo>
                  <a:pt x="0" y="1491522"/>
                </a:moveTo>
                <a:cubicBezTo>
                  <a:pt x="272321" y="753256"/>
                  <a:pt x="544643" y="14990"/>
                  <a:pt x="899410" y="7495"/>
                </a:cubicBezTo>
                <a:cubicBezTo>
                  <a:pt x="1254177" y="0"/>
                  <a:pt x="1691390" y="723275"/>
                  <a:pt x="2128604" y="1446551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84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5" grpId="1" animBg="1"/>
      <p:bldP spid="115" grpId="2" animBg="1"/>
      <p:bldP spid="67" grpId="0" animBg="1"/>
      <p:bldP spid="67" grpId="1" animBg="1"/>
      <p:bldP spid="68" grpId="0" animBg="1"/>
      <p:bldP spid="68" grpId="1" animBg="1"/>
      <p:bldP spid="53" grpId="0" animBg="1"/>
      <p:bldP spid="53" grpId="1" animBg="1"/>
      <p:bldP spid="54" grpId="0" animBg="1"/>
      <p:bldP spid="54" grpId="1" animBg="1"/>
      <p:bldP spid="5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0857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BF"/>
                </a:solidFill>
              </a:rPr>
              <a:t>Potential Benefits of This Vision</a:t>
            </a:r>
            <a:endParaRPr lang="en-US" dirty="0">
              <a:solidFill>
                <a:srgbClr val="0000B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74085" y="2042872"/>
            <a:ext cx="914225" cy="5847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 smtClean="0"/>
              <a:t>Cost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974085" y="1458097"/>
            <a:ext cx="2328714" cy="5847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 smtClean="0"/>
              <a:t>Performance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993321" y="2643037"/>
            <a:ext cx="1417376" cy="5847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 smtClean="0"/>
              <a:t>Cabling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993321" y="4397362"/>
            <a:ext cx="2430474" cy="5847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 smtClean="0"/>
              <a:t>Expandability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4974085" y="3812587"/>
            <a:ext cx="1321965" cy="5847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 smtClean="0"/>
              <a:t>Energy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4993321" y="3227812"/>
            <a:ext cx="1436612" cy="5847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 smtClean="0"/>
              <a:t>Cooling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4993321" y="4982137"/>
            <a:ext cx="2204065" cy="5847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 smtClean="0"/>
              <a:t>Adaptability</a:t>
            </a:r>
            <a:endParaRPr lang="en-US" sz="32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58B8-ACF5-6E4C-8B3E-49E538074B4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54618" y="2990335"/>
            <a:ext cx="1604350" cy="5847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 smtClean="0"/>
              <a:t>Wireless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1054618" y="2405560"/>
            <a:ext cx="1580304" cy="5847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 smtClean="0"/>
              <a:t>Coreless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1054618" y="3590500"/>
            <a:ext cx="1452834" cy="5847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 smtClean="0"/>
              <a:t>Flexible</a:t>
            </a:r>
            <a:endParaRPr lang="en-US" sz="3200" dirty="0"/>
          </a:p>
        </p:txBody>
      </p:sp>
      <p:cxnSp>
        <p:nvCxnSpPr>
          <p:cNvPr id="20" name="Straight Arrow Connector 19"/>
          <p:cNvCxnSpPr>
            <a:stCxn id="13" idx="3"/>
            <a:endCxn id="4" idx="1"/>
          </p:cNvCxnSpPr>
          <p:nvPr/>
        </p:nvCxnSpPr>
        <p:spPr>
          <a:xfrm flipV="1">
            <a:off x="2634922" y="2335260"/>
            <a:ext cx="2339163" cy="362688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3"/>
            <a:endCxn id="8" idx="1"/>
          </p:cNvCxnSpPr>
          <p:nvPr/>
        </p:nvCxnSpPr>
        <p:spPr>
          <a:xfrm>
            <a:off x="2634922" y="2697948"/>
            <a:ext cx="2339163" cy="1407027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3"/>
            <a:endCxn id="7" idx="1"/>
          </p:cNvCxnSpPr>
          <p:nvPr/>
        </p:nvCxnSpPr>
        <p:spPr>
          <a:xfrm>
            <a:off x="2634922" y="2697948"/>
            <a:ext cx="2358399" cy="1991802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3" idx="3"/>
            <a:endCxn id="10" idx="1"/>
          </p:cNvCxnSpPr>
          <p:nvPr/>
        </p:nvCxnSpPr>
        <p:spPr>
          <a:xfrm>
            <a:off x="2634922" y="2697948"/>
            <a:ext cx="2358399" cy="2576577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3"/>
            <a:endCxn id="6" idx="1"/>
          </p:cNvCxnSpPr>
          <p:nvPr/>
        </p:nvCxnSpPr>
        <p:spPr>
          <a:xfrm flipV="1">
            <a:off x="2658968" y="2935425"/>
            <a:ext cx="2334353" cy="347298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2" idx="3"/>
          </p:cNvCxnSpPr>
          <p:nvPr/>
        </p:nvCxnSpPr>
        <p:spPr>
          <a:xfrm>
            <a:off x="2658968" y="3282723"/>
            <a:ext cx="2403282" cy="210021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658968" y="3812587"/>
            <a:ext cx="2334353" cy="849706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0" idx="1"/>
          </p:cNvCxnSpPr>
          <p:nvPr/>
        </p:nvCxnSpPr>
        <p:spPr>
          <a:xfrm>
            <a:off x="2658968" y="3812587"/>
            <a:ext cx="2334353" cy="1461938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5" idx="1"/>
          </p:cNvCxnSpPr>
          <p:nvPr/>
        </p:nvCxnSpPr>
        <p:spPr>
          <a:xfrm flipV="1">
            <a:off x="2634922" y="1750485"/>
            <a:ext cx="2339163" cy="2062102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3" idx="3"/>
            <a:endCxn id="6" idx="1"/>
          </p:cNvCxnSpPr>
          <p:nvPr/>
        </p:nvCxnSpPr>
        <p:spPr>
          <a:xfrm>
            <a:off x="2634922" y="2697948"/>
            <a:ext cx="2358399" cy="237477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2" idx="3"/>
          </p:cNvCxnSpPr>
          <p:nvPr/>
        </p:nvCxnSpPr>
        <p:spPr>
          <a:xfrm>
            <a:off x="2658968" y="3282723"/>
            <a:ext cx="2403282" cy="1461937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2" idx="3"/>
            <a:endCxn id="10" idx="1"/>
          </p:cNvCxnSpPr>
          <p:nvPr/>
        </p:nvCxnSpPr>
        <p:spPr>
          <a:xfrm>
            <a:off x="2658968" y="3282723"/>
            <a:ext cx="2334353" cy="1991802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23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97"/>
    </mc:Choice>
    <mc:Fallback xmlns="">
      <p:transition spd="slow" advTm="7397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10906" y="290286"/>
            <a:ext cx="9254906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000BF"/>
                </a:solidFill>
              </a:rPr>
              <a:t>Challenges in Realizing the Vision</a:t>
            </a:r>
            <a:endParaRPr lang="en-US" dirty="0">
              <a:solidFill>
                <a:srgbClr val="0000B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58B8-ACF5-6E4C-8B3E-49E538074B4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36709" y="1406761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Flexible wireless links</a:t>
            </a:r>
          </a:p>
          <a:p>
            <a:endParaRPr lang="en-US" sz="1400" dirty="0" smtClean="0"/>
          </a:p>
          <a:p>
            <a:r>
              <a:rPr lang="en-US" dirty="0" smtClean="0"/>
              <a:t>Network management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574218" y="5508604"/>
            <a:ext cx="577291" cy="637787"/>
            <a:chOff x="1027560" y="1988818"/>
            <a:chExt cx="545969" cy="678181"/>
          </a:xfrm>
        </p:grpSpPr>
        <p:sp>
          <p:nvSpPr>
            <p:cNvPr id="7" name="Cube 6"/>
            <p:cNvSpPr/>
            <p:nvPr/>
          </p:nvSpPr>
          <p:spPr>
            <a:xfrm flipH="1">
              <a:off x="1027560" y="1988818"/>
              <a:ext cx="545969" cy="678181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71574" y="2133601"/>
              <a:ext cx="401955" cy="5295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Rectangle 83"/>
            <p:cNvSpPr/>
            <p:nvPr/>
          </p:nvSpPr>
          <p:spPr>
            <a:xfrm>
              <a:off x="1028484" y="2005964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83"/>
            <p:cNvSpPr/>
            <p:nvPr/>
          </p:nvSpPr>
          <p:spPr>
            <a:xfrm>
              <a:off x="1037545" y="1988820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45" descr="Service Route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61334" y="5320319"/>
            <a:ext cx="590174" cy="1755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grpSp>
        <p:nvGrpSpPr>
          <p:cNvPr id="12" name="Group 11"/>
          <p:cNvGrpSpPr/>
          <p:nvPr/>
        </p:nvGrpSpPr>
        <p:grpSpPr>
          <a:xfrm>
            <a:off x="4895492" y="5501435"/>
            <a:ext cx="577291" cy="637787"/>
            <a:chOff x="1027560" y="1988818"/>
            <a:chExt cx="545969" cy="678181"/>
          </a:xfrm>
        </p:grpSpPr>
        <p:sp>
          <p:nvSpPr>
            <p:cNvPr id="13" name="Cube 12"/>
            <p:cNvSpPr/>
            <p:nvPr/>
          </p:nvSpPr>
          <p:spPr>
            <a:xfrm flipH="1">
              <a:off x="1027560" y="1988818"/>
              <a:ext cx="545969" cy="678181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71574" y="2133601"/>
              <a:ext cx="401955" cy="5295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Rectangle 83"/>
            <p:cNvSpPr/>
            <p:nvPr/>
          </p:nvSpPr>
          <p:spPr>
            <a:xfrm>
              <a:off x="1028484" y="2005964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83"/>
            <p:cNvSpPr/>
            <p:nvPr/>
          </p:nvSpPr>
          <p:spPr>
            <a:xfrm>
              <a:off x="1037545" y="1988820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45" descr="Service Route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82606" y="5313153"/>
            <a:ext cx="590174" cy="1755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grpSp>
        <p:nvGrpSpPr>
          <p:cNvPr id="18" name="Group 17"/>
          <p:cNvGrpSpPr/>
          <p:nvPr/>
        </p:nvGrpSpPr>
        <p:grpSpPr>
          <a:xfrm>
            <a:off x="7058193" y="5494269"/>
            <a:ext cx="577291" cy="637787"/>
            <a:chOff x="1027560" y="1988818"/>
            <a:chExt cx="545969" cy="678181"/>
          </a:xfrm>
        </p:grpSpPr>
        <p:sp>
          <p:nvSpPr>
            <p:cNvPr id="19" name="Cube 18"/>
            <p:cNvSpPr/>
            <p:nvPr/>
          </p:nvSpPr>
          <p:spPr>
            <a:xfrm flipH="1">
              <a:off x="1027560" y="1988818"/>
              <a:ext cx="545969" cy="678181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71574" y="2133601"/>
              <a:ext cx="401955" cy="5295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" name="Rectangle 83"/>
            <p:cNvSpPr/>
            <p:nvPr/>
          </p:nvSpPr>
          <p:spPr>
            <a:xfrm>
              <a:off x="1028484" y="2005964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83"/>
            <p:cNvSpPr/>
            <p:nvPr/>
          </p:nvSpPr>
          <p:spPr>
            <a:xfrm>
              <a:off x="1037545" y="1988820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Picture 45" descr="Service Route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45310" y="5305986"/>
            <a:ext cx="590174" cy="1755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grpSp>
        <p:nvGrpSpPr>
          <p:cNvPr id="24" name="Group 23"/>
          <p:cNvGrpSpPr/>
          <p:nvPr/>
        </p:nvGrpSpPr>
        <p:grpSpPr>
          <a:xfrm>
            <a:off x="8070910" y="5508604"/>
            <a:ext cx="577291" cy="637787"/>
            <a:chOff x="1027560" y="1988818"/>
            <a:chExt cx="545969" cy="678181"/>
          </a:xfrm>
        </p:grpSpPr>
        <p:sp>
          <p:nvSpPr>
            <p:cNvPr id="25" name="Cube 24"/>
            <p:cNvSpPr/>
            <p:nvPr/>
          </p:nvSpPr>
          <p:spPr>
            <a:xfrm flipH="1">
              <a:off x="1027560" y="1988818"/>
              <a:ext cx="545969" cy="678181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71574" y="2133601"/>
              <a:ext cx="401955" cy="5295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Rectangle 83"/>
            <p:cNvSpPr/>
            <p:nvPr/>
          </p:nvSpPr>
          <p:spPr>
            <a:xfrm>
              <a:off x="1028484" y="2005964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83"/>
            <p:cNvSpPr/>
            <p:nvPr/>
          </p:nvSpPr>
          <p:spPr>
            <a:xfrm>
              <a:off x="1037545" y="1988820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Service Route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58027" y="5320319"/>
            <a:ext cx="590174" cy="1755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47" name="Freeform 46"/>
          <p:cNvSpPr/>
          <p:nvPr/>
        </p:nvSpPr>
        <p:spPr>
          <a:xfrm>
            <a:off x="3937053" y="3669743"/>
            <a:ext cx="3421689" cy="1650576"/>
          </a:xfrm>
          <a:custGeom>
            <a:avLst/>
            <a:gdLst>
              <a:gd name="connsiteX0" fmla="*/ 0 w 4945259"/>
              <a:gd name="connsiteY0" fmla="*/ 824108 h 824108"/>
              <a:gd name="connsiteX1" fmla="*/ 2215908 w 4945259"/>
              <a:gd name="connsiteY1" fmla="*/ 0 h 824108"/>
              <a:gd name="connsiteX2" fmla="*/ 4945259 w 4945259"/>
              <a:gd name="connsiteY2" fmla="*/ 824108 h 824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45259" h="824108">
                <a:moveTo>
                  <a:pt x="0" y="824108"/>
                </a:moveTo>
                <a:cubicBezTo>
                  <a:pt x="695849" y="412054"/>
                  <a:pt x="1391698" y="0"/>
                  <a:pt x="2215908" y="0"/>
                </a:cubicBezTo>
                <a:cubicBezTo>
                  <a:pt x="3040118" y="0"/>
                  <a:pt x="4945259" y="824108"/>
                  <a:pt x="4945259" y="824108"/>
                </a:cubicBezTo>
              </a:path>
            </a:pathLst>
          </a:custGeom>
          <a:ln>
            <a:solidFill>
              <a:srgbClr val="FF0000"/>
            </a:solidFill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3927075" y="3503335"/>
            <a:ext cx="1298068" cy="1837922"/>
          </a:xfrm>
          <a:custGeom>
            <a:avLst/>
            <a:gdLst>
              <a:gd name="connsiteX0" fmla="*/ 924025 w 924025"/>
              <a:gd name="connsiteY0" fmla="*/ 914410 h 914410"/>
              <a:gd name="connsiteX1" fmla="*/ 356135 w 924025"/>
              <a:gd name="connsiteY1" fmla="*/ 10 h 914410"/>
              <a:gd name="connsiteX2" fmla="*/ 0 w 924025"/>
              <a:gd name="connsiteY2" fmla="*/ 895159 h 914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4025" h="914410">
                <a:moveTo>
                  <a:pt x="924025" y="914410"/>
                </a:moveTo>
                <a:cubicBezTo>
                  <a:pt x="717082" y="458814"/>
                  <a:pt x="510139" y="3218"/>
                  <a:pt x="356135" y="10"/>
                </a:cubicBezTo>
                <a:cubicBezTo>
                  <a:pt x="202131" y="-3198"/>
                  <a:pt x="51335" y="753988"/>
                  <a:pt x="0" y="895159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5254171" y="3865638"/>
            <a:ext cx="3120572" cy="1475619"/>
          </a:xfrm>
          <a:custGeom>
            <a:avLst/>
            <a:gdLst>
              <a:gd name="connsiteX0" fmla="*/ 0 w 3120572"/>
              <a:gd name="connsiteY0" fmla="*/ 1417562 h 1475619"/>
              <a:gd name="connsiteX1" fmla="*/ 1494972 w 3120572"/>
              <a:gd name="connsiteY1" fmla="*/ 9676 h 1475619"/>
              <a:gd name="connsiteX2" fmla="*/ 3120572 w 3120572"/>
              <a:gd name="connsiteY2" fmla="*/ 1475619 h 147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0572" h="1475619">
                <a:moveTo>
                  <a:pt x="0" y="1417562"/>
                </a:moveTo>
                <a:cubicBezTo>
                  <a:pt x="487438" y="708781"/>
                  <a:pt x="974877" y="0"/>
                  <a:pt x="1494972" y="9676"/>
                </a:cubicBezTo>
                <a:cubicBezTo>
                  <a:pt x="2015067" y="19352"/>
                  <a:pt x="2769810" y="1219200"/>
                  <a:pt x="3120572" y="1475619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3889829" y="2723847"/>
            <a:ext cx="4463285" cy="2617409"/>
          </a:xfrm>
          <a:custGeom>
            <a:avLst/>
            <a:gdLst>
              <a:gd name="connsiteX0" fmla="*/ 4542971 w 4542971"/>
              <a:gd name="connsiteY0" fmla="*/ 2573866 h 2573866"/>
              <a:gd name="connsiteX1" fmla="*/ 2307771 w 4542971"/>
              <a:gd name="connsiteY1" fmla="*/ 4838 h 2573866"/>
              <a:gd name="connsiteX2" fmla="*/ 0 w 4542971"/>
              <a:gd name="connsiteY2" fmla="*/ 2544838 h 2573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42971" h="2573866">
                <a:moveTo>
                  <a:pt x="4542971" y="2573866"/>
                </a:moveTo>
                <a:cubicBezTo>
                  <a:pt x="3803952" y="1291771"/>
                  <a:pt x="3064933" y="9676"/>
                  <a:pt x="2307771" y="4838"/>
                </a:cubicBezTo>
                <a:cubicBezTo>
                  <a:pt x="1550609" y="0"/>
                  <a:pt x="775304" y="1272419"/>
                  <a:pt x="0" y="2544838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5225143" y="3744686"/>
            <a:ext cx="2133600" cy="1538514"/>
          </a:xfrm>
          <a:custGeom>
            <a:avLst/>
            <a:gdLst>
              <a:gd name="connsiteX0" fmla="*/ 0 w 2133600"/>
              <a:gd name="connsiteY0" fmla="*/ 1538514 h 1538514"/>
              <a:gd name="connsiteX1" fmla="*/ 957943 w 2133600"/>
              <a:gd name="connsiteY1" fmla="*/ 0 h 1538514"/>
              <a:gd name="connsiteX2" fmla="*/ 2133600 w 2133600"/>
              <a:gd name="connsiteY2" fmla="*/ 1538514 h 1538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3600" h="1538514">
                <a:moveTo>
                  <a:pt x="0" y="1538514"/>
                </a:moveTo>
                <a:cubicBezTo>
                  <a:pt x="301171" y="769257"/>
                  <a:pt x="602343" y="0"/>
                  <a:pt x="957943" y="0"/>
                </a:cubicBezTo>
                <a:cubicBezTo>
                  <a:pt x="1313543" y="0"/>
                  <a:pt x="1940076" y="1274838"/>
                  <a:pt x="2133600" y="1538514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662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087"/>
    </mc:Choice>
    <mc:Fallback xmlns="">
      <p:transition spd="slow" advTm="98087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/>
      <p:bldP spid="47" grpId="0" animBg="1"/>
      <p:bldP spid="48" grpId="0" animBg="1"/>
      <p:bldP spid="51" grpId="0" animBg="1"/>
      <p:bldP spid="52" grpId="0" animBg="1"/>
      <p:bldP spid="5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5.6|0.7|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5.6|0.7|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7|5.4|14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7|5.4|14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7|5.4|14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7|9.4|1.9|8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7|9.4|1.9|8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5.6|0.7|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897</Words>
  <Application>Microsoft Macintosh PowerPoint</Application>
  <PresentationFormat>On-screen Show (4:3)</PresentationFormat>
  <Paragraphs>290</Paragraphs>
  <Slides>37</Slides>
  <Notes>23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Free-Space Optics in Data Centers</vt:lpstr>
      <vt:lpstr>Datacenter network design is hard!</vt:lpstr>
      <vt:lpstr>Existing Choices</vt:lpstr>
      <vt:lpstr>Existing Choices</vt:lpstr>
      <vt:lpstr>Existing Choices</vt:lpstr>
      <vt:lpstr>Existing Choices</vt:lpstr>
      <vt:lpstr>Our Vision</vt:lpstr>
      <vt:lpstr>Potential Benefits of This Vision</vt:lpstr>
      <vt:lpstr>PowerPoint Presentation</vt:lpstr>
      <vt:lpstr>PowerPoint Presentation</vt:lpstr>
      <vt:lpstr>Traditional RF is not Sufficient</vt:lpstr>
      <vt:lpstr>Traditional RF is not Sufficient</vt:lpstr>
      <vt:lpstr>Solution: Free Space Optical Links (FSOs)</vt:lpstr>
      <vt:lpstr>PowerPoint Presentation</vt:lpstr>
      <vt:lpstr>Why Size, Cost, Power Can be Reduced? </vt:lpstr>
      <vt:lpstr>Proof of Concept (1 Gbps) (shown by Navid et.al in Hotnets’13)</vt:lpstr>
      <vt:lpstr>FSO Link Throughput (shown by Navid et.al in Hotnets’13)</vt:lpstr>
      <vt:lpstr>FSO Link Misalignment Tolerance</vt:lpstr>
      <vt:lpstr>PowerPoint Presentation</vt:lpstr>
      <vt:lpstr>Flexibility via Switchable Mirror</vt:lpstr>
      <vt:lpstr>Flexibility via Switchable Mirror</vt:lpstr>
      <vt:lpstr>PowerPoint Presentation</vt:lpstr>
      <vt:lpstr>Management: Pre-Configuration</vt:lpstr>
      <vt:lpstr>Management: Reconfiguration</vt:lpstr>
      <vt:lpstr>Current Solutions: Simple Heuristics</vt:lpstr>
      <vt:lpstr>Goal</vt:lpstr>
      <vt:lpstr>Evaluation Plan</vt:lpstr>
      <vt:lpstr>htsim: End-End Performance</vt:lpstr>
      <vt:lpstr>htsim: Dynamics Link and Route Updates</vt:lpstr>
      <vt:lpstr>PowerPoint Presentation</vt:lpstr>
      <vt:lpstr>Mininet: End-End Performance</vt:lpstr>
      <vt:lpstr>Mininet: Route and Link Dynamics</vt:lpstr>
      <vt:lpstr>Mininet: Parameters</vt:lpstr>
      <vt:lpstr>FS: Parameters</vt:lpstr>
      <vt:lpstr>Fs: End-End Performance</vt:lpstr>
      <vt:lpstr>Fs: Scalability</vt:lpstr>
      <vt:lpstr>TO DO</vt:lpstr>
    </vt:vector>
  </TitlesOfParts>
  <Company>State University of New York at Stony Brook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FSOs in Data Centers</dc:title>
  <dc:creator>Zafar Qazi</dc:creator>
  <cp:lastModifiedBy>Zafar Qazi</cp:lastModifiedBy>
  <cp:revision>17</cp:revision>
  <dcterms:created xsi:type="dcterms:W3CDTF">2013-12-16T21:10:47Z</dcterms:created>
  <dcterms:modified xsi:type="dcterms:W3CDTF">2013-12-17T07:33:42Z</dcterms:modified>
</cp:coreProperties>
</file>