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71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0"/>
    <p:restoredTop sz="94678"/>
  </p:normalViewPr>
  <p:slideViewPr>
    <p:cSldViewPr snapToGrid="0" snapToObjects="1">
      <p:cViewPr varScale="1">
        <p:scale>
          <a:sx n="142" d="100"/>
          <a:sy n="142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70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62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081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421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071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097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67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06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4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4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63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11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2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38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63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32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72" r:id="rId1"/>
    <p:sldLayoutId id="2147485573" r:id="rId2"/>
    <p:sldLayoutId id="2147485574" r:id="rId3"/>
    <p:sldLayoutId id="2147485575" r:id="rId4"/>
    <p:sldLayoutId id="2147485576" r:id="rId5"/>
    <p:sldLayoutId id="2147485577" r:id="rId6"/>
    <p:sldLayoutId id="2147485578" r:id="rId7"/>
    <p:sldLayoutId id="2147485579" r:id="rId8"/>
    <p:sldLayoutId id="2147485580" r:id="rId9"/>
    <p:sldLayoutId id="2147485581" r:id="rId10"/>
    <p:sldLayoutId id="2147485582" r:id="rId11"/>
    <p:sldLayoutId id="2147485583" r:id="rId12"/>
    <p:sldLayoutId id="2147485584" r:id="rId13"/>
    <p:sldLayoutId id="2147485585" r:id="rId14"/>
    <p:sldLayoutId id="2147485586" r:id="rId15"/>
    <p:sldLayoutId id="2147485587" r:id="rId16"/>
    <p:sldLayoutId id="21474855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stumme@pillartechnology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the</a:t>
            </a:r>
            <a:br>
              <a:rPr lang="en-US" dirty="0" smtClean="0"/>
            </a:br>
            <a:r>
              <a:rPr lang="en-US" dirty="0" smtClean="0"/>
              <a:t>Internet Secure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James Stumme</a:t>
            </a:r>
          </a:p>
          <a:p>
            <a:r>
              <a:rPr lang="en-US" dirty="0" smtClean="0"/>
              <a:t>Pillar Technology</a:t>
            </a:r>
          </a:p>
          <a:p>
            <a:r>
              <a:rPr lang="en-US" sz="1400" dirty="0" smtClean="0">
                <a:hlinkClick r:id="rId2"/>
              </a:rPr>
              <a:t>jstumme@pillartechnology.com</a:t>
            </a:r>
            <a:endParaRPr lang="en-US" sz="1400" dirty="0" smtClean="0"/>
          </a:p>
          <a:p>
            <a:r>
              <a:rPr lang="en-US" sz="1400" dirty="0" smtClean="0"/>
              <a:t>https://</a:t>
            </a:r>
            <a:r>
              <a:rPr lang="en-US" sz="1400" dirty="0" err="1" smtClean="0"/>
              <a:t>github.com</a:t>
            </a:r>
            <a:r>
              <a:rPr lang="en-US" sz="1400" dirty="0" smtClean="0"/>
              <a:t>/</a:t>
            </a:r>
            <a:r>
              <a:rPr lang="en-US" sz="1400" dirty="0" err="1" smtClean="0"/>
              <a:t>stummej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58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secure communications between client and server</a:t>
            </a:r>
          </a:p>
          <a:p>
            <a:pPr lvl="1"/>
            <a:r>
              <a:rPr lang="en-US" dirty="0" smtClean="0"/>
              <a:t>User and password login information</a:t>
            </a:r>
          </a:p>
          <a:p>
            <a:pPr lvl="1"/>
            <a:r>
              <a:rPr lang="en-US" dirty="0" smtClean="0"/>
              <a:t>Credit card information</a:t>
            </a:r>
          </a:p>
          <a:p>
            <a:pPr lvl="1"/>
            <a:r>
              <a:rPr lang="en-US" dirty="0" smtClean="0"/>
              <a:t>Personally identifiable information (PII)</a:t>
            </a:r>
          </a:p>
          <a:p>
            <a:r>
              <a:rPr lang="en-US" dirty="0" smtClean="0"/>
              <a:t>Provides identity assurance</a:t>
            </a:r>
          </a:p>
          <a:p>
            <a:pPr lvl="1"/>
            <a:r>
              <a:rPr lang="en-US" dirty="0" smtClean="0"/>
              <a:t>Content, data, and images are coming from the real server</a:t>
            </a:r>
          </a:p>
          <a:p>
            <a:pPr lvl="1"/>
            <a:r>
              <a:rPr lang="en-US" dirty="0" smtClean="0"/>
              <a:t>Reduces man-in-the-middle attacks</a:t>
            </a:r>
            <a:r>
              <a:rPr lang="en-US" sz="1200" dirty="0" smtClean="0"/>
              <a:t>*</a:t>
            </a:r>
            <a:endParaRPr 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1" y="6004874"/>
            <a:ext cx="10131425" cy="4271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cap="none" dirty="0" smtClean="0">
                <a:latin typeface="+mn-lt"/>
              </a:rPr>
              <a:t>* Some companies employ SSL/TLS proxy servers that intercept all traffic and resign with their CA.  Will still be invalid if their CA cert is not installed.</a:t>
            </a:r>
            <a:endParaRPr lang="en-US" sz="12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66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more resources</a:t>
            </a:r>
          </a:p>
          <a:p>
            <a:r>
              <a:rPr lang="en-US" dirty="0" smtClean="0"/>
              <a:t>Requires all content to be over SSL/TLS</a:t>
            </a:r>
          </a:p>
          <a:p>
            <a:r>
              <a:rPr lang="en-US" dirty="0" smtClean="0"/>
              <a:t>Breaks proxy caching</a:t>
            </a:r>
          </a:p>
          <a:p>
            <a:r>
              <a:rPr lang="en-US" dirty="0" smtClean="0"/>
              <a:t>Usually requires manual verification and re-configuration</a:t>
            </a:r>
          </a:p>
          <a:p>
            <a:r>
              <a:rPr lang="en-US" dirty="0" smtClean="0"/>
              <a:t>Usually an annual cost associated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4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Validation/Assurance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648915"/>
              </p:ext>
            </p:extLst>
          </p:nvPr>
        </p:nvGraphicFramePr>
        <p:xfrm>
          <a:off x="1584057" y="2141538"/>
          <a:ext cx="9023887" cy="3997960"/>
        </p:xfrm>
        <a:graphic>
          <a:graphicData uri="http://schemas.openxmlformats.org/drawingml/2006/table">
            <a:tbl>
              <a:tblPr firstRow="1" bandRow="1"/>
              <a:tblGrid>
                <a:gridCol w="574102"/>
                <a:gridCol w="1204380"/>
                <a:gridCol w="1694490"/>
                <a:gridCol w="1395033"/>
                <a:gridCol w="1460767"/>
                <a:gridCol w="1377757"/>
                <a:gridCol w="131735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Domain Validated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  <a:r>
                        <a:rPr lang="en-US" baseline="0" dirty="0" smtClean="0"/>
                        <a:t> Name Validated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 Validated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Pad</a:t>
                      </a:r>
                      <a:r>
                        <a:rPr lang="en-US" baseline="0" dirty="0" smtClean="0"/>
                        <a:t> Lock Displayed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 Address Bar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Typical </a:t>
                      </a:r>
                    </a:p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DV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$$$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Validation (DV)</a:t>
                      </a:r>
                    </a:p>
                    <a:p>
                      <a:r>
                        <a:rPr lang="en-US" baseline="0" dirty="0" smtClean="0"/>
                        <a:t>Organization Validation (OV)</a:t>
                      </a:r>
                    </a:p>
                    <a:p>
                      <a:r>
                        <a:rPr lang="en-US" baseline="0" dirty="0" smtClean="0"/>
                        <a:t>Extended Validation (EV)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sz="900" baseline="0" dirty="0" smtClean="0"/>
                        <a:t>* Table from https://casecurity.org/2013/08/07/what-are-the-different-types-of-ssl-certificates/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vl="1"/>
                      <a:endParaRPr lang="en-US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										</a:t>
            </a:r>
            <a:r>
              <a:rPr lang="en-US" sz="2000" dirty="0" smtClean="0"/>
              <a:t>by the Internet Security Research Group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16612"/>
            <a:ext cx="4525756" cy="1100380"/>
          </a:xfrm>
        </p:spPr>
      </p:pic>
      <p:grpSp>
        <p:nvGrpSpPr>
          <p:cNvPr id="40" name="Group 39"/>
          <p:cNvGrpSpPr/>
          <p:nvPr/>
        </p:nvGrpSpPr>
        <p:grpSpPr>
          <a:xfrm>
            <a:off x="609600" y="1753018"/>
            <a:ext cx="10972800" cy="4708238"/>
            <a:chOff x="392966" y="1616992"/>
            <a:chExt cx="10972800" cy="4708238"/>
          </a:xfrm>
        </p:grpSpPr>
        <p:sp>
          <p:nvSpPr>
            <p:cNvPr id="39" name="Rectangle 38"/>
            <p:cNvSpPr/>
            <p:nvPr/>
          </p:nvSpPr>
          <p:spPr>
            <a:xfrm>
              <a:off x="392966" y="1616992"/>
              <a:ext cx="10972800" cy="4708238"/>
            </a:xfrm>
            <a:prstGeom prst="rect">
              <a:avLst/>
            </a:prstGeom>
            <a:solidFill>
              <a:srgbClr val="DBF6F5">
                <a:alpha val="27059"/>
              </a:srgb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85801" y="1782562"/>
              <a:ext cx="10415472" cy="761999"/>
              <a:chOff x="685801" y="1782562"/>
              <a:chExt cx="10415472" cy="7619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2181" y="1782562"/>
                <a:ext cx="1269998" cy="76199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3991" y="1782562"/>
                <a:ext cx="1269998" cy="76199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1" y="1782562"/>
                <a:ext cx="1269998" cy="761999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4896" y="1782562"/>
                <a:ext cx="1269998" cy="761999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3086" y="1782562"/>
                <a:ext cx="1269998" cy="76199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1275" y="1782562"/>
                <a:ext cx="1269998" cy="761999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685801" y="2882511"/>
              <a:ext cx="10415472" cy="927556"/>
              <a:chOff x="685801" y="2877786"/>
              <a:chExt cx="10415472" cy="92755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0035" y="3017456"/>
                <a:ext cx="1080360" cy="648216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0912" y="2960565"/>
                <a:ext cx="1269998" cy="761999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8387" y="2902313"/>
                <a:ext cx="1464171" cy="87850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5346" y="2877786"/>
                <a:ext cx="1545927" cy="92755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1" y="2960565"/>
                <a:ext cx="1269998" cy="761999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7872" y="2960565"/>
                <a:ext cx="1269998" cy="761999"/>
              </a:xfrm>
              <a:prstGeom prst="rect">
                <a:avLst/>
              </a:prstGeom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3447085" y="5316274"/>
              <a:ext cx="4305200" cy="761999"/>
              <a:chOff x="3447085" y="5301160"/>
              <a:chExt cx="4305200" cy="761999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2287" y="5301160"/>
                <a:ext cx="1269998" cy="761999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085" y="5301160"/>
                <a:ext cx="1269998" cy="76199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685801" y="3921307"/>
              <a:ext cx="10415472" cy="1170372"/>
              <a:chOff x="685801" y="3914017"/>
              <a:chExt cx="10415472" cy="1170372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1" y="4118204"/>
                <a:ext cx="1269998" cy="761999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7949" y="4118204"/>
                <a:ext cx="1269998" cy="761999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2697" y="3914017"/>
                <a:ext cx="1950620" cy="1170372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7211" y="4098985"/>
                <a:ext cx="1334062" cy="800437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2579" y="4118204"/>
                <a:ext cx="1269998" cy="761999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8067" y="4118204"/>
                <a:ext cx="1269998" cy="761999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9315326" y="6175960"/>
            <a:ext cx="2265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 Logos from https://letsencrypt.org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96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944181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Mission:</a:t>
            </a:r>
          </a:p>
          <a:p>
            <a:pPr marL="457200" lvl="1" indent="0">
              <a:buNone/>
            </a:pPr>
            <a:r>
              <a:rPr lang="en-US" dirty="0" smtClean="0"/>
              <a:t>Encryption by default on the web</a:t>
            </a:r>
            <a:br>
              <a:rPr lang="en-US" dirty="0" smtClean="0"/>
            </a:br>
            <a:r>
              <a:rPr lang="en-US" sz="800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Principles:</a:t>
            </a:r>
          </a:p>
          <a:p>
            <a:r>
              <a:rPr lang="en-US" dirty="0" smtClean="0"/>
              <a:t>Free certificates</a:t>
            </a:r>
          </a:p>
          <a:p>
            <a:r>
              <a:rPr lang="en-US" dirty="0" smtClean="0"/>
              <a:t>Automated domain verification and renewal</a:t>
            </a:r>
          </a:p>
          <a:p>
            <a:r>
              <a:rPr lang="en-US" dirty="0" smtClean="0"/>
              <a:t>Security best practices</a:t>
            </a:r>
          </a:p>
          <a:p>
            <a:r>
              <a:rPr lang="en-US" dirty="0" smtClean="0"/>
              <a:t>Transparent issuing and revoking of certificates</a:t>
            </a:r>
          </a:p>
          <a:p>
            <a:r>
              <a:rPr lang="en-US" dirty="0" smtClean="0"/>
              <a:t>Open source (on github)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4023" y="1292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16612"/>
            <a:ext cx="4525756" cy="110038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1" y="61023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										Mission and Principles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2198" y="2142067"/>
            <a:ext cx="4944181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Pros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Free certificates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Easy request and renewal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Cons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90 day certificates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Domain Validation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63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Configure SSL/TLS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903413"/>
          </a:xfrm>
        </p:spPr>
        <p:txBody>
          <a:bodyPr/>
          <a:lstStyle/>
          <a:p>
            <a:r>
              <a:rPr lang="en-US" dirty="0" smtClean="0"/>
              <a:t>Reverse Proxy</a:t>
            </a:r>
          </a:p>
          <a:p>
            <a:r>
              <a:rPr lang="en-US" dirty="0" smtClean="0"/>
              <a:t>Site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257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Pros</a:t>
            </a:r>
            <a:endParaRPr lang="en-US" dirty="0" smtClean="0"/>
          </a:p>
          <a:p>
            <a:r>
              <a:rPr lang="en-US" dirty="0" smtClean="0"/>
              <a:t>Easy to secure third party daemons (Jenkins, Blackduck, etc</a:t>
            </a:r>
            <a:r>
              <a:rPr lang="is-IS" dirty="0" smtClean="0"/>
              <a:t>…)</a:t>
            </a:r>
          </a:p>
          <a:p>
            <a:r>
              <a:rPr lang="is-IS" dirty="0" smtClean="0"/>
              <a:t>Provides loadbalancing</a:t>
            </a:r>
          </a:p>
          <a:p>
            <a:r>
              <a:rPr lang="is-IS" dirty="0" smtClean="0"/>
              <a:t>Provides rewrite rules to force SSL/TLS</a:t>
            </a:r>
          </a:p>
          <a:p>
            <a:r>
              <a:rPr lang="is-IS" dirty="0" smtClean="0"/>
              <a:t>Unified certificate configuration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sz="2400" dirty="0" smtClean="0"/>
              <a:t>Cons</a:t>
            </a:r>
          </a:p>
          <a:p>
            <a:r>
              <a:rPr lang="is-IS" dirty="0" smtClean="0"/>
              <a:t>Can become a bottle-neck</a:t>
            </a:r>
          </a:p>
          <a:p>
            <a:r>
              <a:rPr lang="is-IS" dirty="0" smtClean="0"/>
              <a:t>Requires extra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15" y="1661290"/>
            <a:ext cx="4120467" cy="4889395"/>
          </a:xfr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000" dirty="0"/>
              <a:t>server </a:t>
            </a:r>
            <a:r>
              <a:rPr lang="en-US" sz="1000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 listen </a:t>
            </a:r>
            <a:r>
              <a:rPr lang="en-US" sz="1000" dirty="0"/>
              <a:t>80</a:t>
            </a:r>
            <a:r>
              <a:rPr lang="en-US" sz="10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 server_name www.site.com;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FFC000"/>
                </a:solidFill>
              </a:rPr>
              <a:t>rewrite ^ https://$server_name$request_uri? permanent;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server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 listen 443 ssl http2;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 server_name www.site.com;</a:t>
            </a:r>
          </a:p>
          <a:p>
            <a:pPr marL="0" indent="0">
              <a:spcAft>
                <a:spcPts val="0"/>
              </a:spcAft>
              <a:buNone/>
            </a:pPr>
            <a:endParaRPr lang="en-US" sz="10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FFC000"/>
                </a:solidFill>
              </a:rPr>
              <a:t>ssl_certificate /etc/letsencrypt/live/www.site.com/fullchain.pem;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 ssl_certificate_key /etc/letsencrypt/live/www.site.com/privkey.pem;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 ssl_trusted_certificate /etc/letsencrypt/live/www.site.com/chain.pem;</a:t>
            </a:r>
          </a:p>
          <a:p>
            <a:pPr marL="0" indent="0">
              <a:spcAft>
                <a:spcPts val="0"/>
              </a:spcAft>
              <a:buNone/>
            </a:pPr>
            <a:endParaRPr lang="en-US" sz="10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 ssl_session_timeout 60m;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 ssl_protocols TLSv1.1 TLSv1.2;</a:t>
            </a:r>
          </a:p>
          <a:p>
            <a:pPr marL="0" indent="0">
              <a:spcAft>
                <a:spcPts val="0"/>
              </a:spcAft>
              <a:buNone/>
            </a:pPr>
            <a:endParaRPr lang="en-US" sz="10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 resolver 8.8.8.8 8.8.4.4 valid=86400;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 resolver_timeout 10;</a:t>
            </a:r>
          </a:p>
          <a:p>
            <a:pPr marL="0" indent="0">
              <a:spcAft>
                <a:spcPts val="0"/>
              </a:spcAft>
              <a:buNone/>
            </a:pPr>
            <a:endParaRPr lang="en-US" sz="10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 location /.well-known { alias /var/letsencrypt/.well-known/;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 location / {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smtClean="0">
                <a:solidFill>
                  <a:srgbClr val="FFC000"/>
                </a:solidFill>
              </a:rPr>
              <a:t> proxy_set_header Host $host;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smtClean="0">
                <a:solidFill>
                  <a:srgbClr val="FFC000"/>
                </a:solidFill>
              </a:rPr>
              <a:t> proxy_set_header X-Real-IP $remote_addr;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smtClean="0">
                <a:solidFill>
                  <a:srgbClr val="FFC000"/>
                </a:solidFill>
              </a:rPr>
              <a:t> proxy_set_header X-Forwarded-For $proxy_add_x_forwarded_for;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smtClean="0">
                <a:solidFill>
                  <a:srgbClr val="FFC000"/>
                </a:solidFill>
              </a:rPr>
              <a:t> proxy_set_header X-Forwarded-Proto $scheme;</a:t>
            </a:r>
          </a:p>
          <a:p>
            <a:pPr marL="0" indent="0">
              <a:spcAft>
                <a:spcPts val="0"/>
              </a:spcAft>
              <a:buNone/>
            </a:pP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smtClean="0">
                <a:solidFill>
                  <a:srgbClr val="FFC000"/>
                </a:solidFill>
              </a:rPr>
              <a:t> proxy_redirect http:// https://;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smtClean="0">
                <a:solidFill>
                  <a:srgbClr val="FFC000"/>
                </a:solidFill>
              </a:rPr>
              <a:t> add_header Pragma "no-cache";</a:t>
            </a:r>
          </a:p>
          <a:p>
            <a:pPr marL="0" indent="0">
              <a:spcAft>
                <a:spcPts val="0"/>
              </a:spcAft>
              <a:buNone/>
            </a:pP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smtClean="0">
                <a:solidFill>
                  <a:srgbClr val="FFC000"/>
                </a:solidFill>
              </a:rPr>
              <a:t> proxy_pass https://127.0.0.1:8080;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Proxy Configuration (NGINX)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982552" y="2021968"/>
            <a:ext cx="4458723" cy="369332"/>
            <a:chOff x="3982552" y="1976626"/>
            <a:chExt cx="4458723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619477" y="1976626"/>
              <a:ext cx="2821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Forces visitor to SSL/TLS site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982552" y="2161292"/>
              <a:ext cx="1639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559622" y="3088007"/>
            <a:ext cx="2730890" cy="369332"/>
            <a:chOff x="4559622" y="3072893"/>
            <a:chExt cx="273089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19477" y="3072893"/>
              <a:ext cx="1671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Encryption Keys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559622" y="3257559"/>
              <a:ext cx="10625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496554" y="3700125"/>
            <a:ext cx="5864251" cy="369332"/>
            <a:chOff x="2496554" y="3707682"/>
            <a:chExt cx="5864251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19477" y="3707682"/>
              <a:ext cx="2741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Forces supported protocols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496554" y="3892348"/>
              <a:ext cx="31256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80793" y="4461495"/>
            <a:ext cx="6747653" cy="369332"/>
            <a:chOff x="4080793" y="4408596"/>
            <a:chExt cx="6747653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622213" y="4408596"/>
              <a:ext cx="520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Allows reverse proxy to update short lived certificates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4080793" y="4593262"/>
              <a:ext cx="1541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431153" y="5071725"/>
            <a:ext cx="4719483" cy="369332"/>
            <a:chOff x="4431153" y="5079282"/>
            <a:chExt cx="471948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619477" y="5079282"/>
              <a:ext cx="3531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Reverse proxy to real server/service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431153" y="5263948"/>
              <a:ext cx="1191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80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2250</TotalTime>
  <Words>388</Words>
  <Application>Microsoft Macintosh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Celestial</vt:lpstr>
      <vt:lpstr>Making the Internet Secure</vt:lpstr>
      <vt:lpstr>Pros</vt:lpstr>
      <vt:lpstr>Cons</vt:lpstr>
      <vt:lpstr>Levels of Validation/Assurance</vt:lpstr>
      <vt:lpstr>          by the Internet Security Research Group</vt:lpstr>
      <vt:lpstr>PowerPoint Presentation</vt:lpstr>
      <vt:lpstr>Ways to Configure SSL/TLS</vt:lpstr>
      <vt:lpstr>Reverse Proxy</vt:lpstr>
      <vt:lpstr>Reverse Proxy Configuration (NGINX)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Stumme</dc:creator>
  <cp:lastModifiedBy>James Stumme</cp:lastModifiedBy>
  <cp:revision>31</cp:revision>
  <cp:lastPrinted>2016-01-09T23:27:51Z</cp:lastPrinted>
  <dcterms:created xsi:type="dcterms:W3CDTF">2016-01-09T05:33:37Z</dcterms:created>
  <dcterms:modified xsi:type="dcterms:W3CDTF">2016-01-11T04:05:08Z</dcterms:modified>
</cp:coreProperties>
</file>