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64A13-7CAE-4B83-80B9-8245C59E24FB}" v="263" dt="2025-03-29T16:11:06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95CB8-7B81-4DE8-80DB-4BADCECA22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8A0557-C47C-41D9-9D13-357BE8138A21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ptos"/>
            </a:rPr>
            <a:t>Провести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оцифровку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физического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объекта</a:t>
          </a:r>
          <a:r>
            <a:rPr lang="en-US" dirty="0">
              <a:solidFill>
                <a:schemeClr val="tx1"/>
              </a:solidFill>
              <a:latin typeface="Aptos"/>
            </a:rPr>
            <a:t> с </a:t>
          </a:r>
          <a:r>
            <a:rPr lang="en-US" dirty="0" err="1">
              <a:solidFill>
                <a:schemeClr val="tx1"/>
              </a:solidFill>
              <a:latin typeface="Aptos"/>
            </a:rPr>
            <a:t>использованием</a:t>
          </a:r>
          <a:r>
            <a:rPr lang="en-US" dirty="0">
              <a:solidFill>
                <a:schemeClr val="tx1"/>
              </a:solidFill>
              <a:latin typeface="Aptos"/>
            </a:rPr>
            <a:t> 3D-сканирования;</a:t>
          </a:r>
        </a:p>
      </dgm:t>
    </dgm:pt>
    <dgm:pt modelId="{4AEFFB4C-145D-4F66-B5BB-D0A2F46F4A60}" type="parTrans" cxnId="{5A7AEFBA-A11F-4773-9BEE-747E9484A79A}">
      <dgm:prSet/>
      <dgm:spPr/>
      <dgm:t>
        <a:bodyPr/>
        <a:lstStyle/>
        <a:p>
          <a:endParaRPr lang="en-US"/>
        </a:p>
      </dgm:t>
    </dgm:pt>
    <dgm:pt modelId="{2508BF40-7FA2-4B15-8076-677A630C7FCB}" type="sibTrans" cxnId="{5A7AEFBA-A11F-4773-9BEE-747E9484A79A}">
      <dgm:prSet/>
      <dgm:spPr/>
      <dgm:t>
        <a:bodyPr/>
        <a:lstStyle/>
        <a:p>
          <a:endParaRPr lang="en-US"/>
        </a:p>
      </dgm:t>
    </dgm:pt>
    <dgm:pt modelId="{5022E95A-E52C-4571-8849-D7A4E1B519F6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ptos"/>
            </a:rPr>
            <a:t>Обработать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полученные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данные</a:t>
          </a:r>
          <a:r>
            <a:rPr lang="en-US" dirty="0">
              <a:solidFill>
                <a:schemeClr val="tx1"/>
              </a:solidFill>
              <a:latin typeface="Aptos"/>
            </a:rPr>
            <a:t> и </a:t>
          </a:r>
          <a:r>
            <a:rPr lang="en-US" dirty="0" err="1">
              <a:solidFill>
                <a:schemeClr val="tx1"/>
              </a:solidFill>
              <a:latin typeface="Aptos"/>
            </a:rPr>
            <a:t>устранить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возможные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ошибки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модели</a:t>
          </a:r>
          <a:r>
            <a:rPr lang="en-US" dirty="0">
              <a:latin typeface="Aptos"/>
            </a:rPr>
            <a:t>;</a:t>
          </a:r>
        </a:p>
      </dgm:t>
    </dgm:pt>
    <dgm:pt modelId="{44ADE168-9F43-437C-B307-757A55CA83C3}" type="parTrans" cxnId="{BBBB431C-1ABE-43B0-AECC-4D17A902F32F}">
      <dgm:prSet/>
      <dgm:spPr/>
      <dgm:t>
        <a:bodyPr/>
        <a:lstStyle/>
        <a:p>
          <a:endParaRPr lang="en-US"/>
        </a:p>
      </dgm:t>
    </dgm:pt>
    <dgm:pt modelId="{B44186FC-5089-4E64-9F32-961EBA0A8FAB}" type="sibTrans" cxnId="{BBBB431C-1ABE-43B0-AECC-4D17A902F32F}">
      <dgm:prSet/>
      <dgm:spPr/>
      <dgm:t>
        <a:bodyPr/>
        <a:lstStyle/>
        <a:p>
          <a:endParaRPr lang="en-US"/>
        </a:p>
      </dgm:t>
    </dgm:pt>
    <dgm:pt modelId="{205BCB27-3D68-4992-9A2F-C5972EF3E2C6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ptos"/>
            </a:rPr>
            <a:t>Подготовить</a:t>
          </a:r>
          <a:r>
            <a:rPr lang="en-US" dirty="0">
              <a:solidFill>
                <a:schemeClr val="tx1"/>
              </a:solidFill>
              <a:latin typeface="Aptos"/>
            </a:rPr>
            <a:t> 3D-модель к </a:t>
          </a:r>
          <a:r>
            <a:rPr lang="en-US" dirty="0" err="1">
              <a:solidFill>
                <a:schemeClr val="tx1"/>
              </a:solidFill>
              <a:latin typeface="Aptos"/>
            </a:rPr>
            <a:t>изготовлению</a:t>
          </a:r>
          <a:r>
            <a:rPr lang="en-US" dirty="0">
              <a:solidFill>
                <a:schemeClr val="tx1"/>
              </a:solidFill>
              <a:latin typeface="Aptos"/>
            </a:rPr>
            <a:t>, </a:t>
          </a:r>
          <a:r>
            <a:rPr lang="en-US" dirty="0" err="1">
              <a:solidFill>
                <a:schemeClr val="tx1"/>
              </a:solidFill>
              <a:latin typeface="Aptos"/>
            </a:rPr>
            <a:t>учитывая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требования</a:t>
          </a:r>
          <a:r>
            <a:rPr lang="en-US" dirty="0">
              <a:solidFill>
                <a:schemeClr val="tx1"/>
              </a:solidFill>
              <a:latin typeface="Aptos"/>
            </a:rPr>
            <a:t> к </a:t>
          </a:r>
          <a:r>
            <a:rPr lang="en-US" dirty="0" err="1">
              <a:solidFill>
                <a:schemeClr val="tx1"/>
              </a:solidFill>
              <a:latin typeface="Aptos"/>
            </a:rPr>
            <a:t>точности</a:t>
          </a:r>
          <a:r>
            <a:rPr lang="en-US" dirty="0">
              <a:solidFill>
                <a:schemeClr val="tx1"/>
              </a:solidFill>
              <a:latin typeface="Aptos"/>
            </a:rPr>
            <a:t> и </a:t>
          </a:r>
          <a:r>
            <a:rPr lang="en-US" dirty="0" err="1">
              <a:solidFill>
                <a:schemeClr val="tx1"/>
              </a:solidFill>
              <a:latin typeface="Aptos"/>
            </a:rPr>
            <a:t>материалу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будущего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прототипа</a:t>
          </a:r>
          <a:r>
            <a:rPr lang="en-US" dirty="0">
              <a:solidFill>
                <a:schemeClr val="tx1"/>
              </a:solidFill>
              <a:latin typeface="Aptos"/>
            </a:rPr>
            <a:t>;</a:t>
          </a:r>
        </a:p>
      </dgm:t>
    </dgm:pt>
    <dgm:pt modelId="{5A00A836-3D9E-4426-AA67-3E73178BE03D}" type="parTrans" cxnId="{227BB6D8-7605-4719-9CA4-3045EC10830C}">
      <dgm:prSet/>
      <dgm:spPr/>
      <dgm:t>
        <a:bodyPr/>
        <a:lstStyle/>
        <a:p>
          <a:endParaRPr lang="en-US"/>
        </a:p>
      </dgm:t>
    </dgm:pt>
    <dgm:pt modelId="{175E5195-15A0-472A-869B-80DE65D12F3C}" type="sibTrans" cxnId="{227BB6D8-7605-4719-9CA4-3045EC10830C}">
      <dgm:prSet/>
      <dgm:spPr/>
      <dgm:t>
        <a:bodyPr/>
        <a:lstStyle/>
        <a:p>
          <a:endParaRPr lang="en-US"/>
        </a:p>
      </dgm:t>
    </dgm:pt>
    <dgm:pt modelId="{D678E736-DADB-43B6-8EEB-17E37D3A93C2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ptos"/>
            </a:rPr>
            <a:t>Провести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тестовое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прототипирование</a:t>
          </a:r>
          <a:r>
            <a:rPr lang="en-US" dirty="0">
              <a:solidFill>
                <a:schemeClr val="tx1"/>
              </a:solidFill>
              <a:latin typeface="Aptos"/>
            </a:rPr>
            <a:t> и </a:t>
          </a:r>
          <a:r>
            <a:rPr lang="en-US" dirty="0" err="1">
              <a:solidFill>
                <a:schemeClr val="tx1"/>
              </a:solidFill>
              <a:latin typeface="Aptos"/>
            </a:rPr>
            <a:t>анализ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качества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полученной</a:t>
          </a:r>
          <a:r>
            <a:rPr lang="en-US" dirty="0">
              <a:solidFill>
                <a:schemeClr val="tx1"/>
              </a:solidFill>
              <a:latin typeface="Aptos"/>
            </a:rPr>
            <a:t> </a:t>
          </a:r>
          <a:r>
            <a:rPr lang="en-US" dirty="0" err="1">
              <a:solidFill>
                <a:schemeClr val="tx1"/>
              </a:solidFill>
              <a:latin typeface="Aptos"/>
            </a:rPr>
            <a:t>детали</a:t>
          </a:r>
          <a:r>
            <a:rPr lang="en-US" dirty="0">
              <a:solidFill>
                <a:schemeClr val="tx1"/>
              </a:solidFill>
              <a:latin typeface="Aptos"/>
            </a:rPr>
            <a:t>.</a:t>
          </a:r>
        </a:p>
      </dgm:t>
    </dgm:pt>
    <dgm:pt modelId="{3015F737-6559-4B60-9EFF-F584BCFA0DDF}" type="parTrans" cxnId="{639657C0-338F-4C8F-9AAA-DB0500ADE0D3}">
      <dgm:prSet/>
      <dgm:spPr/>
      <dgm:t>
        <a:bodyPr/>
        <a:lstStyle/>
        <a:p>
          <a:endParaRPr lang="en-US"/>
        </a:p>
      </dgm:t>
    </dgm:pt>
    <dgm:pt modelId="{8EB1928D-F908-4D34-845E-1602B2EA3E4D}" type="sibTrans" cxnId="{639657C0-338F-4C8F-9AAA-DB0500ADE0D3}">
      <dgm:prSet/>
      <dgm:spPr/>
      <dgm:t>
        <a:bodyPr/>
        <a:lstStyle/>
        <a:p>
          <a:endParaRPr lang="en-US"/>
        </a:p>
      </dgm:t>
    </dgm:pt>
    <dgm:pt modelId="{5C542111-F960-4688-8BC0-E4E45F309E3A}" type="pres">
      <dgm:prSet presAssocID="{56595CB8-7B81-4DE8-80DB-4BADCECA22B0}" presName="linear" presStyleCnt="0">
        <dgm:presLayoutVars>
          <dgm:animLvl val="lvl"/>
          <dgm:resizeHandles val="exact"/>
        </dgm:presLayoutVars>
      </dgm:prSet>
      <dgm:spPr/>
    </dgm:pt>
    <dgm:pt modelId="{1231DF5C-1DD2-4AC5-9EFB-A5D186D94B32}" type="pres">
      <dgm:prSet presAssocID="{668A0557-C47C-41D9-9D13-357BE8138A21}" presName="parentText" presStyleLbl="node1" presStyleIdx="0" presStyleCnt="4" custLinFactNeighborY="35435">
        <dgm:presLayoutVars>
          <dgm:chMax val="0"/>
          <dgm:bulletEnabled val="1"/>
        </dgm:presLayoutVars>
      </dgm:prSet>
      <dgm:spPr/>
    </dgm:pt>
    <dgm:pt modelId="{7423D3BC-49DA-4289-85FB-CA3E70818867}" type="pres">
      <dgm:prSet presAssocID="{2508BF40-7FA2-4B15-8076-677A630C7FCB}" presName="spacer" presStyleCnt="0"/>
      <dgm:spPr/>
    </dgm:pt>
    <dgm:pt modelId="{DAF31B06-C4B8-4460-9666-2264C63C0271}" type="pres">
      <dgm:prSet presAssocID="{5022E95A-E52C-4571-8849-D7A4E1B519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F0BB67-079A-4763-ABD9-F7E6A8236AE4}" type="pres">
      <dgm:prSet presAssocID="{B44186FC-5089-4E64-9F32-961EBA0A8FAB}" presName="spacer" presStyleCnt="0"/>
      <dgm:spPr/>
    </dgm:pt>
    <dgm:pt modelId="{840A68E2-E2DA-4260-8AB6-5390D7168F51}" type="pres">
      <dgm:prSet presAssocID="{205BCB27-3D68-4992-9A2F-C5972EF3E2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D6FA75-F2D9-4BA2-B20E-C2B3CBF03966}" type="pres">
      <dgm:prSet presAssocID="{175E5195-15A0-472A-869B-80DE65D12F3C}" presName="spacer" presStyleCnt="0"/>
      <dgm:spPr/>
    </dgm:pt>
    <dgm:pt modelId="{E08A39D9-69E0-4FE1-B3B9-A8F806660ED7}" type="pres">
      <dgm:prSet presAssocID="{D678E736-DADB-43B6-8EEB-17E37D3A93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B431C-1ABE-43B0-AECC-4D17A902F32F}" srcId="{56595CB8-7B81-4DE8-80DB-4BADCECA22B0}" destId="{5022E95A-E52C-4571-8849-D7A4E1B519F6}" srcOrd="1" destOrd="0" parTransId="{44ADE168-9F43-437C-B307-757A55CA83C3}" sibTransId="{B44186FC-5089-4E64-9F32-961EBA0A8FAB}"/>
    <dgm:cxn modelId="{4AEB7D2B-396F-46EF-A177-85A5316C5991}" type="presOf" srcId="{205BCB27-3D68-4992-9A2F-C5972EF3E2C6}" destId="{840A68E2-E2DA-4260-8AB6-5390D7168F51}" srcOrd="0" destOrd="0" presId="urn:microsoft.com/office/officeart/2005/8/layout/vList2"/>
    <dgm:cxn modelId="{13E2CD58-1F49-422B-BAE0-21C27F4FC85E}" type="presOf" srcId="{668A0557-C47C-41D9-9D13-357BE8138A21}" destId="{1231DF5C-1DD2-4AC5-9EFB-A5D186D94B32}" srcOrd="0" destOrd="0" presId="urn:microsoft.com/office/officeart/2005/8/layout/vList2"/>
    <dgm:cxn modelId="{E34519B8-91D9-413B-B542-E3F6E70E0122}" type="presOf" srcId="{D678E736-DADB-43B6-8EEB-17E37D3A93C2}" destId="{E08A39D9-69E0-4FE1-B3B9-A8F806660ED7}" srcOrd="0" destOrd="0" presId="urn:microsoft.com/office/officeart/2005/8/layout/vList2"/>
    <dgm:cxn modelId="{5A7AEFBA-A11F-4773-9BEE-747E9484A79A}" srcId="{56595CB8-7B81-4DE8-80DB-4BADCECA22B0}" destId="{668A0557-C47C-41D9-9D13-357BE8138A21}" srcOrd="0" destOrd="0" parTransId="{4AEFFB4C-145D-4F66-B5BB-D0A2F46F4A60}" sibTransId="{2508BF40-7FA2-4B15-8076-677A630C7FCB}"/>
    <dgm:cxn modelId="{22BE47BF-6962-47EE-9EC4-E0B474BBE610}" type="presOf" srcId="{5022E95A-E52C-4571-8849-D7A4E1B519F6}" destId="{DAF31B06-C4B8-4460-9666-2264C63C0271}" srcOrd="0" destOrd="0" presId="urn:microsoft.com/office/officeart/2005/8/layout/vList2"/>
    <dgm:cxn modelId="{639657C0-338F-4C8F-9AAA-DB0500ADE0D3}" srcId="{56595CB8-7B81-4DE8-80DB-4BADCECA22B0}" destId="{D678E736-DADB-43B6-8EEB-17E37D3A93C2}" srcOrd="3" destOrd="0" parTransId="{3015F737-6559-4B60-9EFF-F584BCFA0DDF}" sibTransId="{8EB1928D-F908-4D34-845E-1602B2EA3E4D}"/>
    <dgm:cxn modelId="{227BB6D8-7605-4719-9CA4-3045EC10830C}" srcId="{56595CB8-7B81-4DE8-80DB-4BADCECA22B0}" destId="{205BCB27-3D68-4992-9A2F-C5972EF3E2C6}" srcOrd="2" destOrd="0" parTransId="{5A00A836-3D9E-4426-AA67-3E73178BE03D}" sibTransId="{175E5195-15A0-472A-869B-80DE65D12F3C}"/>
    <dgm:cxn modelId="{8683A8DD-BC91-4A6B-8C58-78EA27013E08}" type="presOf" srcId="{56595CB8-7B81-4DE8-80DB-4BADCECA22B0}" destId="{5C542111-F960-4688-8BC0-E4E45F309E3A}" srcOrd="0" destOrd="0" presId="urn:microsoft.com/office/officeart/2005/8/layout/vList2"/>
    <dgm:cxn modelId="{4D00152D-52EE-44ED-AC15-D4D87DC51499}" type="presParOf" srcId="{5C542111-F960-4688-8BC0-E4E45F309E3A}" destId="{1231DF5C-1DD2-4AC5-9EFB-A5D186D94B32}" srcOrd="0" destOrd="0" presId="urn:microsoft.com/office/officeart/2005/8/layout/vList2"/>
    <dgm:cxn modelId="{9139837B-9CE4-484E-BA6E-6A44036306DA}" type="presParOf" srcId="{5C542111-F960-4688-8BC0-E4E45F309E3A}" destId="{7423D3BC-49DA-4289-85FB-CA3E70818867}" srcOrd="1" destOrd="0" presId="urn:microsoft.com/office/officeart/2005/8/layout/vList2"/>
    <dgm:cxn modelId="{9A918649-977E-4956-8FD1-E1BD6C494B22}" type="presParOf" srcId="{5C542111-F960-4688-8BC0-E4E45F309E3A}" destId="{DAF31B06-C4B8-4460-9666-2264C63C0271}" srcOrd="2" destOrd="0" presId="urn:microsoft.com/office/officeart/2005/8/layout/vList2"/>
    <dgm:cxn modelId="{B86E4667-CA5B-4353-80F4-907A1130B2F5}" type="presParOf" srcId="{5C542111-F960-4688-8BC0-E4E45F309E3A}" destId="{BFF0BB67-079A-4763-ABD9-F7E6A8236AE4}" srcOrd="3" destOrd="0" presId="urn:microsoft.com/office/officeart/2005/8/layout/vList2"/>
    <dgm:cxn modelId="{C9BB4378-1038-4BF6-8558-C83C5249E1FB}" type="presParOf" srcId="{5C542111-F960-4688-8BC0-E4E45F309E3A}" destId="{840A68E2-E2DA-4260-8AB6-5390D7168F51}" srcOrd="4" destOrd="0" presId="urn:microsoft.com/office/officeart/2005/8/layout/vList2"/>
    <dgm:cxn modelId="{5F3E2013-6D44-4CD8-85D1-C8532CE17B57}" type="presParOf" srcId="{5C542111-F960-4688-8BC0-E4E45F309E3A}" destId="{BBD6FA75-F2D9-4BA2-B20E-C2B3CBF03966}" srcOrd="5" destOrd="0" presId="urn:microsoft.com/office/officeart/2005/8/layout/vList2"/>
    <dgm:cxn modelId="{F12FD21E-595F-4F6E-A0D1-ED4B046A7DBF}" type="presParOf" srcId="{5C542111-F960-4688-8BC0-E4E45F309E3A}" destId="{E08A39D9-69E0-4FE1-B3B9-A8F806660E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1DF5C-1DD2-4AC5-9EFB-A5D186D94B32}">
      <dsp:nvSpPr>
        <dsp:cNvPr id="0" name=""/>
        <dsp:cNvSpPr/>
      </dsp:nvSpPr>
      <dsp:spPr>
        <a:xfrm>
          <a:off x="0" y="30336"/>
          <a:ext cx="6245265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Aptos"/>
            </a:rPr>
            <a:t>Провести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оцифровку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физического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объекта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с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использованием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3D-сканирования;</a:t>
          </a:r>
        </a:p>
      </dsp:txBody>
      <dsp:txXfrm>
        <a:off x="65539" y="95875"/>
        <a:ext cx="6114187" cy="1211496"/>
      </dsp:txXfrm>
    </dsp:sp>
    <dsp:sp modelId="{DAF31B06-C4B8-4460-9666-2264C63C0271}">
      <dsp:nvSpPr>
        <dsp:cNvPr id="0" name=""/>
        <dsp:cNvSpPr/>
      </dsp:nvSpPr>
      <dsp:spPr>
        <a:xfrm>
          <a:off x="0" y="1417538"/>
          <a:ext cx="6245265" cy="134257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Aptos"/>
            </a:rPr>
            <a:t>Обработать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полученные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данные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и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устранить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возможные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ошибки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модели</a:t>
          </a:r>
          <a:r>
            <a:rPr lang="en-US" sz="2400" kern="1200" dirty="0">
              <a:latin typeface="Aptos"/>
            </a:rPr>
            <a:t>;</a:t>
          </a:r>
        </a:p>
      </dsp:txBody>
      <dsp:txXfrm>
        <a:off x="65539" y="1483077"/>
        <a:ext cx="6114187" cy="1211496"/>
      </dsp:txXfrm>
    </dsp:sp>
    <dsp:sp modelId="{840A68E2-E2DA-4260-8AB6-5390D7168F51}">
      <dsp:nvSpPr>
        <dsp:cNvPr id="0" name=""/>
        <dsp:cNvSpPr/>
      </dsp:nvSpPr>
      <dsp:spPr>
        <a:xfrm>
          <a:off x="0" y="2829233"/>
          <a:ext cx="6245265" cy="134257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Aptos"/>
            </a:rPr>
            <a:t>Подготовить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3D-модель к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изготовлению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,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учитывая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требования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к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точности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и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материалу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будущего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прототипа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;</a:t>
          </a:r>
        </a:p>
      </dsp:txBody>
      <dsp:txXfrm>
        <a:off x="65539" y="2894772"/>
        <a:ext cx="6114187" cy="1211496"/>
      </dsp:txXfrm>
    </dsp:sp>
    <dsp:sp modelId="{E08A39D9-69E0-4FE1-B3B9-A8F806660ED7}">
      <dsp:nvSpPr>
        <dsp:cNvPr id="0" name=""/>
        <dsp:cNvSpPr/>
      </dsp:nvSpPr>
      <dsp:spPr>
        <a:xfrm>
          <a:off x="0" y="4240928"/>
          <a:ext cx="6245265" cy="13425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Aptos"/>
            </a:rPr>
            <a:t>Провести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тестовое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прототипирование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и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анализ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качества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полученной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Aptos"/>
            </a:rPr>
            <a:t>детали</a:t>
          </a:r>
          <a:r>
            <a:rPr lang="en-US" sz="2400" kern="1200" dirty="0">
              <a:solidFill>
                <a:schemeClr val="tx1"/>
              </a:solidFill>
              <a:latin typeface="Aptos"/>
            </a:rPr>
            <a:t>.</a:t>
          </a:r>
        </a:p>
      </dsp:txBody>
      <dsp:txXfrm>
        <a:off x="65539" y="4306467"/>
        <a:ext cx="6114187" cy="1211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8D0C7-961A-4FF2-A8FF-B40DAE2C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FBBFD8-9049-41BE-8498-5799E747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2E099A-79AB-443E-8A86-338ADB76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668A8-C185-455B-B8FB-408B3B15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471B84-784B-45DE-AC87-64AFC414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4B880-5264-47EF-B7D2-4A381C3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54C326-8BD5-40E5-AEB8-97178DE3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B76BB-3034-44A1-BFD5-E5C90A6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3FD59-629D-493B-AB0E-9CC322F7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8198A-BAB8-4D65-9081-A218E24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42DEEB-26A2-4B7F-93DC-B6ADCDEE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520AA9-CE7C-498C-B282-69CF4EA2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00D17-D8B0-4783-AC8E-C27EFAC1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55DE8-805B-4668-95F2-39E2C1AB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F914B-E63B-419E-91F3-7E391B80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48345-21B8-4BF2-987A-E0DB5DD6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9B89E-EF5F-434F-A867-E22717C8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32FAF-1ABA-417E-9F06-F908DE1E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8B24B-423B-4D87-8650-0D5A8CB0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AD013-0F8C-439E-A91D-83F049BE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E83A3-8509-466D-82FB-FDFC9156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EA5BB-50B8-4641-AC5F-4029B7C9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3534A-2E24-49CD-BB40-F9B18B31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C7796-5D6B-47DA-8CE9-53BFDC0A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CF6C22-8295-455B-AFBC-A9EF1F7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E0A19-5ABE-4C80-A250-2EA584B4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8C69D-C447-4712-8060-39A2FC2F7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D03F70-91C0-41FB-BDCA-5B10ACF60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18ECC3-1DC1-4EFD-B3D2-ADA589F8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A4E019-0077-4BFB-BBFA-DE18B13D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BF2479-4F2A-4D90-BEE1-4A7AB29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2A7E1-075B-48FA-BAE7-DED206BE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93D90E-882B-499E-BFCE-3D9BBD6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91D3F1-C69B-49F6-89DF-0BF17B11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BA5B95-028D-4B54-9180-F8187F8B4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62D47F-9E5C-44E0-9760-A0B2B028A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421123-DCAE-4C8B-9195-BD5899E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0D28B3-74FA-4F91-8201-16EA27A5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09A9EC-1127-4215-9FA8-CF2349C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C67AE-A6FB-49F2-8F8C-50B20D30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FE7F21-8CE4-4EF2-9E85-6BBA7E7B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682751-0A9D-44B7-A485-6B4E5D2D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E0DF8-EC1F-4292-92B2-3D265287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FC59D0-CF3B-43A8-9929-7B852946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6E3D38-9F63-486C-AF72-053C1946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D6F2C3-5949-4D48-9906-75C02542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C7294-3BA4-49DD-A93A-2078978F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F0B3D-F011-4D58-8828-ED8BEBEF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9B87F0-C0C1-476C-8307-C1BA9E64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C4DAB5-5B0E-49BF-A7EA-135EB0E1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69E952-4CF7-4C66-BB98-756868B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DC4492-C5B4-4CC9-A364-672971C3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8F560-6F49-4C95-9858-7D8C852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C4D473-DA47-470D-B9F7-2DE027647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C1AB44-A2DC-451F-AF84-94199EF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09EAF6-A4E9-4431-A64F-45F62C46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76E65-4D03-4780-869A-1C387D2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071A66-1572-4973-81D9-813EE69A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D122F-5585-42E4-BE0E-1610C607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7BF93-1271-4F35-8785-91069C68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63BC7-8342-4B8A-A8D6-202D3F8BA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6EADE-ADBD-457E-A049-AB71DB60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FB0C3-AAB5-4338-A685-2D17463E0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9FB15-3088-B733-070F-9595A0B6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66746"/>
            <a:ext cx="9144000" cy="2020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</a:pP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КУРСОВОЙ ПРОЕКТ</a:t>
            </a:r>
            <a:endParaRPr lang="ru-RU" sz="2400" cap="all" dirty="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110000"/>
              </a:lnSpc>
              <a:spcBef>
                <a:spcPts val="1200"/>
              </a:spcBef>
            </a:pP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цифровка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, </a:t>
            </a: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доводка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 и </a:t>
            </a: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создание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 </a:t>
            </a: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прототипа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 </a:t>
            </a: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детали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 </a:t>
            </a: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посредством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 3D </a:t>
            </a:r>
            <a:r>
              <a:rPr lang="en-US" sz="2400" cap="all" dirty="0" err="1">
                <a:solidFill>
                  <a:schemeClr val="tx1"/>
                </a:solidFill>
                <a:latin typeface="Franklin Gothic"/>
              </a:rPr>
              <a:t>моделирования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«</a:t>
            </a:r>
            <a:r>
              <a:rPr lang="ru-RU" sz="2400" cap="all" dirty="0">
                <a:solidFill>
                  <a:schemeClr val="tx1"/>
                </a:solidFill>
                <a:latin typeface="Franklin Gothic"/>
              </a:rPr>
              <a:t>шестерня редуктора</a:t>
            </a:r>
            <a:r>
              <a:rPr lang="en-US" sz="2400" cap="all" dirty="0">
                <a:solidFill>
                  <a:schemeClr val="tx1"/>
                </a:solidFill>
                <a:latin typeface="Franklin Gothic"/>
              </a:rPr>
              <a:t>»</a:t>
            </a:r>
            <a:endParaRPr lang="en-US" dirty="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CB9EA-D15C-EF17-7320-69C9E019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138490"/>
            <a:ext cx="9144000" cy="1399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1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ГОСУДАРСТВЕННОЕ АВТОНОМНОЕ ПРОФЕССИОНАЛЬНОЕ</a:t>
            </a:r>
            <a:endParaRPr lang="en-US" sz="21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21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ОБРАЗОВАТЕЛЬНОЕ УЧРЕЖДЕНИЕ САРАТОВСКОЙ ОБЛАСТИ</a:t>
            </a:r>
          </a:p>
          <a:p>
            <a:pPr algn="ctr">
              <a:spcBef>
                <a:spcPct val="0"/>
              </a:spcBef>
            </a:pPr>
            <a:r>
              <a:rPr lang="en-US" sz="21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«ВОЛЬСКИЙ ТЕХНОЛОГИЧЕСКИЙ КОЛЛЕДЖ»</a:t>
            </a:r>
            <a:endParaRPr lang="en-US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0613-1C3B-9BDC-2C10-3E7236D8F8F0}"/>
              </a:ext>
            </a:extLst>
          </p:cNvPr>
          <p:cNvSpPr txBox="1"/>
          <p:nvPr/>
        </p:nvSpPr>
        <p:spPr>
          <a:xfrm>
            <a:off x="7267532" y="4456796"/>
            <a:ext cx="4361894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Выполнил: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студент 3 курса группы АДТ-31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Кичапин Андрей Анатольевич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Руководитель проекта: преподаватель Мифтахов Наиль </a:t>
            </a:r>
            <a:r>
              <a:rPr lang="ru-RU" dirty="0" err="1">
                <a:latin typeface="Trebuchet MS"/>
                <a:ea typeface="Calibri"/>
                <a:cs typeface="Calibri"/>
              </a:rPr>
              <a:t>Ильгизович</a:t>
            </a:r>
            <a:endParaRPr lang="ru-RU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0547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1238A-2C54-DFAE-48C2-ABD8BB9E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Подготовка к прототипированию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9A2961-0DC3-2ECC-C1E6-DC69E915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/>
              <a:t>После доработки цифровой модели было необходимо выбрать оптимальный способ ее физической реализации. Важным критерием при выборе технологии 3D-печати стали механические свойства конечного изделия, его прочность, износостойкость и точность воспроизведения геометрии. Был проведен анализ различных методов аддитивного производства, что позволило определить наилучший вариант для реализации прототипа.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14FDB4-549F-4C8C-849D-96617404E2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r="12652"/>
          <a:stretch>
            <a:fillRect/>
          </a:stretch>
        </p:blipFill>
        <p:spPr>
          <a:xfrm>
            <a:off x="485515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83455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1B9F0-6920-BE93-56F2-FF99FBFE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5232"/>
            <a:ext cx="10518881" cy="1414086"/>
          </a:xfrm>
        </p:spPr>
        <p:txBody>
          <a:bodyPr anchor="b">
            <a:normAutofit/>
          </a:bodyPr>
          <a:lstStyle/>
          <a:p>
            <a:pPr algn="ctr"/>
            <a:r>
              <a:rPr lang="ru-RU" sz="5000" b="1" dirty="0">
                <a:latin typeface="Aptos"/>
              </a:rPr>
              <a:t>Процесс 3D-печати</a:t>
            </a:r>
            <a:endParaRPr lang="ru-RU" sz="5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88E9B7-7820-A725-53D6-B7D6437B17F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-1" y="2828925"/>
            <a:ext cx="11895151" cy="334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ru-RU" sz="1800" dirty="0"/>
              <a:t>Была выбрана оптимальная технология печати, подобран материал и выполнено тестовое изготовление детали. Процесс включал подготовку G-кода, калибровку принтера и мониторинг качества печати.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955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789A0-4773-1D26-636F-15872F71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4500" b="1" dirty="0">
                <a:latin typeface="Aptos"/>
              </a:rPr>
              <a:t>Анализ полученного прототипа</a:t>
            </a:r>
            <a:br>
              <a:rPr lang="ru-RU" sz="4500" b="1" dirty="0">
                <a:latin typeface="Aptos"/>
              </a:rPr>
            </a:br>
            <a:endParaRPr lang="ru-RU" sz="4500" dirty="0">
              <a:latin typeface="Apto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262CE-AEE3-BD38-CFFE-D0997955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После печати была проведена оценка качества детали: сравнение размеров с исходной моделью, проверка точности воспроизведения зубчатых элементов и выявление возможных дефектов.</a:t>
            </a:r>
          </a:p>
        </p:txBody>
      </p:sp>
    </p:spTree>
    <p:extLst>
      <p:ext uri="{BB962C8B-B14F-4D97-AF65-F5344CB8AC3E}">
        <p14:creationId xmlns:p14="http://schemas.microsoft.com/office/powerpoint/2010/main" val="118774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3B4B2-0936-634F-40E8-A5521A76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ru-RU" sz="5000" b="1">
                <a:latin typeface="Aptos"/>
              </a:rPr>
              <a:t>Перспективы развития</a:t>
            </a:r>
            <a:br>
              <a:rPr lang="ru-RU" sz="5000" b="1">
                <a:latin typeface="Aptos"/>
              </a:rPr>
            </a:br>
            <a:endParaRPr lang="ru-RU" sz="5000">
              <a:latin typeface="Aptos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B68F8D-6C2D-A6F8-D483-E8C5CF9B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982" y="2579204"/>
            <a:ext cx="10766301" cy="28091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>
                <a:latin typeface="Aptos"/>
              </a:rPr>
              <a:t>В дальнейшем можно расширить применение данной методики для создания и тестирования сложных механических узлов. Развитие технологий 3D-сканирования и аддитивного производства открывает новые возможности для быстрого и точного проектирования, позволяя создавать инновационные решения в различных сферах, от машиностроения до медицины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654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6408B-B86B-BE11-8E5A-E615DCBA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45" y="548639"/>
            <a:ext cx="3523686" cy="1294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Итоги и выводы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0EC6-4F07-ECC9-4E5C-84AADBE4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1959" y="548638"/>
            <a:ext cx="7303960" cy="5760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err="1">
                <a:latin typeface="Franklin Gothic"/>
              </a:rPr>
              <a:t>Проведенная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работа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показала</a:t>
            </a:r>
            <a:r>
              <a:rPr lang="en-US" sz="2800" dirty="0">
                <a:latin typeface="Franklin Gothic"/>
              </a:rPr>
              <a:t>, </a:t>
            </a:r>
            <a:r>
              <a:rPr lang="en-US" sz="2800" err="1">
                <a:latin typeface="Franklin Gothic"/>
              </a:rPr>
              <a:t>что</a:t>
            </a:r>
            <a:r>
              <a:rPr lang="en-US" sz="2800" dirty="0">
                <a:latin typeface="Franklin Gothic"/>
              </a:rPr>
              <a:t> 3D-сканирование и </a:t>
            </a:r>
            <a:r>
              <a:rPr lang="en-US" sz="2800" err="1">
                <a:latin typeface="Franklin Gothic"/>
              </a:rPr>
              <a:t>моделирование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являются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мощными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инструментами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для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решения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инженерных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задач</a:t>
            </a:r>
            <a:r>
              <a:rPr lang="en-US" sz="2800" dirty="0">
                <a:latin typeface="Franklin Gothic"/>
              </a:rPr>
              <a:t>. В </a:t>
            </a:r>
            <a:r>
              <a:rPr lang="en-US" sz="2800" err="1">
                <a:latin typeface="Franklin Gothic"/>
              </a:rPr>
              <a:t>результате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удалось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создать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точную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цифровую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копию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зубчатого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вала</a:t>
            </a:r>
            <a:r>
              <a:rPr lang="en-US" sz="2800" dirty="0">
                <a:latin typeface="Franklin Gothic"/>
              </a:rPr>
              <a:t>, </a:t>
            </a:r>
            <a:r>
              <a:rPr lang="en-US" sz="2800" err="1">
                <a:latin typeface="Franklin Gothic"/>
              </a:rPr>
              <a:t>подготовить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ее</a:t>
            </a:r>
            <a:r>
              <a:rPr lang="en-US" sz="2800" dirty="0">
                <a:latin typeface="Franklin Gothic"/>
              </a:rPr>
              <a:t> к </a:t>
            </a:r>
            <a:r>
              <a:rPr lang="en-US" sz="2800" err="1">
                <a:latin typeface="Franklin Gothic"/>
              </a:rPr>
              <a:t>производству</a:t>
            </a:r>
            <a:r>
              <a:rPr lang="en-US" sz="2800" dirty="0">
                <a:latin typeface="Franklin Gothic"/>
              </a:rPr>
              <a:t> и </a:t>
            </a:r>
            <a:r>
              <a:rPr lang="en-US" sz="2800" err="1">
                <a:latin typeface="Franklin Gothic"/>
              </a:rPr>
              <a:t>провести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тестовое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прототипирование</a:t>
            </a:r>
            <a:r>
              <a:rPr lang="en-US" sz="2800" dirty="0">
                <a:latin typeface="Franklin Gothic"/>
              </a:rPr>
              <a:t>. </a:t>
            </a:r>
            <a:r>
              <a:rPr lang="en-US" sz="2800" err="1">
                <a:latin typeface="Franklin Gothic"/>
              </a:rPr>
              <a:t>Использование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современных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технологий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позволило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не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только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сократить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время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на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проектирование</a:t>
            </a:r>
            <a:r>
              <a:rPr lang="en-US" sz="2800" dirty="0">
                <a:latin typeface="Franklin Gothic"/>
              </a:rPr>
              <a:t>, </a:t>
            </a:r>
            <a:r>
              <a:rPr lang="en-US" sz="2800" err="1">
                <a:latin typeface="Franklin Gothic"/>
              </a:rPr>
              <a:t>но</a:t>
            </a:r>
            <a:r>
              <a:rPr lang="en-US" sz="2800" dirty="0">
                <a:latin typeface="Franklin Gothic"/>
              </a:rPr>
              <a:t> и </a:t>
            </a:r>
            <a:r>
              <a:rPr lang="en-US" sz="2800" err="1">
                <a:latin typeface="Franklin Gothic"/>
              </a:rPr>
              <a:t>минимизировать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возможные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ошибки</a:t>
            </a:r>
            <a:r>
              <a:rPr lang="en-US" sz="2800" dirty="0">
                <a:latin typeface="Franklin Gothic"/>
              </a:rPr>
              <a:t>, </a:t>
            </a:r>
            <a:r>
              <a:rPr lang="en-US" sz="2800" err="1">
                <a:latin typeface="Franklin Gothic"/>
              </a:rPr>
              <a:t>что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делает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такой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подход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перспективным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для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машиностроительной</a:t>
            </a:r>
            <a:r>
              <a:rPr lang="en-US" sz="2800" dirty="0">
                <a:latin typeface="Franklin Gothic"/>
              </a:rPr>
              <a:t> </a:t>
            </a:r>
            <a:r>
              <a:rPr lang="en-US" sz="2800" err="1">
                <a:latin typeface="Franklin Gothic"/>
              </a:rPr>
              <a:t>отрасли</a:t>
            </a:r>
            <a:endParaRPr lang="en-US" sz="2800" dirty="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38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67679" y="279818"/>
            <a:ext cx="5141964" cy="2177631"/>
          </a:xfrm>
        </p:spPr>
        <p:txBody>
          <a:bodyPr>
            <a:normAutofit/>
          </a:bodyPr>
          <a:lstStyle/>
          <a:p>
            <a:r>
              <a:rPr lang="ru-RU" sz="4600" dirty="0">
                <a:solidFill>
                  <a:schemeClr val="tx1"/>
                </a:solidFill>
              </a:rPr>
              <a:t>Актуальность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793" y="3306536"/>
            <a:ext cx="11944350" cy="1879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ru-RU" sz="2000" dirty="0">
                <a:latin typeface="Aptos"/>
              </a:rPr>
              <a:t>В наше время стремительное развитие цифровых технологий позволяет значительно повысить качество проектирования и производства механических компонентов. Оцифровка деталей на основе 3D-сканирования позволяет не только сократить сроки разработки, но и выявлять дефекты еще на стадии моделирования. Точные цифровые </a:t>
            </a:r>
            <a:r>
              <a:rPr lang="ru-RU" sz="2000" dirty="0">
                <a:solidFill>
                  <a:schemeClr val="bg1"/>
                </a:solidFill>
                <a:latin typeface="Aptos"/>
              </a:rPr>
              <a:t>копии деталей могут быть доработаны в программной среде и использованы для быстрого создания прототипов, что особенно важно для производства сложных узлов и механизмов.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9BAE3-5BFF-6EF3-1A41-8856910C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23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latin typeface="Aptos"/>
              </a:rPr>
              <a:t>Цели</a:t>
            </a:r>
            <a:r>
              <a:rPr lang="en-US" b="1" dirty="0">
                <a:latin typeface="Aptos"/>
              </a:rPr>
              <a:t> и </a:t>
            </a:r>
            <a:r>
              <a:rPr lang="en-US" b="1" dirty="0" err="1">
                <a:latin typeface="Aptos"/>
              </a:rPr>
              <a:t>задачи</a:t>
            </a:r>
            <a:endParaRPr lang="ru-RU" dirty="0">
              <a:latin typeface="Apto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1E4A2C4-4882-C696-DBEB-128CFDE49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1483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5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AE412-1A77-6B39-337A-75A930CE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3600" b="1" dirty="0">
                <a:latin typeface="Aptos"/>
              </a:rPr>
              <a:t>Используемые технологии и оборудование</a:t>
            </a:r>
            <a:endParaRPr lang="ru-RU" sz="3600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88CA3-4520-0C7E-66AA-4F5A68A4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1800" dirty="0">
                <a:latin typeface="Batang"/>
                <a:ea typeface="Batang"/>
              </a:rPr>
              <a:t>3D-сканер Range Vision Spectrum, который позволяет получать точные цифровые копии объектов;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latin typeface="Batang"/>
                <a:ea typeface="Batang"/>
              </a:rPr>
              <a:t>Программное обеспечение </a:t>
            </a:r>
            <a:r>
              <a:rPr lang="ru-RU" sz="1800" err="1">
                <a:latin typeface="Batang"/>
                <a:ea typeface="Batang"/>
              </a:rPr>
              <a:t>Geomagic</a:t>
            </a:r>
            <a:r>
              <a:rPr lang="ru-RU" sz="1800" dirty="0">
                <a:latin typeface="Batang"/>
                <a:ea typeface="Batang"/>
              </a:rPr>
              <a:t> Design X, предназначенное для обработки облака точек и преобразования его в удобный для дальнейшего редактирования формат;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latin typeface="Batang"/>
                <a:ea typeface="Batang"/>
              </a:rPr>
              <a:t>КОМПАС-3D, обеспечивающий профессиональную среду для редактирования и доработки 3D-моделей;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latin typeface="Batang"/>
                <a:ea typeface="Batang"/>
              </a:rPr>
              <a:t>3D-принтер, использованный для создания прототипа детали, что позволило проверить соответствие цифровой модели реальным требованиям к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3130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51986-70C4-13C9-89BB-56FEE5F9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36" y="674717"/>
            <a:ext cx="5728796" cy="1309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b="1" cap="all" dirty="0">
                <a:latin typeface="Aptos"/>
              </a:rPr>
              <a:t>Характеристики Шестерни редуктора</a:t>
            </a:r>
            <a:endParaRPr lang="ru-RU" dirty="0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F1778-E48C-663C-4653-1A08699B1D71}"/>
              </a:ext>
            </a:extLst>
          </p:cNvPr>
          <p:cNvSpPr txBox="1"/>
          <p:nvPr/>
        </p:nvSpPr>
        <p:spPr>
          <a:xfrm>
            <a:off x="1672597" y="2868508"/>
            <a:ext cx="9568125" cy="2231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ru-RU" sz="2200" dirty="0">
                <a:latin typeface="Franklin Gothic"/>
              </a:rPr>
              <a:t>Для успешной оцифровки и прототипирования шестерни редуктора важно учитывать его геометрические параметры, материал изготовления и функциональное назначение. Рассматриваемая деталь имеет определенные размеры и форму, которые необходимо сохранить при цифровой обработке</a:t>
            </a:r>
            <a:endParaRPr lang="ru-RU" dirty="0">
              <a:latin typeface="Franklin Gothic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0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EC7CA-11A7-3DED-E32B-2CA7BBDB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000" b="1" dirty="0">
                <a:latin typeface="Aptos"/>
              </a:rPr>
              <a:t>Процесс оцифровки</a:t>
            </a:r>
            <a:br>
              <a:rPr lang="ru-RU" sz="5000" b="1" dirty="0">
                <a:latin typeface="Aptos"/>
              </a:rPr>
            </a:br>
            <a:endParaRPr lang="ru-RU" sz="5000" dirty="0">
              <a:latin typeface="Apto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9793E-6346-BD4F-0B52-ACF169B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>
                <a:latin typeface="Trebuchet MS"/>
              </a:rPr>
              <a:t>Сканирование детали проводилось с использованием поворотного стола, что обеспечило равномерный обзор объекта со всех сторон и высокую точность результата</a:t>
            </a:r>
            <a:endParaRPr lang="ru-RU" sz="360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0061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53CA6-30EE-0622-E4C8-31B2A28E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ru-RU" sz="7200" b="1">
                <a:latin typeface="Aptos"/>
              </a:rPr>
              <a:t>Очистка и обработка облака точек</a:t>
            </a:r>
            <a:br>
              <a:rPr lang="ru-RU" sz="7200" b="1">
                <a:latin typeface="Aptos"/>
              </a:rPr>
            </a:br>
            <a:endParaRPr lang="ru-RU" sz="7200">
              <a:latin typeface="Apto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63F9D-4E2E-6BB4-E49E-932387EA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b="1" dirty="0">
                <a:latin typeface="Aptos"/>
              </a:rPr>
              <a:t>После сканирования была проведена первичная очистка облака точек от артефактов и лишних элементов. Это необходимо для получения точной цифровой копии и дальнейшего преобразования в CAD-модель</a:t>
            </a:r>
            <a:endParaRPr lang="ru-RU" b="1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67942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607C0-F62F-22D2-C030-85130AD4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836" y="494419"/>
            <a:ext cx="5939624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Доработка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E81B73-4740-531A-2CF2-C9A9D623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31" y="2645922"/>
            <a:ext cx="10342274" cy="371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/>
              <a:t>После получения облака точек модель была импортирована в </a:t>
            </a:r>
            <a:r>
              <a:rPr lang="ru-RU" sz="2400" dirty="0" err="1"/>
              <a:t>Geomagic</a:t>
            </a:r>
            <a:r>
              <a:rPr lang="ru-RU" sz="2400" dirty="0"/>
              <a:t> Design X. Этот программный комплекс позволил провести первичную очистку модели, сгладить возможные артефакты и преобразовать облако точек в поверхность, удобную для дальнейшего редактирования. Затем доработанная модель была экспортирована в КОМПАС-3D, где проводилась финальная очистка, устранение возможных геометрических дефектов, уточнение размеров и адаптация конструкции под дальнейшее изготовление. На этом этапе была особенно важна внимательность и точность, так как любая ошибка могла привести к некорректному прототипу.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1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CD981-E4CA-5D73-501A-A55942DA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Проверка параметров 3D-модели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B0CB68-8B25-BA28-46EC-054900F4C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/>
              <a:t>Перед финальной подготовкой модели к печати необходимо проверить ее на соответствие требованиям точности, отсутствию геометрических ошибок и наличию всех необходимых элементов.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07394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644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Batang</vt:lpstr>
      <vt:lpstr>Aptos</vt:lpstr>
      <vt:lpstr>Arial</vt:lpstr>
      <vt:lpstr>Calibri</vt:lpstr>
      <vt:lpstr>Calibri Light</vt:lpstr>
      <vt:lpstr>Franklin Gothic</vt:lpstr>
      <vt:lpstr>Trebuchet MS</vt:lpstr>
      <vt:lpstr>Тема Office</vt:lpstr>
      <vt:lpstr>КУРСОВОЙ ПРОЕКТ цифровка, доводка и создание прототипа детали посредством 3D моделирования  «шестерня редуктора»</vt:lpstr>
      <vt:lpstr>Актуальность темы</vt:lpstr>
      <vt:lpstr>Цели и задачи</vt:lpstr>
      <vt:lpstr>Используемые технологии и оборудование</vt:lpstr>
      <vt:lpstr>Характеристики Шестерни редуктора</vt:lpstr>
      <vt:lpstr>Процесс оцифровки </vt:lpstr>
      <vt:lpstr>Очистка и обработка облака точек </vt:lpstr>
      <vt:lpstr>Доработка модели</vt:lpstr>
      <vt:lpstr>Проверка параметров 3D-модели</vt:lpstr>
      <vt:lpstr>Подготовка к прототипированию</vt:lpstr>
      <vt:lpstr>Процесс 3D-печати</vt:lpstr>
      <vt:lpstr>Анализ полученного прототипа </vt:lpstr>
      <vt:lpstr>Перспективы развития </vt:lpstr>
      <vt:lpstr>Итоги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цифровка, доводка и создание прототипа детали посредством 3D моделирования  «шестерня редуктора»</dc:title>
  <dc:creator>Андрей Кичапин</dc:creator>
  <cp:lastModifiedBy>Андрей Кичапин</cp:lastModifiedBy>
  <cp:revision>175</cp:revision>
  <dcterms:created xsi:type="dcterms:W3CDTF">2025-03-29T15:17:43Z</dcterms:created>
  <dcterms:modified xsi:type="dcterms:W3CDTF">2025-03-30T13:25:59Z</dcterms:modified>
</cp:coreProperties>
</file>