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27" r:id="rId7"/>
    <p:sldId id="328" r:id="rId8"/>
    <p:sldId id="333" r:id="rId9"/>
    <p:sldId id="347" r:id="rId10"/>
    <p:sldId id="334" r:id="rId11"/>
    <p:sldId id="329" r:id="rId12"/>
    <p:sldId id="330" r:id="rId13"/>
    <p:sldId id="331" r:id="rId14"/>
    <p:sldId id="346" r:id="rId15"/>
    <p:sldId id="332" r:id="rId16"/>
    <p:sldId id="335" r:id="rId17"/>
    <p:sldId id="341" r:id="rId18"/>
    <p:sldId id="342" r:id="rId19"/>
    <p:sldId id="336" r:id="rId20"/>
    <p:sldId id="344" r:id="rId21"/>
    <p:sldId id="343" r:id="rId22"/>
    <p:sldId id="337" r:id="rId23"/>
    <p:sldId id="338" r:id="rId24"/>
    <p:sldId id="345" r:id="rId25"/>
    <p:sldId id="340" r:id="rId26"/>
    <p:sldId id="33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Multicollinearity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Ridge  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LASSO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PCR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HANDLE MULTICOLLINEARITY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30 MIN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LinFactNeighborX="-1184" custLinFactNeighborY="-6127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5C3A3-4A9D-4E1B-93E1-EB2A26AEBB5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EBD1B5-76FF-44B3-BCF0-B3788A73B170}">
      <dgm:prSet/>
      <dgm:spPr>
        <a:solidFill>
          <a:srgbClr val="FFC000"/>
        </a:solidFill>
      </dgm:spPr>
      <dgm:t>
        <a:bodyPr/>
        <a:lstStyle/>
        <a:p>
          <a:r>
            <a:rPr lang="en-US"/>
            <a:t>The sources of multicollinearity can be limited to:</a:t>
          </a:r>
        </a:p>
      </dgm:t>
    </dgm:pt>
    <dgm:pt modelId="{FDBBAC53-CE28-480D-8C33-AB1737B66A3F}" type="parTrans" cxnId="{E22E4392-ADA3-4D96-A3BD-E1D831427209}">
      <dgm:prSet/>
      <dgm:spPr/>
      <dgm:t>
        <a:bodyPr/>
        <a:lstStyle/>
        <a:p>
          <a:endParaRPr lang="en-US"/>
        </a:p>
      </dgm:t>
    </dgm:pt>
    <dgm:pt modelId="{C13B59A7-A8BB-4B7E-8170-2B177088F7C7}" type="sibTrans" cxnId="{E22E4392-ADA3-4D96-A3BD-E1D831427209}">
      <dgm:prSet/>
      <dgm:spPr/>
      <dgm:t>
        <a:bodyPr/>
        <a:lstStyle/>
        <a:p>
          <a:endParaRPr lang="en-US"/>
        </a:p>
      </dgm:t>
    </dgm:pt>
    <dgm:pt modelId="{9D084CD6-4059-481E-91A1-FDDE3AE2638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-Data Collection</a:t>
          </a:r>
        </a:p>
      </dgm:t>
    </dgm:pt>
    <dgm:pt modelId="{12A3DA34-7A4A-4E6F-9901-9141F1096480}" type="parTrans" cxnId="{C4CE86AD-E5C2-424B-BE06-988CEF72FA17}">
      <dgm:prSet/>
      <dgm:spPr/>
      <dgm:t>
        <a:bodyPr/>
        <a:lstStyle/>
        <a:p>
          <a:endParaRPr lang="en-US"/>
        </a:p>
      </dgm:t>
    </dgm:pt>
    <dgm:pt modelId="{424393F7-421C-4C32-B285-601776B320E9}" type="sibTrans" cxnId="{C4CE86AD-E5C2-424B-BE06-988CEF72FA17}">
      <dgm:prSet/>
      <dgm:spPr/>
      <dgm:t>
        <a:bodyPr/>
        <a:lstStyle/>
        <a:p>
          <a:endParaRPr lang="en-US"/>
        </a:p>
      </dgm:t>
    </dgm:pt>
    <dgm:pt modelId="{56F24ADD-7C40-4EA7-9003-4EA817FBC6BF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/>
            <a:t>-Variable Selection</a:t>
          </a:r>
        </a:p>
      </dgm:t>
    </dgm:pt>
    <dgm:pt modelId="{A6A5A4D6-7D29-43CC-A362-5C4B9C50EACA}" type="parTrans" cxnId="{4BBF4C29-4B57-40E7-84EE-365DAB5CCACF}">
      <dgm:prSet/>
      <dgm:spPr/>
      <dgm:t>
        <a:bodyPr/>
        <a:lstStyle/>
        <a:p>
          <a:endParaRPr lang="en-US"/>
        </a:p>
      </dgm:t>
    </dgm:pt>
    <dgm:pt modelId="{CE0DD189-8F2E-485F-AD2C-812B7083AEAB}" type="sibTrans" cxnId="{4BBF4C29-4B57-40E7-84EE-365DAB5CCACF}">
      <dgm:prSet/>
      <dgm:spPr/>
      <dgm:t>
        <a:bodyPr/>
        <a:lstStyle/>
        <a:p>
          <a:endParaRPr lang="en-US"/>
        </a:p>
      </dgm:t>
    </dgm:pt>
    <dgm:pt modelId="{8F608D00-B35E-42E9-B3F2-416D73E8204D}">
      <dgm:prSet/>
      <dgm:spPr/>
      <dgm:t>
        <a:bodyPr/>
        <a:lstStyle/>
        <a:p>
          <a:r>
            <a:rPr lang="en-US"/>
            <a:t>-Model formulation</a:t>
          </a:r>
        </a:p>
      </dgm:t>
    </dgm:pt>
    <dgm:pt modelId="{62FFD967-2BAF-4139-89FA-DF0C57FE5C1C}" type="parTrans" cxnId="{0352E903-7FDB-4865-92D3-BFB80895DBF7}">
      <dgm:prSet/>
      <dgm:spPr/>
      <dgm:t>
        <a:bodyPr/>
        <a:lstStyle/>
        <a:p>
          <a:endParaRPr lang="en-US"/>
        </a:p>
      </dgm:t>
    </dgm:pt>
    <dgm:pt modelId="{F19932B0-5799-40EF-A33B-086FE8DA6853}" type="sibTrans" cxnId="{0352E903-7FDB-4865-92D3-BFB80895DBF7}">
      <dgm:prSet/>
      <dgm:spPr/>
      <dgm:t>
        <a:bodyPr/>
        <a:lstStyle/>
        <a:p>
          <a:endParaRPr lang="en-US"/>
        </a:p>
      </dgm:t>
    </dgm:pt>
    <dgm:pt modelId="{4CB50B2D-C00C-453C-A324-C83B2F45CE75}" type="pres">
      <dgm:prSet presAssocID="{74C5C3A3-4A9D-4E1B-93E1-EB2A26AEBB5E}" presName="outerComposite" presStyleCnt="0">
        <dgm:presLayoutVars>
          <dgm:chMax val="5"/>
          <dgm:dir/>
          <dgm:resizeHandles val="exact"/>
        </dgm:presLayoutVars>
      </dgm:prSet>
      <dgm:spPr/>
    </dgm:pt>
    <dgm:pt modelId="{0478A0D2-BD51-4564-A5CA-B4A4D9444A03}" type="pres">
      <dgm:prSet presAssocID="{74C5C3A3-4A9D-4E1B-93E1-EB2A26AEBB5E}" presName="dummyMaxCanvas" presStyleCnt="0">
        <dgm:presLayoutVars/>
      </dgm:prSet>
      <dgm:spPr/>
    </dgm:pt>
    <dgm:pt modelId="{A5D01D33-190A-46DE-B0AC-247289DA4111}" type="pres">
      <dgm:prSet presAssocID="{74C5C3A3-4A9D-4E1B-93E1-EB2A26AEBB5E}" presName="FourNodes_1" presStyleLbl="node1" presStyleIdx="0" presStyleCnt="4">
        <dgm:presLayoutVars>
          <dgm:bulletEnabled val="1"/>
        </dgm:presLayoutVars>
      </dgm:prSet>
      <dgm:spPr/>
    </dgm:pt>
    <dgm:pt modelId="{712355F5-8FEE-46D1-B8F1-F11F1AF0E68D}" type="pres">
      <dgm:prSet presAssocID="{74C5C3A3-4A9D-4E1B-93E1-EB2A26AEBB5E}" presName="FourNodes_2" presStyleLbl="node1" presStyleIdx="1" presStyleCnt="4">
        <dgm:presLayoutVars>
          <dgm:bulletEnabled val="1"/>
        </dgm:presLayoutVars>
      </dgm:prSet>
      <dgm:spPr/>
    </dgm:pt>
    <dgm:pt modelId="{44B3A60A-3EF4-477A-BCB2-E63620556D5E}" type="pres">
      <dgm:prSet presAssocID="{74C5C3A3-4A9D-4E1B-93E1-EB2A26AEBB5E}" presName="FourNodes_3" presStyleLbl="node1" presStyleIdx="2" presStyleCnt="4">
        <dgm:presLayoutVars>
          <dgm:bulletEnabled val="1"/>
        </dgm:presLayoutVars>
      </dgm:prSet>
      <dgm:spPr/>
    </dgm:pt>
    <dgm:pt modelId="{E7F6AEF0-AB26-455B-92EA-58972C66572A}" type="pres">
      <dgm:prSet presAssocID="{74C5C3A3-4A9D-4E1B-93E1-EB2A26AEBB5E}" presName="FourNodes_4" presStyleLbl="node1" presStyleIdx="3" presStyleCnt="4">
        <dgm:presLayoutVars>
          <dgm:bulletEnabled val="1"/>
        </dgm:presLayoutVars>
      </dgm:prSet>
      <dgm:spPr/>
    </dgm:pt>
    <dgm:pt modelId="{76C9D61B-3070-4861-A2A9-131853BBAB59}" type="pres">
      <dgm:prSet presAssocID="{74C5C3A3-4A9D-4E1B-93E1-EB2A26AEBB5E}" presName="FourConn_1-2" presStyleLbl="fgAccFollowNode1" presStyleIdx="0" presStyleCnt="3">
        <dgm:presLayoutVars>
          <dgm:bulletEnabled val="1"/>
        </dgm:presLayoutVars>
      </dgm:prSet>
      <dgm:spPr/>
    </dgm:pt>
    <dgm:pt modelId="{DF6816FF-D415-4292-BBEA-5895F064DEB6}" type="pres">
      <dgm:prSet presAssocID="{74C5C3A3-4A9D-4E1B-93E1-EB2A26AEBB5E}" presName="FourConn_2-3" presStyleLbl="fgAccFollowNode1" presStyleIdx="1" presStyleCnt="3">
        <dgm:presLayoutVars>
          <dgm:bulletEnabled val="1"/>
        </dgm:presLayoutVars>
      </dgm:prSet>
      <dgm:spPr/>
    </dgm:pt>
    <dgm:pt modelId="{F7244575-1EB0-4AF7-82DF-75BFB8B233AF}" type="pres">
      <dgm:prSet presAssocID="{74C5C3A3-4A9D-4E1B-93E1-EB2A26AEBB5E}" presName="FourConn_3-4" presStyleLbl="fgAccFollowNode1" presStyleIdx="2" presStyleCnt="3">
        <dgm:presLayoutVars>
          <dgm:bulletEnabled val="1"/>
        </dgm:presLayoutVars>
      </dgm:prSet>
      <dgm:spPr/>
    </dgm:pt>
    <dgm:pt modelId="{A96A774D-FA27-4974-8372-BF73A0807272}" type="pres">
      <dgm:prSet presAssocID="{74C5C3A3-4A9D-4E1B-93E1-EB2A26AEBB5E}" presName="FourNodes_1_text" presStyleLbl="node1" presStyleIdx="3" presStyleCnt="4">
        <dgm:presLayoutVars>
          <dgm:bulletEnabled val="1"/>
        </dgm:presLayoutVars>
      </dgm:prSet>
      <dgm:spPr/>
    </dgm:pt>
    <dgm:pt modelId="{E0D431E4-7855-4177-97E1-A425E8793382}" type="pres">
      <dgm:prSet presAssocID="{74C5C3A3-4A9D-4E1B-93E1-EB2A26AEBB5E}" presName="FourNodes_2_text" presStyleLbl="node1" presStyleIdx="3" presStyleCnt="4">
        <dgm:presLayoutVars>
          <dgm:bulletEnabled val="1"/>
        </dgm:presLayoutVars>
      </dgm:prSet>
      <dgm:spPr/>
    </dgm:pt>
    <dgm:pt modelId="{66E6057F-D493-4BE6-A89D-1AAC7388AA93}" type="pres">
      <dgm:prSet presAssocID="{74C5C3A3-4A9D-4E1B-93E1-EB2A26AEBB5E}" presName="FourNodes_3_text" presStyleLbl="node1" presStyleIdx="3" presStyleCnt="4">
        <dgm:presLayoutVars>
          <dgm:bulletEnabled val="1"/>
        </dgm:presLayoutVars>
      </dgm:prSet>
      <dgm:spPr/>
    </dgm:pt>
    <dgm:pt modelId="{1D327381-4ECD-4E21-90A6-555C20820035}" type="pres">
      <dgm:prSet presAssocID="{74C5C3A3-4A9D-4E1B-93E1-EB2A26AEBB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C33C01-5102-4749-9658-D0DA3B205B86}" type="presOf" srcId="{424393F7-421C-4C32-B285-601776B320E9}" destId="{DF6816FF-D415-4292-BBEA-5895F064DEB6}" srcOrd="0" destOrd="0" presId="urn:microsoft.com/office/officeart/2005/8/layout/vProcess5"/>
    <dgm:cxn modelId="{0352E903-7FDB-4865-92D3-BFB80895DBF7}" srcId="{74C5C3A3-4A9D-4E1B-93E1-EB2A26AEBB5E}" destId="{8F608D00-B35E-42E9-B3F2-416D73E8204D}" srcOrd="3" destOrd="0" parTransId="{62FFD967-2BAF-4139-89FA-DF0C57FE5C1C}" sibTransId="{F19932B0-5799-40EF-A33B-086FE8DA6853}"/>
    <dgm:cxn modelId="{EF94DF1D-0A6A-41B4-AF56-3865D9BA0116}" type="presOf" srcId="{8F608D00-B35E-42E9-B3F2-416D73E8204D}" destId="{E7F6AEF0-AB26-455B-92EA-58972C66572A}" srcOrd="0" destOrd="0" presId="urn:microsoft.com/office/officeart/2005/8/layout/vProcess5"/>
    <dgm:cxn modelId="{489EAA1E-ADEF-40EB-9C9B-F744AEE9FE0E}" type="presOf" srcId="{C4EBD1B5-76FF-44B3-BCF0-B3788A73B170}" destId="{A96A774D-FA27-4974-8372-BF73A0807272}" srcOrd="1" destOrd="0" presId="urn:microsoft.com/office/officeart/2005/8/layout/vProcess5"/>
    <dgm:cxn modelId="{4BBF4C29-4B57-40E7-84EE-365DAB5CCACF}" srcId="{74C5C3A3-4A9D-4E1B-93E1-EB2A26AEBB5E}" destId="{56F24ADD-7C40-4EA7-9003-4EA817FBC6BF}" srcOrd="2" destOrd="0" parTransId="{A6A5A4D6-7D29-43CC-A362-5C4B9C50EACA}" sibTransId="{CE0DD189-8F2E-485F-AD2C-812B7083AEAB}"/>
    <dgm:cxn modelId="{8A58F929-F840-4E3D-9797-82876CC2BDF4}" type="presOf" srcId="{8F608D00-B35E-42E9-B3F2-416D73E8204D}" destId="{1D327381-4ECD-4E21-90A6-555C20820035}" srcOrd="1" destOrd="0" presId="urn:microsoft.com/office/officeart/2005/8/layout/vProcess5"/>
    <dgm:cxn modelId="{E22E4392-ADA3-4D96-A3BD-E1D831427209}" srcId="{74C5C3A3-4A9D-4E1B-93E1-EB2A26AEBB5E}" destId="{C4EBD1B5-76FF-44B3-BCF0-B3788A73B170}" srcOrd="0" destOrd="0" parTransId="{FDBBAC53-CE28-480D-8C33-AB1737B66A3F}" sibTransId="{C13B59A7-A8BB-4B7E-8170-2B177088F7C7}"/>
    <dgm:cxn modelId="{90CDA99C-C01D-458B-96BF-A5DE301FC8EF}" type="presOf" srcId="{56F24ADD-7C40-4EA7-9003-4EA817FBC6BF}" destId="{66E6057F-D493-4BE6-A89D-1AAC7388AA93}" srcOrd="1" destOrd="0" presId="urn:microsoft.com/office/officeart/2005/8/layout/vProcess5"/>
    <dgm:cxn modelId="{C4CE86AD-E5C2-424B-BE06-988CEF72FA17}" srcId="{74C5C3A3-4A9D-4E1B-93E1-EB2A26AEBB5E}" destId="{9D084CD6-4059-481E-91A1-FDDE3AE2638C}" srcOrd="1" destOrd="0" parTransId="{12A3DA34-7A4A-4E6F-9901-9141F1096480}" sibTransId="{424393F7-421C-4C32-B285-601776B320E9}"/>
    <dgm:cxn modelId="{FFEDBCAD-2443-4522-B08A-154287465E51}" type="presOf" srcId="{C13B59A7-A8BB-4B7E-8170-2B177088F7C7}" destId="{76C9D61B-3070-4861-A2A9-131853BBAB59}" srcOrd="0" destOrd="0" presId="urn:microsoft.com/office/officeart/2005/8/layout/vProcess5"/>
    <dgm:cxn modelId="{7439AFAE-024A-4326-B9D1-8EC677C979BF}" type="presOf" srcId="{9D084CD6-4059-481E-91A1-FDDE3AE2638C}" destId="{E0D431E4-7855-4177-97E1-A425E8793382}" srcOrd="1" destOrd="0" presId="urn:microsoft.com/office/officeart/2005/8/layout/vProcess5"/>
    <dgm:cxn modelId="{ED6B5AB1-2726-4273-995E-5B3D29B8ABCC}" type="presOf" srcId="{9D084CD6-4059-481E-91A1-FDDE3AE2638C}" destId="{712355F5-8FEE-46D1-B8F1-F11F1AF0E68D}" srcOrd="0" destOrd="0" presId="urn:microsoft.com/office/officeart/2005/8/layout/vProcess5"/>
    <dgm:cxn modelId="{DAE573B7-F298-47D0-899C-D72CC6AD06E1}" type="presOf" srcId="{74C5C3A3-4A9D-4E1B-93E1-EB2A26AEBB5E}" destId="{4CB50B2D-C00C-453C-A324-C83B2F45CE75}" srcOrd="0" destOrd="0" presId="urn:microsoft.com/office/officeart/2005/8/layout/vProcess5"/>
    <dgm:cxn modelId="{EE7C07D4-797C-428C-A646-2F55ADC4B545}" type="presOf" srcId="{CE0DD189-8F2E-485F-AD2C-812B7083AEAB}" destId="{F7244575-1EB0-4AF7-82DF-75BFB8B233AF}" srcOrd="0" destOrd="0" presId="urn:microsoft.com/office/officeart/2005/8/layout/vProcess5"/>
    <dgm:cxn modelId="{25B386DC-CD4D-46A6-8E8C-9CDB04C29BB4}" type="presOf" srcId="{56F24ADD-7C40-4EA7-9003-4EA817FBC6BF}" destId="{44B3A60A-3EF4-477A-BCB2-E63620556D5E}" srcOrd="0" destOrd="0" presId="urn:microsoft.com/office/officeart/2005/8/layout/vProcess5"/>
    <dgm:cxn modelId="{FA5824F9-E9A0-4BE7-AA8D-3E02E203A188}" type="presOf" srcId="{C4EBD1B5-76FF-44B3-BCF0-B3788A73B170}" destId="{A5D01D33-190A-46DE-B0AC-247289DA4111}" srcOrd="0" destOrd="0" presId="urn:microsoft.com/office/officeart/2005/8/layout/vProcess5"/>
    <dgm:cxn modelId="{80EDF405-D04D-4A78-ADAE-F4B29F14F26E}" type="presParOf" srcId="{4CB50B2D-C00C-453C-A324-C83B2F45CE75}" destId="{0478A0D2-BD51-4564-A5CA-B4A4D9444A03}" srcOrd="0" destOrd="0" presId="urn:microsoft.com/office/officeart/2005/8/layout/vProcess5"/>
    <dgm:cxn modelId="{11B0E85D-6511-4160-95ED-C0D4EC5604EA}" type="presParOf" srcId="{4CB50B2D-C00C-453C-A324-C83B2F45CE75}" destId="{A5D01D33-190A-46DE-B0AC-247289DA4111}" srcOrd="1" destOrd="0" presId="urn:microsoft.com/office/officeart/2005/8/layout/vProcess5"/>
    <dgm:cxn modelId="{F42A167B-0174-436B-B39B-7D171E3DDA4F}" type="presParOf" srcId="{4CB50B2D-C00C-453C-A324-C83B2F45CE75}" destId="{712355F5-8FEE-46D1-B8F1-F11F1AF0E68D}" srcOrd="2" destOrd="0" presId="urn:microsoft.com/office/officeart/2005/8/layout/vProcess5"/>
    <dgm:cxn modelId="{8CD69298-8AAE-452B-923C-EAEE8A943F91}" type="presParOf" srcId="{4CB50B2D-C00C-453C-A324-C83B2F45CE75}" destId="{44B3A60A-3EF4-477A-BCB2-E63620556D5E}" srcOrd="3" destOrd="0" presId="urn:microsoft.com/office/officeart/2005/8/layout/vProcess5"/>
    <dgm:cxn modelId="{4D273435-83D7-4F32-8725-94DC6C90F0A9}" type="presParOf" srcId="{4CB50B2D-C00C-453C-A324-C83B2F45CE75}" destId="{E7F6AEF0-AB26-455B-92EA-58972C66572A}" srcOrd="4" destOrd="0" presId="urn:microsoft.com/office/officeart/2005/8/layout/vProcess5"/>
    <dgm:cxn modelId="{2905E9C6-9182-4EC4-872C-49E9F4C8494E}" type="presParOf" srcId="{4CB50B2D-C00C-453C-A324-C83B2F45CE75}" destId="{76C9D61B-3070-4861-A2A9-131853BBAB59}" srcOrd="5" destOrd="0" presId="urn:microsoft.com/office/officeart/2005/8/layout/vProcess5"/>
    <dgm:cxn modelId="{53E503C4-490D-4702-8A6D-CC5151305019}" type="presParOf" srcId="{4CB50B2D-C00C-453C-A324-C83B2F45CE75}" destId="{DF6816FF-D415-4292-BBEA-5895F064DEB6}" srcOrd="6" destOrd="0" presId="urn:microsoft.com/office/officeart/2005/8/layout/vProcess5"/>
    <dgm:cxn modelId="{BE8C690D-445F-48AB-A165-24752E9607FB}" type="presParOf" srcId="{4CB50B2D-C00C-453C-A324-C83B2F45CE75}" destId="{F7244575-1EB0-4AF7-82DF-75BFB8B233AF}" srcOrd="7" destOrd="0" presId="urn:microsoft.com/office/officeart/2005/8/layout/vProcess5"/>
    <dgm:cxn modelId="{474194BB-DBFB-4C94-9AAE-B8FE099FD9C7}" type="presParOf" srcId="{4CB50B2D-C00C-453C-A324-C83B2F45CE75}" destId="{A96A774D-FA27-4974-8372-BF73A0807272}" srcOrd="8" destOrd="0" presId="urn:microsoft.com/office/officeart/2005/8/layout/vProcess5"/>
    <dgm:cxn modelId="{F81E3511-9DDE-417E-8C2D-0E2EFD9C8FA6}" type="presParOf" srcId="{4CB50B2D-C00C-453C-A324-C83B2F45CE75}" destId="{E0D431E4-7855-4177-97E1-A425E8793382}" srcOrd="9" destOrd="0" presId="urn:microsoft.com/office/officeart/2005/8/layout/vProcess5"/>
    <dgm:cxn modelId="{6BBB2692-F0BD-450D-92CC-7384B4005DCB}" type="presParOf" srcId="{4CB50B2D-C00C-453C-A324-C83B2F45CE75}" destId="{66E6057F-D493-4BE6-A89D-1AAC7388AA93}" srcOrd="10" destOrd="0" presId="urn:microsoft.com/office/officeart/2005/8/layout/vProcess5"/>
    <dgm:cxn modelId="{6CF65E22-0D54-4C5E-8CD8-7BC4EA0B258E}" type="presParOf" srcId="{4CB50B2D-C00C-453C-A324-C83B2F45CE75}" destId="{1D327381-4ECD-4E21-90A6-555C208200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7A6BE-F094-4F2C-BA44-B084FDA73F71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8B1C1D1-71BB-4B77-BCCF-FFEC26A30713}">
      <dgm:prSet/>
      <dgm:spPr/>
      <dgm:t>
        <a:bodyPr/>
        <a:lstStyle/>
        <a:p>
          <a:r>
            <a:rPr lang="en-US" dirty="0"/>
            <a:t>-Variance Inflation</a:t>
          </a:r>
        </a:p>
      </dgm:t>
    </dgm:pt>
    <dgm:pt modelId="{3F69D0B7-04B5-47D9-BBE9-1FD7B5A546A2}" type="parTrans" cxnId="{34D84AFA-50E5-478C-8694-E2A22BD231D2}">
      <dgm:prSet/>
      <dgm:spPr/>
      <dgm:t>
        <a:bodyPr/>
        <a:lstStyle/>
        <a:p>
          <a:endParaRPr lang="en-US"/>
        </a:p>
      </dgm:t>
    </dgm:pt>
    <dgm:pt modelId="{BA601E25-64B4-49E7-8461-647901195381}" type="sibTrans" cxnId="{34D84AFA-50E5-478C-8694-E2A22BD231D2}">
      <dgm:prSet/>
      <dgm:spPr/>
      <dgm:t>
        <a:bodyPr/>
        <a:lstStyle/>
        <a:p>
          <a:endParaRPr lang="en-US"/>
        </a:p>
      </dgm:t>
    </dgm:pt>
    <dgm:pt modelId="{E493031F-9EF6-4E03-832D-98EEB98E9CC9}">
      <dgm:prSet/>
      <dgm:spPr/>
      <dgm:t>
        <a:bodyPr/>
        <a:lstStyle/>
        <a:p>
          <a:r>
            <a:rPr lang="en-US" dirty="0"/>
            <a:t>-Unreliable   Significance</a:t>
          </a:r>
        </a:p>
      </dgm:t>
    </dgm:pt>
    <dgm:pt modelId="{88DAB478-7001-4070-A9A2-9DC671403A61}" type="parTrans" cxnId="{EE9A5699-8BDC-4328-947C-F0AD7E57A90A}">
      <dgm:prSet/>
      <dgm:spPr/>
      <dgm:t>
        <a:bodyPr/>
        <a:lstStyle/>
        <a:p>
          <a:endParaRPr lang="en-US"/>
        </a:p>
      </dgm:t>
    </dgm:pt>
    <dgm:pt modelId="{43980DD9-C103-473B-8DA7-064673F4CC69}" type="sibTrans" cxnId="{EE9A5699-8BDC-4328-947C-F0AD7E57A90A}">
      <dgm:prSet/>
      <dgm:spPr/>
      <dgm:t>
        <a:bodyPr/>
        <a:lstStyle/>
        <a:p>
          <a:endParaRPr lang="en-US"/>
        </a:p>
      </dgm:t>
    </dgm:pt>
    <dgm:pt modelId="{577DA429-822F-452B-A2EE-EB3E2B2BCEB1}">
      <dgm:prSet/>
      <dgm:spPr/>
      <dgm:t>
        <a:bodyPr/>
        <a:lstStyle/>
        <a:p>
          <a:r>
            <a:rPr lang="en-US"/>
            <a:t>-Estimation Instability </a:t>
          </a:r>
        </a:p>
      </dgm:t>
    </dgm:pt>
    <dgm:pt modelId="{A6E2C32F-1EB2-4AD1-8B55-0A6F91648822}" type="parTrans" cxnId="{FC6BC960-FBDE-41D2-AA1F-58306365CBC8}">
      <dgm:prSet/>
      <dgm:spPr/>
      <dgm:t>
        <a:bodyPr/>
        <a:lstStyle/>
        <a:p>
          <a:endParaRPr lang="en-US"/>
        </a:p>
      </dgm:t>
    </dgm:pt>
    <dgm:pt modelId="{4794CE73-78F5-4F59-868B-A3A6412AF03D}" type="sibTrans" cxnId="{FC6BC960-FBDE-41D2-AA1F-58306365CBC8}">
      <dgm:prSet/>
      <dgm:spPr/>
      <dgm:t>
        <a:bodyPr/>
        <a:lstStyle/>
        <a:p>
          <a:endParaRPr lang="en-US"/>
        </a:p>
      </dgm:t>
    </dgm:pt>
    <dgm:pt modelId="{4563FA25-E1DA-48EF-843F-29BBD2944771}" type="pres">
      <dgm:prSet presAssocID="{CBA7A6BE-F094-4F2C-BA44-B084FDA73F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0162B5-7BE7-46CE-A8A9-6AE8B2580DD8}" type="pres">
      <dgm:prSet presAssocID="{88B1C1D1-71BB-4B77-BCCF-FFEC26A30713}" presName="hierRoot1" presStyleCnt="0"/>
      <dgm:spPr/>
    </dgm:pt>
    <dgm:pt modelId="{924869F0-5DE4-4143-8736-AFB10BBCBBE8}" type="pres">
      <dgm:prSet presAssocID="{88B1C1D1-71BB-4B77-BCCF-FFEC26A30713}" presName="composite" presStyleCnt="0"/>
      <dgm:spPr/>
    </dgm:pt>
    <dgm:pt modelId="{B1EA2D49-F633-4C18-92C9-3E30EE1FDD1E}" type="pres">
      <dgm:prSet presAssocID="{88B1C1D1-71BB-4B77-BCCF-FFEC26A30713}" presName="background" presStyleLbl="node0" presStyleIdx="0" presStyleCnt="3"/>
      <dgm:spPr>
        <a:solidFill>
          <a:srgbClr val="FFC000"/>
        </a:solidFill>
      </dgm:spPr>
    </dgm:pt>
    <dgm:pt modelId="{9ED488B8-C9D5-4779-80D3-0F85F8745B2F}" type="pres">
      <dgm:prSet presAssocID="{88B1C1D1-71BB-4B77-BCCF-FFEC26A30713}" presName="text" presStyleLbl="fgAcc0" presStyleIdx="0" presStyleCnt="3" custLinFactNeighborX="11" custLinFactNeighborY="-23005">
        <dgm:presLayoutVars>
          <dgm:chPref val="3"/>
        </dgm:presLayoutVars>
      </dgm:prSet>
      <dgm:spPr/>
    </dgm:pt>
    <dgm:pt modelId="{7A15148F-0ED8-4CE7-B60A-6F8836F58B55}" type="pres">
      <dgm:prSet presAssocID="{88B1C1D1-71BB-4B77-BCCF-FFEC26A30713}" presName="hierChild2" presStyleCnt="0"/>
      <dgm:spPr/>
    </dgm:pt>
    <dgm:pt modelId="{B2AA9D4A-D130-4331-B4FE-73104BEACC13}" type="pres">
      <dgm:prSet presAssocID="{E493031F-9EF6-4E03-832D-98EEB98E9CC9}" presName="hierRoot1" presStyleCnt="0"/>
      <dgm:spPr/>
    </dgm:pt>
    <dgm:pt modelId="{DC98B7E1-F72A-446D-822E-FB99A2C92135}" type="pres">
      <dgm:prSet presAssocID="{E493031F-9EF6-4E03-832D-98EEB98E9CC9}" presName="composite" presStyleCnt="0"/>
      <dgm:spPr/>
    </dgm:pt>
    <dgm:pt modelId="{894071FF-71C5-493B-8C75-D3E3B3E3585E}" type="pres">
      <dgm:prSet presAssocID="{E493031F-9EF6-4E03-832D-98EEB98E9CC9}" presName="background" presStyleLbl="node0" presStyleIdx="1" presStyleCnt="3"/>
      <dgm:spPr>
        <a:solidFill>
          <a:srgbClr val="FF0000"/>
        </a:solidFill>
      </dgm:spPr>
    </dgm:pt>
    <dgm:pt modelId="{70C50D74-529C-45D4-9901-3A49E5D8E4A9}" type="pres">
      <dgm:prSet presAssocID="{E493031F-9EF6-4E03-832D-98EEB98E9CC9}" presName="text" presStyleLbl="fgAcc0" presStyleIdx="1" presStyleCnt="3" custLinFactNeighborX="330" custLinFactNeighborY="-23005">
        <dgm:presLayoutVars>
          <dgm:chPref val="3"/>
        </dgm:presLayoutVars>
      </dgm:prSet>
      <dgm:spPr/>
    </dgm:pt>
    <dgm:pt modelId="{C0559F0E-05F9-4EAA-B436-211A98EEC4FD}" type="pres">
      <dgm:prSet presAssocID="{E493031F-9EF6-4E03-832D-98EEB98E9CC9}" presName="hierChild2" presStyleCnt="0"/>
      <dgm:spPr/>
    </dgm:pt>
    <dgm:pt modelId="{268586F2-0AE6-4FEF-9393-7A6F1A0DAF4C}" type="pres">
      <dgm:prSet presAssocID="{577DA429-822F-452B-A2EE-EB3E2B2BCEB1}" presName="hierRoot1" presStyleCnt="0"/>
      <dgm:spPr/>
    </dgm:pt>
    <dgm:pt modelId="{034CC130-811E-4B62-883B-B3273389DA15}" type="pres">
      <dgm:prSet presAssocID="{577DA429-822F-452B-A2EE-EB3E2B2BCEB1}" presName="composite" presStyleCnt="0"/>
      <dgm:spPr/>
    </dgm:pt>
    <dgm:pt modelId="{7E03E7C3-8E14-439E-8DDD-3AFBB6B8541D}" type="pres">
      <dgm:prSet presAssocID="{577DA429-822F-452B-A2EE-EB3E2B2BCEB1}" presName="background" presStyleLbl="node0" presStyleIdx="2" presStyleCnt="3"/>
      <dgm:spPr/>
    </dgm:pt>
    <dgm:pt modelId="{58F1F46B-0D0A-47AC-932F-779EB73AB89F}" type="pres">
      <dgm:prSet presAssocID="{577DA429-822F-452B-A2EE-EB3E2B2BCEB1}" presName="text" presStyleLbl="fgAcc0" presStyleIdx="2" presStyleCnt="3" custLinFactNeighborY="-23005">
        <dgm:presLayoutVars>
          <dgm:chPref val="3"/>
        </dgm:presLayoutVars>
      </dgm:prSet>
      <dgm:spPr/>
    </dgm:pt>
    <dgm:pt modelId="{DC397F7C-DD8E-4119-912F-AFE855308C12}" type="pres">
      <dgm:prSet presAssocID="{577DA429-822F-452B-A2EE-EB3E2B2BCEB1}" presName="hierChild2" presStyleCnt="0"/>
      <dgm:spPr/>
    </dgm:pt>
  </dgm:ptLst>
  <dgm:cxnLst>
    <dgm:cxn modelId="{FC6BC960-FBDE-41D2-AA1F-58306365CBC8}" srcId="{CBA7A6BE-F094-4F2C-BA44-B084FDA73F71}" destId="{577DA429-822F-452B-A2EE-EB3E2B2BCEB1}" srcOrd="2" destOrd="0" parTransId="{A6E2C32F-1EB2-4AD1-8B55-0A6F91648822}" sibTransId="{4794CE73-78F5-4F59-868B-A3A6412AF03D}"/>
    <dgm:cxn modelId="{60773A8F-C8F9-4F6C-BD57-78B89A068F56}" type="presOf" srcId="{E493031F-9EF6-4E03-832D-98EEB98E9CC9}" destId="{70C50D74-529C-45D4-9901-3A49E5D8E4A9}" srcOrd="0" destOrd="0" presId="urn:microsoft.com/office/officeart/2005/8/layout/hierarchy1"/>
    <dgm:cxn modelId="{EE9A5699-8BDC-4328-947C-F0AD7E57A90A}" srcId="{CBA7A6BE-F094-4F2C-BA44-B084FDA73F71}" destId="{E493031F-9EF6-4E03-832D-98EEB98E9CC9}" srcOrd="1" destOrd="0" parTransId="{88DAB478-7001-4070-A9A2-9DC671403A61}" sibTransId="{43980DD9-C103-473B-8DA7-064673F4CC69}"/>
    <dgm:cxn modelId="{2E2E9AAD-22CB-41CC-B65A-7D43A43D9153}" type="presOf" srcId="{577DA429-822F-452B-A2EE-EB3E2B2BCEB1}" destId="{58F1F46B-0D0A-47AC-932F-779EB73AB89F}" srcOrd="0" destOrd="0" presId="urn:microsoft.com/office/officeart/2005/8/layout/hierarchy1"/>
    <dgm:cxn modelId="{C8C2B8C8-E348-4CED-B2A2-0B6180FC14A6}" type="presOf" srcId="{88B1C1D1-71BB-4B77-BCCF-FFEC26A30713}" destId="{9ED488B8-C9D5-4779-80D3-0F85F8745B2F}" srcOrd="0" destOrd="0" presId="urn:microsoft.com/office/officeart/2005/8/layout/hierarchy1"/>
    <dgm:cxn modelId="{02F9A2F5-521F-4219-BD4F-CE57523FED46}" type="presOf" srcId="{CBA7A6BE-F094-4F2C-BA44-B084FDA73F71}" destId="{4563FA25-E1DA-48EF-843F-29BBD2944771}" srcOrd="0" destOrd="0" presId="urn:microsoft.com/office/officeart/2005/8/layout/hierarchy1"/>
    <dgm:cxn modelId="{34D84AFA-50E5-478C-8694-E2A22BD231D2}" srcId="{CBA7A6BE-F094-4F2C-BA44-B084FDA73F71}" destId="{88B1C1D1-71BB-4B77-BCCF-FFEC26A30713}" srcOrd="0" destOrd="0" parTransId="{3F69D0B7-04B5-47D9-BBE9-1FD7B5A546A2}" sibTransId="{BA601E25-64B4-49E7-8461-647901195381}"/>
    <dgm:cxn modelId="{ABBFE2D7-B069-4237-AEC5-FF1EED86ED3D}" type="presParOf" srcId="{4563FA25-E1DA-48EF-843F-29BBD2944771}" destId="{310162B5-7BE7-46CE-A8A9-6AE8B2580DD8}" srcOrd="0" destOrd="0" presId="urn:microsoft.com/office/officeart/2005/8/layout/hierarchy1"/>
    <dgm:cxn modelId="{70FC559C-0BEB-4D5B-887A-0FC589EE5A6A}" type="presParOf" srcId="{310162B5-7BE7-46CE-A8A9-6AE8B2580DD8}" destId="{924869F0-5DE4-4143-8736-AFB10BBCBBE8}" srcOrd="0" destOrd="0" presId="urn:microsoft.com/office/officeart/2005/8/layout/hierarchy1"/>
    <dgm:cxn modelId="{F6A2F3C2-6C87-452F-8054-23C417FBEFEC}" type="presParOf" srcId="{924869F0-5DE4-4143-8736-AFB10BBCBBE8}" destId="{B1EA2D49-F633-4C18-92C9-3E30EE1FDD1E}" srcOrd="0" destOrd="0" presId="urn:microsoft.com/office/officeart/2005/8/layout/hierarchy1"/>
    <dgm:cxn modelId="{B080E7F1-1F06-43E4-8E25-3ECDABDBD27B}" type="presParOf" srcId="{924869F0-5DE4-4143-8736-AFB10BBCBBE8}" destId="{9ED488B8-C9D5-4779-80D3-0F85F8745B2F}" srcOrd="1" destOrd="0" presId="urn:microsoft.com/office/officeart/2005/8/layout/hierarchy1"/>
    <dgm:cxn modelId="{0984BC3F-D6E5-404F-8BBD-01E35DA83334}" type="presParOf" srcId="{310162B5-7BE7-46CE-A8A9-6AE8B2580DD8}" destId="{7A15148F-0ED8-4CE7-B60A-6F8836F58B55}" srcOrd="1" destOrd="0" presId="urn:microsoft.com/office/officeart/2005/8/layout/hierarchy1"/>
    <dgm:cxn modelId="{7F33A492-D8E1-40E5-BA91-A30DAE9FAD69}" type="presParOf" srcId="{4563FA25-E1DA-48EF-843F-29BBD2944771}" destId="{B2AA9D4A-D130-4331-B4FE-73104BEACC13}" srcOrd="1" destOrd="0" presId="urn:microsoft.com/office/officeart/2005/8/layout/hierarchy1"/>
    <dgm:cxn modelId="{BBAA84E1-398D-4DE3-9E3F-23E84D8959F6}" type="presParOf" srcId="{B2AA9D4A-D130-4331-B4FE-73104BEACC13}" destId="{DC98B7E1-F72A-446D-822E-FB99A2C92135}" srcOrd="0" destOrd="0" presId="urn:microsoft.com/office/officeart/2005/8/layout/hierarchy1"/>
    <dgm:cxn modelId="{978C0DD9-C4FE-4D4A-A058-B0DA11D34B37}" type="presParOf" srcId="{DC98B7E1-F72A-446D-822E-FB99A2C92135}" destId="{894071FF-71C5-493B-8C75-D3E3B3E3585E}" srcOrd="0" destOrd="0" presId="urn:microsoft.com/office/officeart/2005/8/layout/hierarchy1"/>
    <dgm:cxn modelId="{6AB7656C-39FC-413A-8DA5-E59D839C5A68}" type="presParOf" srcId="{DC98B7E1-F72A-446D-822E-FB99A2C92135}" destId="{70C50D74-529C-45D4-9901-3A49E5D8E4A9}" srcOrd="1" destOrd="0" presId="urn:microsoft.com/office/officeart/2005/8/layout/hierarchy1"/>
    <dgm:cxn modelId="{141D7A38-1D0E-40CA-8E7F-28C33EE97656}" type="presParOf" srcId="{B2AA9D4A-D130-4331-B4FE-73104BEACC13}" destId="{C0559F0E-05F9-4EAA-B436-211A98EEC4FD}" srcOrd="1" destOrd="0" presId="urn:microsoft.com/office/officeart/2005/8/layout/hierarchy1"/>
    <dgm:cxn modelId="{B9F6B874-DEB4-4733-AA3F-95E7D4A5B4C9}" type="presParOf" srcId="{4563FA25-E1DA-48EF-843F-29BBD2944771}" destId="{268586F2-0AE6-4FEF-9393-7A6F1A0DAF4C}" srcOrd="2" destOrd="0" presId="urn:microsoft.com/office/officeart/2005/8/layout/hierarchy1"/>
    <dgm:cxn modelId="{A9EA4C3A-974A-4484-B5D7-6A337D3B5138}" type="presParOf" srcId="{268586F2-0AE6-4FEF-9393-7A6F1A0DAF4C}" destId="{034CC130-811E-4B62-883B-B3273389DA15}" srcOrd="0" destOrd="0" presId="urn:microsoft.com/office/officeart/2005/8/layout/hierarchy1"/>
    <dgm:cxn modelId="{C2A457E2-3346-4E22-ACB7-C369A13CD8DB}" type="presParOf" srcId="{034CC130-811E-4B62-883B-B3273389DA15}" destId="{7E03E7C3-8E14-439E-8DDD-3AFBB6B8541D}" srcOrd="0" destOrd="0" presId="urn:microsoft.com/office/officeart/2005/8/layout/hierarchy1"/>
    <dgm:cxn modelId="{FA80496F-1BDA-46CE-A97C-817450441EAB}" type="presParOf" srcId="{034CC130-811E-4B62-883B-B3273389DA15}" destId="{58F1F46B-0D0A-47AC-932F-779EB73AB89F}" srcOrd="1" destOrd="0" presId="urn:microsoft.com/office/officeart/2005/8/layout/hierarchy1"/>
    <dgm:cxn modelId="{ACD98B2C-02B1-4CE5-A9F0-40D948C7F98C}" type="presParOf" srcId="{268586F2-0AE6-4FEF-9393-7A6F1A0DAF4C}" destId="{DC397F7C-DD8E-4119-912F-AFE855308C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A7A6BE-F094-4F2C-BA44-B084FDA73F71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8B1C1D1-71BB-4B77-BCCF-FFEC26A30713}">
      <dgm:prSet/>
      <dgm:spPr/>
      <dgm:t>
        <a:bodyPr/>
        <a:lstStyle/>
        <a:p>
          <a:r>
            <a:rPr lang="en-US" dirty="0"/>
            <a:t>-Variance Inflation</a:t>
          </a:r>
        </a:p>
      </dgm:t>
    </dgm:pt>
    <dgm:pt modelId="{3F69D0B7-04B5-47D9-BBE9-1FD7B5A546A2}" type="parTrans" cxnId="{34D84AFA-50E5-478C-8694-E2A22BD231D2}">
      <dgm:prSet/>
      <dgm:spPr/>
      <dgm:t>
        <a:bodyPr/>
        <a:lstStyle/>
        <a:p>
          <a:endParaRPr lang="en-US"/>
        </a:p>
      </dgm:t>
    </dgm:pt>
    <dgm:pt modelId="{BA601E25-64B4-49E7-8461-647901195381}" type="sibTrans" cxnId="{34D84AFA-50E5-478C-8694-E2A22BD231D2}">
      <dgm:prSet/>
      <dgm:spPr/>
      <dgm:t>
        <a:bodyPr/>
        <a:lstStyle/>
        <a:p>
          <a:endParaRPr lang="en-US"/>
        </a:p>
      </dgm:t>
    </dgm:pt>
    <dgm:pt modelId="{4563FA25-E1DA-48EF-843F-29BBD2944771}" type="pres">
      <dgm:prSet presAssocID="{CBA7A6BE-F094-4F2C-BA44-B084FDA73F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0162B5-7BE7-46CE-A8A9-6AE8B2580DD8}" type="pres">
      <dgm:prSet presAssocID="{88B1C1D1-71BB-4B77-BCCF-FFEC26A30713}" presName="hierRoot1" presStyleCnt="0"/>
      <dgm:spPr/>
    </dgm:pt>
    <dgm:pt modelId="{924869F0-5DE4-4143-8736-AFB10BBCBBE8}" type="pres">
      <dgm:prSet presAssocID="{88B1C1D1-71BB-4B77-BCCF-FFEC26A30713}" presName="composite" presStyleCnt="0"/>
      <dgm:spPr/>
    </dgm:pt>
    <dgm:pt modelId="{B1EA2D49-F633-4C18-92C9-3E30EE1FDD1E}" type="pres">
      <dgm:prSet presAssocID="{88B1C1D1-71BB-4B77-BCCF-FFEC26A30713}" presName="background" presStyleLbl="node0" presStyleIdx="0" presStyleCnt="1"/>
      <dgm:spPr>
        <a:solidFill>
          <a:srgbClr val="FFC000"/>
        </a:solidFill>
      </dgm:spPr>
    </dgm:pt>
    <dgm:pt modelId="{9ED488B8-C9D5-4779-80D3-0F85F8745B2F}" type="pres">
      <dgm:prSet presAssocID="{88B1C1D1-71BB-4B77-BCCF-FFEC26A30713}" presName="text" presStyleLbl="fgAcc0" presStyleIdx="0" presStyleCnt="1" custScaleX="55577" custScaleY="57510" custLinFactNeighborX="-33578" custLinFactNeighborY="1833">
        <dgm:presLayoutVars>
          <dgm:chPref val="3"/>
        </dgm:presLayoutVars>
      </dgm:prSet>
      <dgm:spPr/>
    </dgm:pt>
    <dgm:pt modelId="{7A15148F-0ED8-4CE7-B60A-6F8836F58B55}" type="pres">
      <dgm:prSet presAssocID="{88B1C1D1-71BB-4B77-BCCF-FFEC26A30713}" presName="hierChild2" presStyleCnt="0"/>
      <dgm:spPr/>
    </dgm:pt>
  </dgm:ptLst>
  <dgm:cxnLst>
    <dgm:cxn modelId="{C8C2B8C8-E348-4CED-B2A2-0B6180FC14A6}" type="presOf" srcId="{88B1C1D1-71BB-4B77-BCCF-FFEC26A30713}" destId="{9ED488B8-C9D5-4779-80D3-0F85F8745B2F}" srcOrd="0" destOrd="0" presId="urn:microsoft.com/office/officeart/2005/8/layout/hierarchy1"/>
    <dgm:cxn modelId="{02F9A2F5-521F-4219-BD4F-CE57523FED46}" type="presOf" srcId="{CBA7A6BE-F094-4F2C-BA44-B084FDA73F71}" destId="{4563FA25-E1DA-48EF-843F-29BBD2944771}" srcOrd="0" destOrd="0" presId="urn:microsoft.com/office/officeart/2005/8/layout/hierarchy1"/>
    <dgm:cxn modelId="{34D84AFA-50E5-478C-8694-E2A22BD231D2}" srcId="{CBA7A6BE-F094-4F2C-BA44-B084FDA73F71}" destId="{88B1C1D1-71BB-4B77-BCCF-FFEC26A30713}" srcOrd="0" destOrd="0" parTransId="{3F69D0B7-04B5-47D9-BBE9-1FD7B5A546A2}" sibTransId="{BA601E25-64B4-49E7-8461-647901195381}"/>
    <dgm:cxn modelId="{ABBFE2D7-B069-4237-AEC5-FF1EED86ED3D}" type="presParOf" srcId="{4563FA25-E1DA-48EF-843F-29BBD2944771}" destId="{310162B5-7BE7-46CE-A8A9-6AE8B2580DD8}" srcOrd="0" destOrd="0" presId="urn:microsoft.com/office/officeart/2005/8/layout/hierarchy1"/>
    <dgm:cxn modelId="{70FC559C-0BEB-4D5B-887A-0FC589EE5A6A}" type="presParOf" srcId="{310162B5-7BE7-46CE-A8A9-6AE8B2580DD8}" destId="{924869F0-5DE4-4143-8736-AFB10BBCBBE8}" srcOrd="0" destOrd="0" presId="urn:microsoft.com/office/officeart/2005/8/layout/hierarchy1"/>
    <dgm:cxn modelId="{F6A2F3C2-6C87-452F-8054-23C417FBEFEC}" type="presParOf" srcId="{924869F0-5DE4-4143-8736-AFB10BBCBBE8}" destId="{B1EA2D49-F633-4C18-92C9-3E30EE1FDD1E}" srcOrd="0" destOrd="0" presId="urn:microsoft.com/office/officeart/2005/8/layout/hierarchy1"/>
    <dgm:cxn modelId="{B080E7F1-1F06-43E4-8E25-3ECDABDBD27B}" type="presParOf" srcId="{924869F0-5DE4-4143-8736-AFB10BBCBBE8}" destId="{9ED488B8-C9D5-4779-80D3-0F85F8745B2F}" srcOrd="1" destOrd="0" presId="urn:microsoft.com/office/officeart/2005/8/layout/hierarchy1"/>
    <dgm:cxn modelId="{0984BC3F-D6E5-404F-8BBD-01E35DA83334}" type="presParOf" srcId="{310162B5-7BE7-46CE-A8A9-6AE8B2580DD8}" destId="{7A15148F-0ED8-4CE7-B60A-6F8836F58B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43650-9CFA-4FF8-A84B-C93236CF503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A62D41-AE09-494E-9E8E-1A7941DFC937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Correlation Matrix </a:t>
          </a:r>
        </a:p>
      </dgm:t>
    </dgm:pt>
    <dgm:pt modelId="{50E9B837-D93F-4D92-8914-B0326AB40400}" type="parTrans" cxnId="{D1B5B7C2-DBF1-4511-9F1F-7B230DC198DB}">
      <dgm:prSet/>
      <dgm:spPr/>
      <dgm:t>
        <a:bodyPr/>
        <a:lstStyle/>
        <a:p>
          <a:endParaRPr lang="en-US"/>
        </a:p>
      </dgm:t>
    </dgm:pt>
    <dgm:pt modelId="{4B34A7C8-D8D1-4D36-83CA-6B5751200B7B}" type="sibTrans" cxnId="{D1B5B7C2-DBF1-4511-9F1F-7B230DC198DB}">
      <dgm:prSet/>
      <dgm:spPr/>
      <dgm:t>
        <a:bodyPr/>
        <a:lstStyle/>
        <a:p>
          <a:endParaRPr lang="en-US"/>
        </a:p>
      </dgm:t>
    </dgm:pt>
    <dgm:pt modelId="{E6EBD408-F0CC-46BC-B39E-4E0314FE701F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/>
            <a:t>Eigen value and Condition Number </a:t>
          </a:r>
        </a:p>
      </dgm:t>
    </dgm:pt>
    <dgm:pt modelId="{25F3EBE1-14C3-4B87-8E9E-3F04100B375E}" type="parTrans" cxnId="{18AC25DC-4656-416D-99C5-6F2291DB4929}">
      <dgm:prSet/>
      <dgm:spPr/>
      <dgm:t>
        <a:bodyPr/>
        <a:lstStyle/>
        <a:p>
          <a:endParaRPr lang="en-US"/>
        </a:p>
      </dgm:t>
    </dgm:pt>
    <dgm:pt modelId="{424439D3-423E-4413-B8CD-B0EB2D5C05E0}" type="sibTrans" cxnId="{18AC25DC-4656-416D-99C5-6F2291DB4929}">
      <dgm:prSet/>
      <dgm:spPr/>
      <dgm:t>
        <a:bodyPr/>
        <a:lstStyle/>
        <a:p>
          <a:endParaRPr lang="en-US"/>
        </a:p>
      </dgm:t>
    </dgm:pt>
    <dgm:pt modelId="{E1603923-81F5-4E22-AE59-0F8BABAD6FFC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Variance Inflation Factor / Tolerance </a:t>
          </a:r>
        </a:p>
      </dgm:t>
    </dgm:pt>
    <dgm:pt modelId="{BDAEF22C-83B5-4180-91B7-C8E0B71E4E35}" type="parTrans" cxnId="{A0CB6DC3-D125-4E92-8357-47B6BC8B0863}">
      <dgm:prSet/>
      <dgm:spPr/>
      <dgm:t>
        <a:bodyPr/>
        <a:lstStyle/>
        <a:p>
          <a:endParaRPr lang="en-US"/>
        </a:p>
      </dgm:t>
    </dgm:pt>
    <dgm:pt modelId="{30A6ABFF-E5A1-4F80-B592-8C5BBFD792AC}" type="sibTrans" cxnId="{A0CB6DC3-D125-4E92-8357-47B6BC8B0863}">
      <dgm:prSet/>
      <dgm:spPr/>
      <dgm:t>
        <a:bodyPr/>
        <a:lstStyle/>
        <a:p>
          <a:endParaRPr lang="en-US"/>
        </a:p>
      </dgm:t>
    </dgm:pt>
    <dgm:pt modelId="{87492C1E-F03C-4400-A95F-80FAD6805E44}" type="pres">
      <dgm:prSet presAssocID="{B9743650-9CFA-4FF8-A84B-C93236CF5030}" presName="diagram" presStyleCnt="0">
        <dgm:presLayoutVars>
          <dgm:dir/>
          <dgm:resizeHandles val="exact"/>
        </dgm:presLayoutVars>
      </dgm:prSet>
      <dgm:spPr/>
    </dgm:pt>
    <dgm:pt modelId="{030412DD-3736-490A-91E6-8493BF7FCE1F}" type="pres">
      <dgm:prSet presAssocID="{71A62D41-AE09-494E-9E8E-1A7941DFC937}" presName="node" presStyleLbl="node1" presStyleIdx="0" presStyleCnt="3" custLinFactNeighborX="10" custLinFactNeighborY="-29829">
        <dgm:presLayoutVars>
          <dgm:bulletEnabled val="1"/>
        </dgm:presLayoutVars>
      </dgm:prSet>
      <dgm:spPr/>
    </dgm:pt>
    <dgm:pt modelId="{D06F71BF-4C38-4D75-860A-BDD34D263176}" type="pres">
      <dgm:prSet presAssocID="{4B34A7C8-D8D1-4D36-83CA-6B5751200B7B}" presName="sibTrans" presStyleCnt="0"/>
      <dgm:spPr/>
    </dgm:pt>
    <dgm:pt modelId="{8EDDA575-BF5E-4EEE-AEF3-1B39985329CD}" type="pres">
      <dgm:prSet presAssocID="{E6EBD408-F0CC-46BC-B39E-4E0314FE701F}" presName="node" presStyleLbl="node1" presStyleIdx="1" presStyleCnt="3" custLinFactNeighborX="1618" custLinFactNeighborY="-29829">
        <dgm:presLayoutVars>
          <dgm:bulletEnabled val="1"/>
        </dgm:presLayoutVars>
      </dgm:prSet>
      <dgm:spPr/>
    </dgm:pt>
    <dgm:pt modelId="{1C85987A-44E5-4820-8535-389D4CC638EE}" type="pres">
      <dgm:prSet presAssocID="{424439D3-423E-4413-B8CD-B0EB2D5C05E0}" presName="sibTrans" presStyleCnt="0"/>
      <dgm:spPr/>
    </dgm:pt>
    <dgm:pt modelId="{E5A4974A-7D6B-4114-996B-678B58D2079D}" type="pres">
      <dgm:prSet presAssocID="{E1603923-81F5-4E22-AE59-0F8BABAD6FFC}" presName="node" presStyleLbl="node1" presStyleIdx="2" presStyleCnt="3" custLinFactNeighborX="10" custLinFactNeighborY="-29829">
        <dgm:presLayoutVars>
          <dgm:bulletEnabled val="1"/>
        </dgm:presLayoutVars>
      </dgm:prSet>
      <dgm:spPr/>
    </dgm:pt>
  </dgm:ptLst>
  <dgm:cxnLst>
    <dgm:cxn modelId="{3258F661-3AF5-4D7B-84FB-FA7CE586D6AF}" type="presOf" srcId="{E1603923-81F5-4E22-AE59-0F8BABAD6FFC}" destId="{E5A4974A-7D6B-4114-996B-678B58D2079D}" srcOrd="0" destOrd="0" presId="urn:microsoft.com/office/officeart/2005/8/layout/default"/>
    <dgm:cxn modelId="{8C7A8074-5B3A-4A60-A56A-41990BE42125}" type="presOf" srcId="{71A62D41-AE09-494E-9E8E-1A7941DFC937}" destId="{030412DD-3736-490A-91E6-8493BF7FCE1F}" srcOrd="0" destOrd="0" presId="urn:microsoft.com/office/officeart/2005/8/layout/default"/>
    <dgm:cxn modelId="{C2BBCE85-27DF-4A24-B9A9-34B807FD1EBB}" type="presOf" srcId="{E6EBD408-F0CC-46BC-B39E-4E0314FE701F}" destId="{8EDDA575-BF5E-4EEE-AEF3-1B39985329CD}" srcOrd="0" destOrd="0" presId="urn:microsoft.com/office/officeart/2005/8/layout/default"/>
    <dgm:cxn modelId="{E8EA5BA6-8A4C-45A0-9CC4-75371A210784}" type="presOf" srcId="{B9743650-9CFA-4FF8-A84B-C93236CF5030}" destId="{87492C1E-F03C-4400-A95F-80FAD6805E44}" srcOrd="0" destOrd="0" presId="urn:microsoft.com/office/officeart/2005/8/layout/default"/>
    <dgm:cxn modelId="{D1B5B7C2-DBF1-4511-9F1F-7B230DC198DB}" srcId="{B9743650-9CFA-4FF8-A84B-C93236CF5030}" destId="{71A62D41-AE09-494E-9E8E-1A7941DFC937}" srcOrd="0" destOrd="0" parTransId="{50E9B837-D93F-4D92-8914-B0326AB40400}" sibTransId="{4B34A7C8-D8D1-4D36-83CA-6B5751200B7B}"/>
    <dgm:cxn modelId="{A0CB6DC3-D125-4E92-8357-47B6BC8B0863}" srcId="{B9743650-9CFA-4FF8-A84B-C93236CF5030}" destId="{E1603923-81F5-4E22-AE59-0F8BABAD6FFC}" srcOrd="2" destOrd="0" parTransId="{BDAEF22C-83B5-4180-91B7-C8E0B71E4E35}" sibTransId="{30A6ABFF-E5A1-4F80-B592-8C5BBFD792AC}"/>
    <dgm:cxn modelId="{18AC25DC-4656-416D-99C5-6F2291DB4929}" srcId="{B9743650-9CFA-4FF8-A84B-C93236CF5030}" destId="{E6EBD408-F0CC-46BC-B39E-4E0314FE701F}" srcOrd="1" destOrd="0" parTransId="{25F3EBE1-14C3-4B87-8E9E-3F04100B375E}" sibTransId="{424439D3-423E-4413-B8CD-B0EB2D5C05E0}"/>
    <dgm:cxn modelId="{74115425-0FBE-472A-9954-9AAD48E641B6}" type="presParOf" srcId="{87492C1E-F03C-4400-A95F-80FAD6805E44}" destId="{030412DD-3736-490A-91E6-8493BF7FCE1F}" srcOrd="0" destOrd="0" presId="urn:microsoft.com/office/officeart/2005/8/layout/default"/>
    <dgm:cxn modelId="{CF9C3F28-62BF-4361-8216-E1D8DA9CCA04}" type="presParOf" srcId="{87492C1E-F03C-4400-A95F-80FAD6805E44}" destId="{D06F71BF-4C38-4D75-860A-BDD34D263176}" srcOrd="1" destOrd="0" presId="urn:microsoft.com/office/officeart/2005/8/layout/default"/>
    <dgm:cxn modelId="{51F2225F-9CC3-446C-B181-0CD90DE24108}" type="presParOf" srcId="{87492C1E-F03C-4400-A95F-80FAD6805E44}" destId="{8EDDA575-BF5E-4EEE-AEF3-1B39985329CD}" srcOrd="2" destOrd="0" presId="urn:microsoft.com/office/officeart/2005/8/layout/default"/>
    <dgm:cxn modelId="{E00487EB-DC62-489D-8EFA-523644271FA1}" type="presParOf" srcId="{87492C1E-F03C-4400-A95F-80FAD6805E44}" destId="{1C85987A-44E5-4820-8535-389D4CC638EE}" srcOrd="3" destOrd="0" presId="urn:microsoft.com/office/officeart/2005/8/layout/default"/>
    <dgm:cxn modelId="{26AF34AF-C2D8-4BEE-8426-1B3B9FCD4595}" type="presParOf" srcId="{87492C1E-F03C-4400-A95F-80FAD6805E44}" destId="{E5A4974A-7D6B-4114-996B-678B58D2079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1830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5706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08" y="2504625"/>
          <a:ext cx="2981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Multicollinearity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Ridge 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LASSO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PCR</a:t>
          </a:r>
        </a:p>
      </dsp:txBody>
      <dsp:txXfrm>
        <a:off x="308" y="2504625"/>
        <a:ext cx="2981250" cy="1035000"/>
      </dsp:txXfrm>
    </dsp:sp>
    <dsp:sp modelId="{543C18BC-1989-44B2-9862-C670C61D3452}">
      <dsp:nvSpPr>
        <dsp:cNvPr id="0" name=""/>
        <dsp:cNvSpPr/>
      </dsp:nvSpPr>
      <dsp:spPr>
        <a:xfrm>
          <a:off x="4119918" y="1830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5706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568040"/>
          <a:ext cx="2981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HANDLE MULTICOLLINEARITY</a:t>
          </a:r>
        </a:p>
      </dsp:txBody>
      <dsp:txXfrm>
        <a:off x="3538574" y="2568040"/>
        <a:ext cx="2981250" cy="1035000"/>
      </dsp:txXfrm>
    </dsp:sp>
    <dsp:sp modelId="{5BDDFF18-9AEC-4E5E-B9AA-33D86F01A63E}">
      <dsp:nvSpPr>
        <dsp:cNvPr id="0" name=""/>
        <dsp:cNvSpPr/>
      </dsp:nvSpPr>
      <dsp:spPr>
        <a:xfrm>
          <a:off x="7622887" y="1830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5706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568040"/>
          <a:ext cx="2981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30 MIN</a:t>
          </a:r>
        </a:p>
      </dsp:txBody>
      <dsp:txXfrm>
        <a:off x="7041543" y="2568040"/>
        <a:ext cx="2981250" cy="10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01D33-190A-46DE-B0AC-247289DA4111}">
      <dsp:nvSpPr>
        <dsp:cNvPr id="0" name=""/>
        <dsp:cNvSpPr/>
      </dsp:nvSpPr>
      <dsp:spPr>
        <a:xfrm>
          <a:off x="0" y="0"/>
          <a:ext cx="8046720" cy="895106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sources of multicollinearity can be limited to:</a:t>
          </a:r>
        </a:p>
      </dsp:txBody>
      <dsp:txXfrm>
        <a:off x="26217" y="26217"/>
        <a:ext cx="7005193" cy="842672"/>
      </dsp:txXfrm>
    </dsp:sp>
    <dsp:sp modelId="{712355F5-8FEE-46D1-B8F1-F11F1AF0E68D}">
      <dsp:nvSpPr>
        <dsp:cNvPr id="0" name=""/>
        <dsp:cNvSpPr/>
      </dsp:nvSpPr>
      <dsp:spPr>
        <a:xfrm>
          <a:off x="673912" y="1057852"/>
          <a:ext cx="8046720" cy="8951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-Data Collection</a:t>
          </a:r>
        </a:p>
      </dsp:txBody>
      <dsp:txXfrm>
        <a:off x="700129" y="1084069"/>
        <a:ext cx="6738554" cy="842672"/>
      </dsp:txXfrm>
    </dsp:sp>
    <dsp:sp modelId="{44B3A60A-3EF4-477A-BCB2-E63620556D5E}">
      <dsp:nvSpPr>
        <dsp:cNvPr id="0" name=""/>
        <dsp:cNvSpPr/>
      </dsp:nvSpPr>
      <dsp:spPr>
        <a:xfrm>
          <a:off x="1337767" y="2115705"/>
          <a:ext cx="8046720" cy="89510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-Variable Selection</a:t>
          </a:r>
        </a:p>
      </dsp:txBody>
      <dsp:txXfrm>
        <a:off x="1363984" y="2141922"/>
        <a:ext cx="6748612" cy="842672"/>
      </dsp:txXfrm>
    </dsp:sp>
    <dsp:sp modelId="{E7F6AEF0-AB26-455B-92EA-58972C66572A}">
      <dsp:nvSpPr>
        <dsp:cNvPr id="0" name=""/>
        <dsp:cNvSpPr/>
      </dsp:nvSpPr>
      <dsp:spPr>
        <a:xfrm>
          <a:off x="2011680" y="3173557"/>
          <a:ext cx="8046720" cy="89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-Model formulation</a:t>
          </a:r>
        </a:p>
      </dsp:txBody>
      <dsp:txXfrm>
        <a:off x="2037897" y="3199774"/>
        <a:ext cx="6738554" cy="842672"/>
      </dsp:txXfrm>
    </dsp:sp>
    <dsp:sp modelId="{76C9D61B-3070-4861-A2A9-131853BBAB59}">
      <dsp:nvSpPr>
        <dsp:cNvPr id="0" name=""/>
        <dsp:cNvSpPr/>
      </dsp:nvSpPr>
      <dsp:spPr>
        <a:xfrm>
          <a:off x="7464901" y="685569"/>
          <a:ext cx="581818" cy="5818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595810" y="685569"/>
        <a:ext cx="320000" cy="437818"/>
      </dsp:txXfrm>
    </dsp:sp>
    <dsp:sp modelId="{DF6816FF-D415-4292-BBEA-5895F064DEB6}">
      <dsp:nvSpPr>
        <dsp:cNvPr id="0" name=""/>
        <dsp:cNvSpPr/>
      </dsp:nvSpPr>
      <dsp:spPr>
        <a:xfrm>
          <a:off x="8138813" y="1743422"/>
          <a:ext cx="581818" cy="5818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69722" y="1743422"/>
        <a:ext cx="320000" cy="437818"/>
      </dsp:txXfrm>
    </dsp:sp>
    <dsp:sp modelId="{F7244575-1EB0-4AF7-82DF-75BFB8B233AF}">
      <dsp:nvSpPr>
        <dsp:cNvPr id="0" name=""/>
        <dsp:cNvSpPr/>
      </dsp:nvSpPr>
      <dsp:spPr>
        <a:xfrm>
          <a:off x="8802668" y="2801275"/>
          <a:ext cx="581818" cy="5818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33577" y="2801275"/>
        <a:ext cx="320000" cy="437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A2D49-F633-4C18-92C9-3E30EE1FDD1E}">
      <dsp:nvSpPr>
        <dsp:cNvPr id="0" name=""/>
        <dsp:cNvSpPr/>
      </dsp:nvSpPr>
      <dsp:spPr>
        <a:xfrm>
          <a:off x="311" y="432297"/>
          <a:ext cx="2828924" cy="179636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88B8-C9D5-4779-80D3-0F85F8745B2F}">
      <dsp:nvSpPr>
        <dsp:cNvPr id="0" name=""/>
        <dsp:cNvSpPr/>
      </dsp:nvSpPr>
      <dsp:spPr>
        <a:xfrm>
          <a:off x="314636" y="73090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-Variance Inflation</a:t>
          </a:r>
        </a:p>
      </dsp:txBody>
      <dsp:txXfrm>
        <a:off x="367250" y="783520"/>
        <a:ext cx="2723696" cy="1691139"/>
      </dsp:txXfrm>
    </dsp:sp>
    <dsp:sp modelId="{894071FF-71C5-493B-8C75-D3E3B3E3585E}">
      <dsp:nvSpPr>
        <dsp:cNvPr id="0" name=""/>
        <dsp:cNvSpPr/>
      </dsp:nvSpPr>
      <dsp:spPr>
        <a:xfrm>
          <a:off x="3466910" y="432297"/>
          <a:ext cx="2828924" cy="1796367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0D74-529C-45D4-9901-3A49E5D8E4A9}">
      <dsp:nvSpPr>
        <dsp:cNvPr id="0" name=""/>
        <dsp:cNvSpPr/>
      </dsp:nvSpPr>
      <dsp:spPr>
        <a:xfrm>
          <a:off x="3781235" y="73090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-Unreliable   Significance</a:t>
          </a:r>
        </a:p>
      </dsp:txBody>
      <dsp:txXfrm>
        <a:off x="3833849" y="783520"/>
        <a:ext cx="2723696" cy="1691139"/>
      </dsp:txXfrm>
    </dsp:sp>
    <dsp:sp modelId="{7E03E7C3-8E14-439E-8DDD-3AFBB6B8541D}">
      <dsp:nvSpPr>
        <dsp:cNvPr id="0" name=""/>
        <dsp:cNvSpPr/>
      </dsp:nvSpPr>
      <dsp:spPr>
        <a:xfrm>
          <a:off x="6915149" y="432297"/>
          <a:ext cx="2828924" cy="17963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1F46B-0D0A-47AC-932F-779EB73AB89F}">
      <dsp:nvSpPr>
        <dsp:cNvPr id="0" name=""/>
        <dsp:cNvSpPr/>
      </dsp:nvSpPr>
      <dsp:spPr>
        <a:xfrm>
          <a:off x="7229475" y="73090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-Estimation Instability </a:t>
          </a:r>
        </a:p>
      </dsp:txBody>
      <dsp:txXfrm>
        <a:off x="7282089" y="783520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A2D49-F633-4C18-92C9-3E30EE1FDD1E}">
      <dsp:nvSpPr>
        <dsp:cNvPr id="0" name=""/>
        <dsp:cNvSpPr/>
      </dsp:nvSpPr>
      <dsp:spPr>
        <a:xfrm>
          <a:off x="-505191" y="941525"/>
          <a:ext cx="2526931" cy="1660410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88B8-C9D5-4779-80D3-0F85F8745B2F}">
      <dsp:nvSpPr>
        <dsp:cNvPr id="0" name=""/>
        <dsp:cNvSpPr/>
      </dsp:nvSpPr>
      <dsp:spPr>
        <a:xfrm>
          <a:off x="0" y="1421457"/>
          <a:ext cx="2526931" cy="1660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-Variance Inflation</a:t>
          </a:r>
        </a:p>
      </dsp:txBody>
      <dsp:txXfrm>
        <a:off x="48632" y="1470089"/>
        <a:ext cx="2429667" cy="1563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412DD-3736-490A-91E6-8493BF7FCE1F}">
      <dsp:nvSpPr>
        <dsp:cNvPr id="0" name=""/>
        <dsp:cNvSpPr/>
      </dsp:nvSpPr>
      <dsp:spPr>
        <a:xfrm>
          <a:off x="314" y="387504"/>
          <a:ext cx="3143249" cy="1885950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Correlation Matrix </a:t>
          </a:r>
        </a:p>
      </dsp:txBody>
      <dsp:txXfrm>
        <a:off x="314" y="387504"/>
        <a:ext cx="3143249" cy="1885950"/>
      </dsp:txXfrm>
    </dsp:sp>
    <dsp:sp modelId="{8EDDA575-BF5E-4EEE-AEF3-1B39985329CD}">
      <dsp:nvSpPr>
        <dsp:cNvPr id="0" name=""/>
        <dsp:cNvSpPr/>
      </dsp:nvSpPr>
      <dsp:spPr>
        <a:xfrm>
          <a:off x="3508432" y="387504"/>
          <a:ext cx="3143249" cy="188595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Eigen value and Condition Number </a:t>
          </a:r>
        </a:p>
      </dsp:txBody>
      <dsp:txXfrm>
        <a:off x="3508432" y="387504"/>
        <a:ext cx="3143249" cy="1885950"/>
      </dsp:txXfrm>
    </dsp:sp>
    <dsp:sp modelId="{E5A4974A-7D6B-4114-996B-678B58D2079D}">
      <dsp:nvSpPr>
        <dsp:cNvPr id="0" name=""/>
        <dsp:cNvSpPr/>
      </dsp:nvSpPr>
      <dsp:spPr>
        <a:xfrm>
          <a:off x="6915149" y="387504"/>
          <a:ext cx="3143249" cy="188595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Variance Inflation Factor / Tolerance </a:t>
          </a:r>
        </a:p>
      </dsp:txBody>
      <dsp:txXfrm>
        <a:off x="6915149" y="387504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nscu-my.sharepoint.com/personal/ub7158dg_minnstate_edu/Documents/APP.docx?web=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6316" y="173850"/>
            <a:ext cx="5095369" cy="3439462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A Comparative Study of Ridge , Lasso and PC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057" y="4345401"/>
            <a:ext cx="3179111" cy="610898"/>
          </a:xfrm>
        </p:spPr>
        <p:txBody>
          <a:bodyPr>
            <a:normAutofit/>
          </a:bodyPr>
          <a:lstStyle/>
          <a:p>
            <a:r>
              <a:rPr lang="en-US" dirty="0"/>
              <a:t>Franck A. Olilo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E32E24-1BC3-9ADD-8745-3B4B764105B8}"/>
              </a:ext>
            </a:extLst>
          </p:cNvPr>
          <p:cNvSpPr txBox="1"/>
          <p:nvPr/>
        </p:nvSpPr>
        <p:spPr>
          <a:xfrm>
            <a:off x="8035208" y="3925422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 DEFENSE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822C7-2BA2-A975-8236-E0217A6E4D7D}"/>
              </a:ext>
            </a:extLst>
          </p:cNvPr>
          <p:cNvSpPr txBox="1"/>
          <p:nvPr/>
        </p:nvSpPr>
        <p:spPr>
          <a:xfrm>
            <a:off x="7256569" y="4956299"/>
            <a:ext cx="348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Under the supervision</a:t>
            </a:r>
          </a:p>
          <a:p>
            <a:r>
              <a:rPr lang="en-US" dirty="0"/>
              <a:t>                 of</a:t>
            </a:r>
          </a:p>
          <a:p>
            <a:r>
              <a:rPr lang="en-US" sz="2400" dirty="0"/>
              <a:t> Dr. Iresha Premarathna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8F90-843D-6566-A0D2-06B1212D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2000" dirty="0">
                <a:solidFill>
                  <a:srgbClr val="FFFFFF"/>
                </a:solidFill>
              </a:rPr>
              <a:t>RINCIPAL</a:t>
            </a:r>
            <a:r>
              <a:rPr lang="en-US" dirty="0">
                <a:solidFill>
                  <a:srgbClr val="FFFFFF"/>
                </a:solidFill>
              </a:rPr>
              <a:t> C</a:t>
            </a:r>
            <a:r>
              <a:rPr lang="en-US" sz="2000" dirty="0">
                <a:solidFill>
                  <a:srgbClr val="FFFFFF"/>
                </a:solidFill>
              </a:rPr>
              <a:t>OMPONENTS</a:t>
            </a:r>
            <a:r>
              <a:rPr lang="en-US" dirty="0">
                <a:solidFill>
                  <a:srgbClr val="FFFFFF"/>
                </a:solidFill>
              </a:rPr>
              <a:t> R</a:t>
            </a:r>
            <a:r>
              <a:rPr lang="en-US" sz="2000" dirty="0">
                <a:solidFill>
                  <a:srgbClr val="FFFFFF"/>
                </a:solidFill>
              </a:rPr>
              <a:t>EGRESSION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8A92A-0971-951F-6A3D-DC959EB6F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1879"/>
                <a:ext cx="10058400" cy="31932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PCA was introduced by (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Hotelling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1933) and is useful for the compression of data and to find patterns in high-dimensional data. The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reduces the dimensionality of a dataset, by finding a new set of variables, smaller than the original set of variables.</a:t>
                </a:r>
              </a:p>
              <a:p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Principal components regression :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ake a dataset with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predictors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,…,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,…,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the j linear combination of O.P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combination of predictors that take the most variance possible.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next combination of predictors that take the most variance possible.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on 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8A92A-0971-951F-6A3D-DC959EB6F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1879"/>
                <a:ext cx="10058400" cy="3193294"/>
              </a:xfrm>
              <a:blipFill>
                <a:blip r:embed="rId2"/>
                <a:stretch>
                  <a:fillRect l="-545" t="-190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42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3D61-3B5B-7ACF-2E4E-2880C93D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45029"/>
            <a:ext cx="10058400" cy="69233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and Disadvantage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A22B0-EED9-4A3D-8BBC-DF3412A62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31997"/>
              </p:ext>
            </p:extLst>
          </p:nvPr>
        </p:nvGraphicFramePr>
        <p:xfrm>
          <a:off x="1097280" y="1964883"/>
          <a:ext cx="10337744" cy="405974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307676">
                  <a:extLst>
                    <a:ext uri="{9D8B030D-6E8A-4147-A177-3AD203B41FA5}">
                      <a16:colId xmlns:a16="http://schemas.microsoft.com/office/drawing/2014/main" val="4008871666"/>
                    </a:ext>
                  </a:extLst>
                </a:gridCol>
                <a:gridCol w="4583785">
                  <a:extLst>
                    <a:ext uri="{9D8B030D-6E8A-4147-A177-3AD203B41FA5}">
                      <a16:colId xmlns:a16="http://schemas.microsoft.com/office/drawing/2014/main" val="331014575"/>
                    </a:ext>
                  </a:extLst>
                </a:gridCol>
                <a:gridCol w="3446283">
                  <a:extLst>
                    <a:ext uri="{9D8B030D-6E8A-4147-A177-3AD203B41FA5}">
                      <a16:colId xmlns:a16="http://schemas.microsoft.com/office/drawing/2014/main" val="3166244839"/>
                    </a:ext>
                  </a:extLst>
                </a:gridCol>
              </a:tblGrid>
              <a:tr h="548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757867"/>
                  </a:ext>
                </a:extLst>
              </a:tr>
              <a:tr h="11762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Ridge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not required unbiased estimators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-Improve least square estimate in case of multicollinearity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-Avoids Overfitting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Include all predictors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feature selection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Trade variance for bias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803368"/>
                  </a:ext>
                </a:extLst>
              </a:tr>
              <a:tr h="8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Lasso Regression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selection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overfitting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interpretation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Biased Coefficient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 performance less than ridge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305011"/>
                  </a:ext>
                </a:extLst>
              </a:tr>
              <a:tr h="11762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 most correlated features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Avoids overfitting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Sometimes need large data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information may get loss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3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1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CASE STUDY : Data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C0213A73-AC54-0A80-C6FD-E55E67F87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203823"/>
              </p:ext>
            </p:extLst>
          </p:nvPr>
        </p:nvGraphicFramePr>
        <p:xfrm>
          <a:off x="4411778" y="2497496"/>
          <a:ext cx="6797677" cy="3020469"/>
        </p:xfrm>
        <a:graphic>
          <a:graphicData uri="http://schemas.openxmlformats.org/drawingml/2006/table">
            <a:tbl>
              <a:tblPr firstRow="1" firstCol="1" bandRow="1"/>
              <a:tblGrid>
                <a:gridCol w="1177258">
                  <a:extLst>
                    <a:ext uri="{9D8B030D-6E8A-4147-A177-3AD203B41FA5}">
                      <a16:colId xmlns:a16="http://schemas.microsoft.com/office/drawing/2014/main" val="347254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3170045728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3768830837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328054482"/>
                    </a:ext>
                  </a:extLst>
                </a:gridCol>
                <a:gridCol w="745206">
                  <a:extLst>
                    <a:ext uri="{9D8B030D-6E8A-4147-A177-3AD203B41FA5}">
                      <a16:colId xmlns:a16="http://schemas.microsoft.com/office/drawing/2014/main" val="848226048"/>
                    </a:ext>
                  </a:extLst>
                </a:gridCol>
                <a:gridCol w="882018">
                  <a:extLst>
                    <a:ext uri="{9D8B030D-6E8A-4147-A177-3AD203B41FA5}">
                      <a16:colId xmlns:a16="http://schemas.microsoft.com/office/drawing/2014/main" val="1540999788"/>
                    </a:ext>
                  </a:extLst>
                </a:gridCol>
                <a:gridCol w="970076">
                  <a:extLst>
                    <a:ext uri="{9D8B030D-6E8A-4147-A177-3AD203B41FA5}">
                      <a16:colId xmlns:a16="http://schemas.microsoft.com/office/drawing/2014/main" val="2072232076"/>
                    </a:ext>
                  </a:extLst>
                </a:gridCol>
              </a:tblGrid>
              <a:tr h="61746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Body Fat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Weight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Chest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Abdomen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Hip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Thigh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Biceps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73128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154.25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93.1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85.2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94.5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624429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173.25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93.6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98.7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58.7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93978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95.8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87.9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99.2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59.6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28.8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07816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 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206329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186.75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111.1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111.5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101.7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20150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190.75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108.3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101.3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97.8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302167"/>
                  </a:ext>
                </a:extLst>
              </a:tr>
              <a:tr h="34328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31.9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207.5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112.4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108.5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107.1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59.3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33.7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815" marR="102815" marT="142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9026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703001-DD7C-978C-84F2-4932256FCC14}"/>
              </a:ext>
            </a:extLst>
          </p:cNvPr>
          <p:cNvSpPr txBox="1"/>
          <p:nvPr/>
        </p:nvSpPr>
        <p:spPr>
          <a:xfrm>
            <a:off x="4533077" y="1332296"/>
            <a:ext cx="5263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used in this paper was obtained from Kaggle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251 Observations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7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6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9261"/>
            <a:ext cx="10058400" cy="804299"/>
          </a:xfrm>
        </p:spPr>
        <p:txBody>
          <a:bodyPr>
            <a:normAutofit/>
          </a:bodyPr>
          <a:lstStyle/>
          <a:p>
            <a:r>
              <a:rPr lang="en-US" dirty="0"/>
              <a:t>CASE STUDY : Identify multicollinearity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405B041-D29D-47E1-2019-968AEF6B10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903564"/>
                  </p:ext>
                </p:extLst>
              </p:nvPr>
            </p:nvGraphicFramePr>
            <p:xfrm>
              <a:off x="1193532" y="3013786"/>
              <a:ext cx="9660922" cy="3284376"/>
            </p:xfrm>
            <a:graphic>
              <a:graphicData uri="http://schemas.openxmlformats.org/drawingml/2006/table">
                <a:tbl>
                  <a:tblPr firstRow="1" firstCol="1" bandRow="1">
                    <a:tableStyleId>{6E25E649-3F16-4E02-A733-19D2CDBF48F0}</a:tableStyleId>
                  </a:tblPr>
                  <a:tblGrid>
                    <a:gridCol w="1259147">
                      <a:extLst>
                        <a:ext uri="{9D8B030D-6E8A-4147-A177-3AD203B41FA5}">
                          <a16:colId xmlns:a16="http://schemas.microsoft.com/office/drawing/2014/main" val="3695699590"/>
                        </a:ext>
                      </a:extLst>
                    </a:gridCol>
                    <a:gridCol w="1300372">
                      <a:extLst>
                        <a:ext uri="{9D8B030D-6E8A-4147-A177-3AD203B41FA5}">
                          <a16:colId xmlns:a16="http://schemas.microsoft.com/office/drawing/2014/main" val="2618828963"/>
                        </a:ext>
                      </a:extLst>
                    </a:gridCol>
                    <a:gridCol w="1329820">
                      <a:extLst>
                        <a:ext uri="{9D8B030D-6E8A-4147-A177-3AD203B41FA5}">
                          <a16:colId xmlns:a16="http://schemas.microsoft.com/office/drawing/2014/main" val="3135664216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2085863882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3019070308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2252436877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649286926"/>
                        </a:ext>
                      </a:extLst>
                    </a:gridCol>
                    <a:gridCol w="1017683">
                      <a:extLst>
                        <a:ext uri="{9D8B030D-6E8A-4147-A177-3AD203B41FA5}">
                          <a16:colId xmlns:a16="http://schemas.microsoft.com/office/drawing/2014/main" val="2515352945"/>
                        </a:ext>
                      </a:extLst>
                    </a:gridCol>
                  </a:tblGrid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V</a:t>
                          </a:r>
                          <a:r>
                            <a:rPr lang="en-US" sz="1700" dirty="0">
                              <a:effectLst/>
                            </a:rPr>
                            <a:t>ariables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3094788047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903567774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0.6199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3832132042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0.7009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0.8913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866222824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0.8253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0.8742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0.9098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3313136201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-0.6384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0.92944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0.8207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0.8593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2159746958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0.556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0.8505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0.7055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0.7379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0.8837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4268472238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0.4821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0.7851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0.7072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0.6564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0.7173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0.7401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144373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405B041-D29D-47E1-2019-968AEF6B10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903564"/>
                  </p:ext>
                </p:extLst>
              </p:nvPr>
            </p:nvGraphicFramePr>
            <p:xfrm>
              <a:off x="1193532" y="3013786"/>
              <a:ext cx="9660922" cy="3284376"/>
            </p:xfrm>
            <a:graphic>
              <a:graphicData uri="http://schemas.openxmlformats.org/drawingml/2006/table">
                <a:tbl>
                  <a:tblPr firstRow="1" firstCol="1" bandRow="1">
                    <a:tableStyleId>{6E25E649-3F16-4E02-A733-19D2CDBF48F0}</a:tableStyleId>
                  </a:tblPr>
                  <a:tblGrid>
                    <a:gridCol w="1259147">
                      <a:extLst>
                        <a:ext uri="{9D8B030D-6E8A-4147-A177-3AD203B41FA5}">
                          <a16:colId xmlns:a16="http://schemas.microsoft.com/office/drawing/2014/main" val="3695699590"/>
                        </a:ext>
                      </a:extLst>
                    </a:gridCol>
                    <a:gridCol w="1300372">
                      <a:extLst>
                        <a:ext uri="{9D8B030D-6E8A-4147-A177-3AD203B41FA5}">
                          <a16:colId xmlns:a16="http://schemas.microsoft.com/office/drawing/2014/main" val="2618828963"/>
                        </a:ext>
                      </a:extLst>
                    </a:gridCol>
                    <a:gridCol w="1329820">
                      <a:extLst>
                        <a:ext uri="{9D8B030D-6E8A-4147-A177-3AD203B41FA5}">
                          <a16:colId xmlns:a16="http://schemas.microsoft.com/office/drawing/2014/main" val="3135664216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2085863882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3019070308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2252436877"/>
                        </a:ext>
                      </a:extLst>
                    </a:gridCol>
                    <a:gridCol w="1188475">
                      <a:extLst>
                        <a:ext uri="{9D8B030D-6E8A-4147-A177-3AD203B41FA5}">
                          <a16:colId xmlns:a16="http://schemas.microsoft.com/office/drawing/2014/main" val="649286926"/>
                        </a:ext>
                      </a:extLst>
                    </a:gridCol>
                    <a:gridCol w="1017683">
                      <a:extLst>
                        <a:ext uri="{9D8B030D-6E8A-4147-A177-3AD203B41FA5}">
                          <a16:colId xmlns:a16="http://schemas.microsoft.com/office/drawing/2014/main" val="2515352945"/>
                        </a:ext>
                      </a:extLst>
                    </a:gridCol>
                  </a:tblGrid>
                  <a:tr h="410547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V</a:t>
                          </a:r>
                          <a:r>
                            <a:rPr lang="en-US" sz="1700" dirty="0">
                              <a:effectLst/>
                            </a:rPr>
                            <a:t>ariables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97183" t="-23529" r="-54835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192661" t="-23529" r="-43578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325510" t="-23529" r="-38469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427692" t="-23529" r="-28666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527692" t="-23529" r="-18666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627692" t="-23529" r="-8666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l="-849701" t="-23529" r="-119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788047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125373" r="-667150" b="-6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903567774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222059" r="-667150" b="-5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0.6199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3832132042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326866" r="-667150" b="-4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0.7009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0.8913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866222824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420588" r="-667150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0.8253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0.8742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0.9098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3313136201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528358" r="-667150" b="-2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-0.6384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0.92944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0.8207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0.8593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2159746958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619118" r="-66715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0.556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0.8505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0.7055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0.7379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0.8837</a:t>
                          </a:r>
                          <a:endParaRPr lang="en-US" sz="2500" b="1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 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4268472238"/>
                      </a:ext>
                    </a:extLst>
                  </a:tr>
                  <a:tr h="410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2444" marR="132444" marT="0" marB="0">
                        <a:blipFill>
                          <a:blip r:embed="rId2"/>
                          <a:stretch>
                            <a:fillRect t="-729851" r="-667150" b="-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0.4821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0.7851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0.7072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0.6564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0.7173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0.7401</a:t>
                          </a:r>
                          <a:endParaRPr lang="en-US" sz="2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en-US" sz="2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32444" marR="132444" marT="0" marB="0"/>
                    </a:tc>
                    <a:extLst>
                      <a:ext uri="{0D108BD9-81ED-4DB2-BD59-A6C34878D82A}">
                        <a16:rowId xmlns:a16="http://schemas.microsoft.com/office/drawing/2014/main" val="1443733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C784641-E3D2-AB39-E098-6AB9596DB570}"/>
              </a:ext>
            </a:extLst>
          </p:cNvPr>
          <p:cNvSpPr txBox="1"/>
          <p:nvPr/>
        </p:nvSpPr>
        <p:spPr>
          <a:xfrm>
            <a:off x="1097274" y="1528048"/>
            <a:ext cx="20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</p:spTree>
    <p:extLst>
      <p:ext uri="{BB962C8B-B14F-4D97-AF65-F5344CB8AC3E}">
        <p14:creationId xmlns:p14="http://schemas.microsoft.com/office/powerpoint/2010/main" val="105936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6697-5DFA-E9BC-C7A5-6415B1E5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74" y="798791"/>
            <a:ext cx="10058400" cy="766976"/>
          </a:xfrm>
        </p:spPr>
        <p:txBody>
          <a:bodyPr/>
          <a:lstStyle/>
          <a:p>
            <a:r>
              <a:rPr lang="en-US" dirty="0"/>
              <a:t>CASE STUDY : Identify multicollinearity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1440F7-0F97-D3BC-0823-F13EC61D9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648547"/>
              </p:ext>
            </p:extLst>
          </p:nvPr>
        </p:nvGraphicFramePr>
        <p:xfrm>
          <a:off x="1735431" y="3086457"/>
          <a:ext cx="8925286" cy="7773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85863">
                  <a:extLst>
                    <a:ext uri="{9D8B030D-6E8A-4147-A177-3AD203B41FA5}">
                      <a16:colId xmlns:a16="http://schemas.microsoft.com/office/drawing/2014/main" val="1564043270"/>
                    </a:ext>
                  </a:extLst>
                </a:gridCol>
                <a:gridCol w="919261">
                  <a:extLst>
                    <a:ext uri="{9D8B030D-6E8A-4147-A177-3AD203B41FA5}">
                      <a16:colId xmlns:a16="http://schemas.microsoft.com/office/drawing/2014/main" val="357432353"/>
                    </a:ext>
                  </a:extLst>
                </a:gridCol>
                <a:gridCol w="1038556">
                  <a:extLst>
                    <a:ext uri="{9D8B030D-6E8A-4147-A177-3AD203B41FA5}">
                      <a16:colId xmlns:a16="http://schemas.microsoft.com/office/drawing/2014/main" val="3173572666"/>
                    </a:ext>
                  </a:extLst>
                </a:gridCol>
                <a:gridCol w="1132971">
                  <a:extLst>
                    <a:ext uri="{9D8B030D-6E8A-4147-A177-3AD203B41FA5}">
                      <a16:colId xmlns:a16="http://schemas.microsoft.com/office/drawing/2014/main" val="337388539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750291183"/>
                    </a:ext>
                  </a:extLst>
                </a:gridCol>
                <a:gridCol w="1038556">
                  <a:extLst>
                    <a:ext uri="{9D8B030D-6E8A-4147-A177-3AD203B41FA5}">
                      <a16:colId xmlns:a16="http://schemas.microsoft.com/office/drawing/2014/main" val="3839094630"/>
                    </a:ext>
                  </a:extLst>
                </a:gridCol>
                <a:gridCol w="1227381">
                  <a:extLst>
                    <a:ext uri="{9D8B030D-6E8A-4147-A177-3AD203B41FA5}">
                      <a16:colId xmlns:a16="http://schemas.microsoft.com/office/drawing/2014/main" val="2840192670"/>
                    </a:ext>
                  </a:extLst>
                </a:gridCol>
                <a:gridCol w="1038556">
                  <a:extLst>
                    <a:ext uri="{9D8B030D-6E8A-4147-A177-3AD203B41FA5}">
                      <a16:colId xmlns:a16="http://schemas.microsoft.com/office/drawing/2014/main" val="1746462116"/>
                    </a:ext>
                  </a:extLst>
                </a:gridCol>
              </a:tblGrid>
              <a:tr h="7773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Eigen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5.57160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0.65073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0.316316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0.27289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0.08840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0.053869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0.046181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703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FFA0CF-51F0-700F-FD5A-AD3C57A36DC1}"/>
              </a:ext>
            </a:extLst>
          </p:cNvPr>
          <p:cNvSpPr txBox="1"/>
          <p:nvPr/>
        </p:nvSpPr>
        <p:spPr>
          <a:xfrm>
            <a:off x="1259633" y="1520890"/>
            <a:ext cx="357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values and Condition Number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83C385-408B-247F-F310-6391900BDBEE}"/>
                  </a:ext>
                </a:extLst>
              </p:cNvPr>
              <p:cNvSpPr txBox="1"/>
              <p:nvPr/>
            </p:nvSpPr>
            <p:spPr>
              <a:xfrm>
                <a:off x="3046660" y="3891274"/>
                <a:ext cx="6097554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ondition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83C385-408B-247F-F310-6391900B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60" y="3891274"/>
                <a:ext cx="6097554" cy="663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AC35D8-620F-15FC-8EE2-AB9F8F870D8B}"/>
                  </a:ext>
                </a:extLst>
              </p:cNvPr>
              <p:cNvSpPr txBox="1"/>
              <p:nvPr/>
            </p:nvSpPr>
            <p:spPr>
              <a:xfrm>
                <a:off x="3149297" y="4609908"/>
                <a:ext cx="6097554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ondition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5.57160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0.046181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AC35D8-620F-15FC-8EE2-AB9F8F870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97" y="4609908"/>
                <a:ext cx="6097554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528C-4192-8889-4049-64B8BCA38D45}"/>
                  </a:ext>
                </a:extLst>
              </p:cNvPr>
              <p:cNvSpPr txBox="1"/>
              <p:nvPr/>
            </p:nvSpPr>
            <p:spPr>
              <a:xfrm>
                <a:off x="3046660" y="5337110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ondition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=120.64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528C-4192-8889-4049-64B8BCA3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60" y="5337110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2AB84F1-5BE4-76C6-E6A2-A1C017CB0241}"/>
              </a:ext>
            </a:extLst>
          </p:cNvPr>
          <p:cNvSpPr/>
          <p:nvPr/>
        </p:nvSpPr>
        <p:spPr>
          <a:xfrm>
            <a:off x="4478693" y="3780211"/>
            <a:ext cx="3574055" cy="201500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4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8C24F-B2D3-A7BF-855F-9B84CD6F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CASE STUDY : Identify multicollinearity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8BE38F-3B66-41E7-CC31-81F6429300D5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Variance Inflation Factor / Tolerance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609EB-CC46-92C5-2B2D-186D1FEB76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0622069"/>
                  </p:ext>
                </p:extLst>
              </p:nvPr>
            </p:nvGraphicFramePr>
            <p:xfrm>
              <a:off x="1519245" y="121298"/>
              <a:ext cx="9153475" cy="35570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989701">
                      <a:extLst>
                        <a:ext uri="{9D8B030D-6E8A-4147-A177-3AD203B41FA5}">
                          <a16:colId xmlns:a16="http://schemas.microsoft.com/office/drawing/2014/main" val="977137242"/>
                        </a:ext>
                      </a:extLst>
                    </a:gridCol>
                    <a:gridCol w="3079388">
                      <a:extLst>
                        <a:ext uri="{9D8B030D-6E8A-4147-A177-3AD203B41FA5}">
                          <a16:colId xmlns:a16="http://schemas.microsoft.com/office/drawing/2014/main" val="3782874714"/>
                        </a:ext>
                      </a:extLst>
                    </a:gridCol>
                    <a:gridCol w="3084386">
                      <a:extLst>
                        <a:ext uri="{9D8B030D-6E8A-4147-A177-3AD203B41FA5}">
                          <a16:colId xmlns:a16="http://schemas.microsoft.com/office/drawing/2014/main" val="1327832624"/>
                        </a:ext>
                      </a:extLst>
                    </a:gridCol>
                  </a:tblGrid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Variables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Tolerance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VIF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3755321507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0.07203</a:t>
                          </a:r>
                          <a:endParaRPr lang="en-US" sz="28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13.8813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1958436494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0.11851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C000"/>
                              </a:solidFill>
                              <a:effectLst/>
                            </a:rPr>
                            <a:t>8.43771</a:t>
                          </a:r>
                          <a:endParaRPr lang="en-US" sz="28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1590224615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0.13067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C000"/>
                              </a:solidFill>
                              <a:effectLst/>
                            </a:rPr>
                            <a:t>7.65247</a:t>
                          </a:r>
                          <a:endParaRPr lang="en-US" sz="28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364606832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0.09050</a:t>
                          </a:r>
                          <a:endParaRPr lang="en-US" sz="28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11.0487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1965921287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0.18405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C000"/>
                              </a:solidFill>
                              <a:effectLst/>
                            </a:rPr>
                            <a:t>5.43320</a:t>
                          </a:r>
                          <a:endParaRPr lang="en-US" sz="28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431423652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0.34921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2.91613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3995759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609EB-CC46-92C5-2B2D-186D1FEB76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0622069"/>
                  </p:ext>
                </p:extLst>
              </p:nvPr>
            </p:nvGraphicFramePr>
            <p:xfrm>
              <a:off x="1519245" y="121298"/>
              <a:ext cx="9153475" cy="35570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989701">
                      <a:extLst>
                        <a:ext uri="{9D8B030D-6E8A-4147-A177-3AD203B41FA5}">
                          <a16:colId xmlns:a16="http://schemas.microsoft.com/office/drawing/2014/main" val="977137242"/>
                        </a:ext>
                      </a:extLst>
                    </a:gridCol>
                    <a:gridCol w="3079388">
                      <a:extLst>
                        <a:ext uri="{9D8B030D-6E8A-4147-A177-3AD203B41FA5}">
                          <a16:colId xmlns:a16="http://schemas.microsoft.com/office/drawing/2014/main" val="3782874714"/>
                        </a:ext>
                      </a:extLst>
                    </a:gridCol>
                    <a:gridCol w="3084386">
                      <a:extLst>
                        <a:ext uri="{9D8B030D-6E8A-4147-A177-3AD203B41FA5}">
                          <a16:colId xmlns:a16="http://schemas.microsoft.com/office/drawing/2014/main" val="1327832624"/>
                        </a:ext>
                      </a:extLst>
                    </a:gridCol>
                  </a:tblGrid>
                  <a:tr h="50814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Variables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Tolerance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VIF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3755321507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8797" marR="158797" marT="0" marB="0">
                        <a:blipFill>
                          <a:blip r:embed="rId2"/>
                          <a:stretch>
                            <a:fillRect l="-204" t="-121687" r="-206314" b="-530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0.07203</a:t>
                          </a:r>
                          <a:endParaRPr lang="en-US" sz="28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13.8813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1958436494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8797" marR="158797" marT="0" marB="0">
                        <a:blipFill>
                          <a:blip r:embed="rId2"/>
                          <a:stretch>
                            <a:fillRect l="-204" t="-219048" r="-206314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0.11851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C000"/>
                              </a:solidFill>
                              <a:effectLst/>
                            </a:rPr>
                            <a:t>8.43771</a:t>
                          </a:r>
                          <a:endParaRPr lang="en-US" sz="28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1590224615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8797" marR="158797" marT="0" marB="0">
                        <a:blipFill>
                          <a:blip r:embed="rId2"/>
                          <a:stretch>
                            <a:fillRect l="-204" t="-322892" r="-206314" b="-3289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0.13067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C000"/>
                              </a:solidFill>
                              <a:effectLst/>
                            </a:rPr>
                            <a:t>7.65247</a:t>
                          </a:r>
                          <a:endParaRPr lang="en-US" sz="28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364606832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8797" marR="158797" marT="0" marB="0">
                        <a:blipFill>
                          <a:blip r:embed="rId2"/>
                          <a:stretch>
                            <a:fillRect l="-204" t="-417857" r="-2063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0.09050</a:t>
                          </a:r>
                          <a:endParaRPr lang="en-US" sz="28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11.0487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1965921287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8797" marR="158797" marT="0" marB="0">
                        <a:blipFill>
                          <a:blip r:embed="rId2"/>
                          <a:stretch>
                            <a:fillRect l="-204" t="-524096" r="-206314" b="-127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0.18405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solidFill>
                                <a:srgbClr val="FFC000"/>
                              </a:solidFill>
                              <a:effectLst/>
                            </a:rPr>
                            <a:t>5.43320</a:t>
                          </a:r>
                          <a:endParaRPr lang="en-US" sz="28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431423652"/>
                      </a:ext>
                    </a:extLst>
                  </a:tr>
                  <a:tr h="508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58797" marR="158797" marT="0" marB="0">
                        <a:blipFill>
                          <a:blip r:embed="rId2"/>
                          <a:stretch>
                            <a:fillRect l="-204" t="-616667" r="-206314" b="-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0.34921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2.91613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58797" marR="158797" marT="0" marB="0"/>
                    </a:tc>
                    <a:extLst>
                      <a:ext uri="{0D108BD9-81ED-4DB2-BD59-A6C34878D82A}">
                        <a16:rowId xmlns:a16="http://schemas.microsoft.com/office/drawing/2014/main" val="3995759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216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5" y="760643"/>
            <a:ext cx="10058400" cy="802863"/>
          </a:xfrm>
        </p:spPr>
        <p:txBody>
          <a:bodyPr/>
          <a:lstStyle/>
          <a:p>
            <a:r>
              <a:rPr lang="en-US" dirty="0"/>
              <a:t>CASE STUDY : Ridge Regression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BA64F4A-7248-3A1F-17DA-85BF2C67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0" r="669"/>
          <a:stretch/>
        </p:blipFill>
        <p:spPr bwMode="auto">
          <a:xfrm>
            <a:off x="192927" y="1988291"/>
            <a:ext cx="6280344" cy="4016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2BA9C9A-4AAD-2567-9C94-9A12E5476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1" y="2259595"/>
            <a:ext cx="5265897" cy="3910091"/>
          </a:xfrm>
          <a:prstGeom prst="rect">
            <a:avLst/>
          </a:prstGeom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D9ED07DE-6C90-D385-52B5-82C7764E9128}"/>
              </a:ext>
            </a:extLst>
          </p:cNvPr>
          <p:cNvSpPr txBox="1"/>
          <p:nvPr/>
        </p:nvSpPr>
        <p:spPr>
          <a:xfrm>
            <a:off x="1066800" y="1506054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 trace / VIF trace</a:t>
            </a:r>
          </a:p>
        </p:txBody>
      </p:sp>
    </p:spTree>
    <p:extLst>
      <p:ext uri="{BB962C8B-B14F-4D97-AF65-F5344CB8AC3E}">
        <p14:creationId xmlns:p14="http://schemas.microsoft.com/office/powerpoint/2010/main" val="102839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02433"/>
            <a:ext cx="10058400" cy="797292"/>
          </a:xfrm>
        </p:spPr>
        <p:txBody>
          <a:bodyPr>
            <a:normAutofit/>
          </a:bodyPr>
          <a:lstStyle/>
          <a:p>
            <a:r>
              <a:rPr lang="en-US"/>
              <a:t>CASE STUDY : K-Fold Cross validation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63538E-CEF3-38BB-590D-1B0EB3566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454" y="3910366"/>
            <a:ext cx="5203091" cy="22636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31BF9-5DFD-29EE-004A-51E163D76B66}"/>
              </a:ext>
            </a:extLst>
          </p:cNvPr>
          <p:cNvSpPr txBox="1"/>
          <p:nvPr/>
        </p:nvSpPr>
        <p:spPr>
          <a:xfrm>
            <a:off x="3083409" y="1963017"/>
            <a:ext cx="68453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Randomly splits the data into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approximately equal group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plit into two group, 9/10 go for training 1/10 for validation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Repeat the process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times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ridge and Lasso , it look for the value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 that minimize the MSE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     and give the optimal value after nth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For PCR , the validation method look for the number of factor that 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      minimize the PRESS( predicted residual of sum of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7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3059"/>
            <a:ext cx="10058400" cy="802863"/>
          </a:xfrm>
        </p:spPr>
        <p:txBody>
          <a:bodyPr/>
          <a:lstStyle/>
          <a:p>
            <a:r>
              <a:rPr lang="en-US" dirty="0"/>
              <a:t>CASE STUDY : Ridge Regression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4F48677-26D6-1B2E-4121-35128D3F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8201"/>
            <a:ext cx="5187149" cy="376089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483F8C21-33BB-911E-A3FE-37585A93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08201"/>
            <a:ext cx="5763208" cy="34494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ridge2&lt;-</a:t>
            </a: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cv.glmnet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x,y,alpha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ridge3$lambda.min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0.08237252</a:t>
            </a:r>
          </a:p>
          <a:p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lasso&lt;-</a:t>
            </a: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glmnet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x,y,alpha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,lambda=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0.08237252)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coef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(ridge3)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x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sparse Matrix of class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dgCMatrix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s0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(Intercept)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-2.431808e-16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Weight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-2.208937e-01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Chest  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1.106214e-01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Abdomen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7.941868e-01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Hip    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1.314701e-02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Thigh  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6.421203e-02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Biceps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-8.189247e-04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141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Lasso Regression</a:t>
            </a:r>
          </a:p>
        </p:txBody>
      </p:sp>
      <p:pic>
        <p:nvPicPr>
          <p:cNvPr id="4" name="Content Placeholder 3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5019CFAE-8610-1095-6EF9-165E2962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6" y="2010158"/>
            <a:ext cx="5983906" cy="4330351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A69D9AD7-FC11-65C5-D88C-0CE0872C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87121"/>
            <a:ext cx="5983906" cy="35368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lasso$lambda.min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0.005408755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lasso1&lt;-</a:t>
            </a: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glmnet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x,y,alpha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,lambda=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0.005408755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coef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(lasso)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x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sparse Matrix of class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dgCMatrix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s0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(Intercept)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-1.830331e-16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Weight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-4.955335e-01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Chest        .           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Abdomen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1.166109e+00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Hip          .           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Thigh  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8.420877e-02</a:t>
            </a:r>
            <a:b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Biceps       </a:t>
            </a:r>
            <a:r>
              <a:rPr lang="en-US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3.805854e-02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327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/>
              <a:t>A Comparative Study of Ridge , Lasso and Principal Components regression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07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: P</a:t>
            </a:r>
            <a:r>
              <a:rPr lang="en-US" sz="2800" dirty="0"/>
              <a:t>rincipal</a:t>
            </a:r>
            <a:r>
              <a:rPr lang="en-US" dirty="0"/>
              <a:t> C</a:t>
            </a:r>
            <a:r>
              <a:rPr lang="en-US" sz="2800" dirty="0"/>
              <a:t>omponents</a:t>
            </a:r>
            <a:r>
              <a:rPr lang="en-US" dirty="0"/>
              <a:t> R</a:t>
            </a:r>
            <a:r>
              <a:rPr lang="en-US" sz="2800" dirty="0"/>
              <a:t>egression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02675C-FF01-B963-7F26-A1F7CD2FE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51658"/>
              </p:ext>
            </p:extLst>
          </p:nvPr>
        </p:nvGraphicFramePr>
        <p:xfrm>
          <a:off x="876718" y="3192721"/>
          <a:ext cx="10438563" cy="2344208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995667">
                  <a:extLst>
                    <a:ext uri="{9D8B030D-6E8A-4147-A177-3AD203B41FA5}">
                      <a16:colId xmlns:a16="http://schemas.microsoft.com/office/drawing/2014/main" val="2725930716"/>
                    </a:ext>
                  </a:extLst>
                </a:gridCol>
                <a:gridCol w="1213050">
                  <a:extLst>
                    <a:ext uri="{9D8B030D-6E8A-4147-A177-3AD203B41FA5}">
                      <a16:colId xmlns:a16="http://schemas.microsoft.com/office/drawing/2014/main" val="3702991667"/>
                    </a:ext>
                  </a:extLst>
                </a:gridCol>
                <a:gridCol w="1213050">
                  <a:extLst>
                    <a:ext uri="{9D8B030D-6E8A-4147-A177-3AD203B41FA5}">
                      <a16:colId xmlns:a16="http://schemas.microsoft.com/office/drawing/2014/main" val="1898368189"/>
                    </a:ext>
                  </a:extLst>
                </a:gridCol>
                <a:gridCol w="1377646">
                  <a:extLst>
                    <a:ext uri="{9D8B030D-6E8A-4147-A177-3AD203B41FA5}">
                      <a16:colId xmlns:a16="http://schemas.microsoft.com/office/drawing/2014/main" val="1125169734"/>
                    </a:ext>
                  </a:extLst>
                </a:gridCol>
                <a:gridCol w="1213050">
                  <a:extLst>
                    <a:ext uri="{9D8B030D-6E8A-4147-A177-3AD203B41FA5}">
                      <a16:colId xmlns:a16="http://schemas.microsoft.com/office/drawing/2014/main" val="3621140023"/>
                    </a:ext>
                  </a:extLst>
                </a:gridCol>
                <a:gridCol w="1213050">
                  <a:extLst>
                    <a:ext uri="{9D8B030D-6E8A-4147-A177-3AD203B41FA5}">
                      <a16:colId xmlns:a16="http://schemas.microsoft.com/office/drawing/2014/main" val="2329601646"/>
                    </a:ext>
                  </a:extLst>
                </a:gridCol>
                <a:gridCol w="1213050">
                  <a:extLst>
                    <a:ext uri="{9D8B030D-6E8A-4147-A177-3AD203B41FA5}">
                      <a16:colId xmlns:a16="http://schemas.microsoft.com/office/drawing/2014/main" val="225774466"/>
                    </a:ext>
                  </a:extLst>
                </a:gridCol>
              </a:tblGrid>
              <a:tr h="4136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PC1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PC2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PC3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PC4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PC5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PC6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extLst>
                  <a:ext uri="{0D108BD9-81ED-4DB2-BD59-A6C34878D82A}">
                    <a16:rowId xmlns:a16="http://schemas.microsoft.com/office/drawing/2014/main" val="4224418928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Standard Deviation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2.244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0.651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0.558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0.311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0.29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0.214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extLst>
                  <a:ext uri="{0D108BD9-81ED-4DB2-BD59-A6C34878D82A}">
                    <a16:rowId xmlns:a16="http://schemas.microsoft.com/office/drawing/2014/main" val="1197946698"/>
                  </a:ext>
                </a:extLst>
              </a:tr>
              <a:tr h="758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Proportion of Variance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0.839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0.07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0.052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0.0161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0.0143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0.007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extLst>
                  <a:ext uri="{0D108BD9-81ED-4DB2-BD59-A6C34878D82A}">
                    <a16:rowId xmlns:a16="http://schemas.microsoft.com/office/drawing/2014/main" val="1302526220"/>
                  </a:ext>
                </a:extLst>
              </a:tr>
              <a:tr h="758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Cumulative Proportion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0.839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0.909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0.9618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0.977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0.992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9276" marR="129276" marT="0" marB="0"/>
                </a:tc>
                <a:extLst>
                  <a:ext uri="{0D108BD9-81ED-4DB2-BD59-A6C34878D82A}">
                    <a16:rowId xmlns:a16="http://schemas.microsoft.com/office/drawing/2014/main" val="151678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53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98376"/>
            <a:ext cx="10058400" cy="738984"/>
          </a:xfrm>
        </p:spPr>
        <p:txBody>
          <a:bodyPr>
            <a:normAutofit/>
          </a:bodyPr>
          <a:lstStyle/>
          <a:p>
            <a:r>
              <a:rPr lang="en-US" dirty="0"/>
              <a:t>CASE STUDY : P</a:t>
            </a:r>
            <a:r>
              <a:rPr lang="en-US" sz="2800" dirty="0"/>
              <a:t>rincipal</a:t>
            </a:r>
            <a:r>
              <a:rPr lang="en-US" dirty="0"/>
              <a:t> C</a:t>
            </a:r>
            <a:r>
              <a:rPr lang="en-US" sz="2800" dirty="0"/>
              <a:t>omponents</a:t>
            </a:r>
            <a:r>
              <a:rPr lang="en-US" dirty="0"/>
              <a:t> R</a:t>
            </a:r>
            <a:r>
              <a:rPr lang="en-US" sz="2800" dirty="0"/>
              <a:t>egression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6F29D36-B22B-0852-0D50-F99CC867E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2140400"/>
            <a:ext cx="3486625" cy="41019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3C24FCF-23C3-1A22-5721-0F45E575A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6" y="2004060"/>
            <a:ext cx="5867400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074A-CAB2-D1D3-AE1A-4D21575F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CASE STUDY : Model Comparison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0F1352E-2578-0539-547A-E2F74A1ED9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154901"/>
                  </p:ext>
                </p:extLst>
              </p:nvPr>
            </p:nvGraphicFramePr>
            <p:xfrm>
              <a:off x="4808079" y="1720223"/>
              <a:ext cx="7069787" cy="2960354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1946079">
                      <a:extLst>
                        <a:ext uri="{9D8B030D-6E8A-4147-A177-3AD203B41FA5}">
                          <a16:colId xmlns:a16="http://schemas.microsoft.com/office/drawing/2014/main" val="1850786229"/>
                        </a:ext>
                      </a:extLst>
                    </a:gridCol>
                    <a:gridCol w="1685414">
                      <a:extLst>
                        <a:ext uri="{9D8B030D-6E8A-4147-A177-3AD203B41FA5}">
                          <a16:colId xmlns:a16="http://schemas.microsoft.com/office/drawing/2014/main" val="3004028210"/>
                        </a:ext>
                      </a:extLst>
                    </a:gridCol>
                    <a:gridCol w="1685414">
                      <a:extLst>
                        <a:ext uri="{9D8B030D-6E8A-4147-A177-3AD203B41FA5}">
                          <a16:colId xmlns:a16="http://schemas.microsoft.com/office/drawing/2014/main" val="4162178028"/>
                        </a:ext>
                      </a:extLst>
                    </a:gridCol>
                    <a:gridCol w="1752880">
                      <a:extLst>
                        <a:ext uri="{9D8B030D-6E8A-4147-A177-3AD203B41FA5}">
                          <a16:colId xmlns:a16="http://schemas.microsoft.com/office/drawing/2014/main" val="3390616029"/>
                        </a:ext>
                      </a:extLst>
                    </a:gridCol>
                  </a:tblGrid>
                  <a:tr h="39471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Model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RMSE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MSE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R-squared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3759630343"/>
                      </a:ext>
                    </a:extLst>
                  </a:tr>
                  <a:tr h="39471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OLS 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4.310906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18.58391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0.6973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3321462116"/>
                      </a:ext>
                    </a:extLst>
                  </a:tr>
                  <a:tr h="7236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Ridge Regression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0.52432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0.27492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0.7317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3929048065"/>
                      </a:ext>
                    </a:extLst>
                  </a:tr>
                  <a:tr h="7236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Lasso Regression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0.52336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0.2739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0.7305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4012197756"/>
                      </a:ext>
                    </a:extLst>
                  </a:tr>
                  <a:tr h="7236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PCA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0.530329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0.28124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 &lt;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&lt;0.75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41119080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0F1352E-2578-0539-547A-E2F74A1ED9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154901"/>
                  </p:ext>
                </p:extLst>
              </p:nvPr>
            </p:nvGraphicFramePr>
            <p:xfrm>
              <a:off x="4808079" y="1720223"/>
              <a:ext cx="7069787" cy="2960354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1946079">
                      <a:extLst>
                        <a:ext uri="{9D8B030D-6E8A-4147-A177-3AD203B41FA5}">
                          <a16:colId xmlns:a16="http://schemas.microsoft.com/office/drawing/2014/main" val="1850786229"/>
                        </a:ext>
                      </a:extLst>
                    </a:gridCol>
                    <a:gridCol w="1685414">
                      <a:extLst>
                        <a:ext uri="{9D8B030D-6E8A-4147-A177-3AD203B41FA5}">
                          <a16:colId xmlns:a16="http://schemas.microsoft.com/office/drawing/2014/main" val="3004028210"/>
                        </a:ext>
                      </a:extLst>
                    </a:gridCol>
                    <a:gridCol w="1685414">
                      <a:extLst>
                        <a:ext uri="{9D8B030D-6E8A-4147-A177-3AD203B41FA5}">
                          <a16:colId xmlns:a16="http://schemas.microsoft.com/office/drawing/2014/main" val="4162178028"/>
                        </a:ext>
                      </a:extLst>
                    </a:gridCol>
                    <a:gridCol w="1752880">
                      <a:extLst>
                        <a:ext uri="{9D8B030D-6E8A-4147-A177-3AD203B41FA5}">
                          <a16:colId xmlns:a16="http://schemas.microsoft.com/office/drawing/2014/main" val="3390616029"/>
                        </a:ext>
                      </a:extLst>
                    </a:gridCol>
                  </a:tblGrid>
                  <a:tr h="39471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Model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RMSE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MSE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R-squared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3759630343"/>
                      </a:ext>
                    </a:extLst>
                  </a:tr>
                  <a:tr h="39471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OLS 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4.310906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18.58391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0.6973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3321462116"/>
                      </a:ext>
                    </a:extLst>
                  </a:tr>
                  <a:tr h="7236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Ridge Regression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0.52432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0.27492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0.7317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3929048065"/>
                      </a:ext>
                    </a:extLst>
                  </a:tr>
                  <a:tr h="7236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Lasso Regression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0.52336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0.2739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0.7305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extLst>
                      <a:ext uri="{0D108BD9-81ED-4DB2-BD59-A6C34878D82A}">
                        <a16:rowId xmlns:a16="http://schemas.microsoft.com/office/drawing/2014/main" val="4012197756"/>
                      </a:ext>
                    </a:extLst>
                  </a:tr>
                  <a:tr h="72364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PCA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</a:rPr>
                            <a:t>0.530329</a:t>
                          </a:r>
                          <a:endParaRPr lang="en-US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</a:rPr>
                            <a:t>0.28124</a:t>
                          </a:r>
                          <a:endParaRPr lang="en-US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23348" marR="1233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348" marR="123348" marT="0" marB="0">
                        <a:blipFill>
                          <a:blip r:embed="rId2"/>
                          <a:stretch>
                            <a:fillRect l="-303125" t="-320168" r="-347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908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630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A7B93-DDA4-CFD9-4EE1-78B7D955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21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82F5E-41D4-A500-C0BD-66F1BB1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lang="en-US" dirty="0"/>
          </a:p>
        </p:txBody>
      </p:sp>
      <p:pic>
        <p:nvPicPr>
          <p:cNvPr id="5" name="Picture 4" descr="Arrows going up">
            <a:extLst>
              <a:ext uri="{FF2B5EF4-FFF2-40B4-BE49-F238E27FC236}">
                <a16:creationId xmlns:a16="http://schemas.microsoft.com/office/drawing/2014/main" id="{85523C4A-415C-4C1E-8273-1425551CD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8" r="11625" b="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43CAB-F185-FD4F-2FD4-723DF78E4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9946" y="2023963"/>
                <a:ext cx="7056769" cy="428640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Multiple linear regression can be express as 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β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β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are regression coefficients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is error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</a:t>
                </a:r>
                <a:r>
                  <a:rPr lang="en-US" sz="1800" u="sng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Assumptions of Linear Regression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   - Linear relationship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   - No Autocorrelation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   - </a:t>
                </a:r>
                <a:r>
                  <a:rPr lang="en-US" sz="1800" b="1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No to little multicollinearity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b="1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                          </a:t>
                </a: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- </a:t>
                </a:r>
                <a:r>
                  <a:rPr lang="en-US" sz="1800" dirty="0" err="1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Etc</a:t>
                </a: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…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43CAB-F185-FD4F-2FD4-723DF78E4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9946" y="2023963"/>
                <a:ext cx="7056769" cy="4286401"/>
              </a:xfrm>
              <a:blipFill>
                <a:blip r:embed="rId3"/>
                <a:stretch>
                  <a:fillRect l="-215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FFC-91D2-124C-6A08-DB293FEE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MULTICOLLINEARITY: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4BFD0-5047-BB6A-CCAC-D50909BED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09307"/>
              </p:ext>
            </p:extLst>
          </p:nvPr>
        </p:nvGraphicFramePr>
        <p:xfrm>
          <a:off x="1066800" y="1977573"/>
          <a:ext cx="10058400" cy="406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65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4FFC-91D2-124C-6A08-DB293FEE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MULTICOLLINEARITY: Consequences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81A14-2A57-7A99-2E1D-84631FEAC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7363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30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4FFC-91D2-124C-6A08-DB293FEE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MULTICOLLINEARITY: Consequences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81A14-2A57-7A99-2E1D-84631FEAC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55167"/>
              </p:ext>
            </p:extLst>
          </p:nvPr>
        </p:nvGraphicFramePr>
        <p:xfrm>
          <a:off x="1470186" y="1671487"/>
          <a:ext cx="5051912" cy="3917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F8B75-22A8-4130-2C47-509FC14564C6}"/>
                  </a:ext>
                </a:extLst>
              </p:cNvPr>
              <p:cNvSpPr txBox="1"/>
              <p:nvPr/>
            </p:nvSpPr>
            <p:spPr>
              <a:xfrm>
                <a:off x="4459714" y="2248737"/>
                <a:ext cx="4870580" cy="2797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y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β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β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sz="1800" dirty="0">
                    <a:effectLst/>
                  </a:rPr>
                  <a:t>                       </a:t>
                </a: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y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y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Arial" panose="020B0604020202020204" pitchFamily="34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β</m:t>
                              </m:r>
                            </m:e>
                          </m:acc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p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X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F8B75-22A8-4130-2C47-509FC145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14" y="2248737"/>
                <a:ext cx="4870580" cy="2797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4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4FFC-91D2-124C-6A08-DB293FEE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MULTICOLLINEARITY: Identifications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8A70D0-B25D-8D26-5175-BF7573D74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3732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9817F-CFED-4A74-3B0F-E30AF72B6CD5}"/>
              </a:ext>
            </a:extLst>
          </p:cNvPr>
          <p:cNvSpPr txBox="1"/>
          <p:nvPr/>
        </p:nvSpPr>
        <p:spPr>
          <a:xfrm>
            <a:off x="1326208" y="4471878"/>
            <a:ext cx="270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Pearson correlation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value greater than 0.8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0589-DE96-3E93-53BA-1DEE87AAD614}"/>
              </a:ext>
            </a:extLst>
          </p:cNvPr>
          <p:cNvSpPr txBox="1"/>
          <p:nvPr/>
        </p:nvSpPr>
        <p:spPr>
          <a:xfrm>
            <a:off x="5042727" y="4478692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 value close to 0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 greater than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C3AB1-1B29-753E-3D3E-7110F54AE17B}"/>
              </a:ext>
            </a:extLst>
          </p:cNvPr>
          <p:cNvSpPr txBox="1"/>
          <p:nvPr/>
        </p:nvSpPr>
        <p:spPr>
          <a:xfrm>
            <a:off x="8640380" y="4471878"/>
            <a:ext cx="2056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VIF greater 5 or 10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Tolerance below 0.1</a:t>
            </a:r>
          </a:p>
        </p:txBody>
      </p:sp>
    </p:spTree>
    <p:extLst>
      <p:ext uri="{BB962C8B-B14F-4D97-AF65-F5344CB8AC3E}">
        <p14:creationId xmlns:p14="http://schemas.microsoft.com/office/powerpoint/2010/main" val="132852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8B98-458C-6B13-97A5-2A274AEA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33061"/>
            <a:ext cx="10058400" cy="813629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1C7E7-921A-ADB3-3E0C-9AE78F672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29000"/>
                <a:ext cx="10058400" cy="2793236"/>
              </a:xfrm>
            </p:spPr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Hoerl and Kinnard (1970,1975)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latin typeface="Calibri" panose="020F0502020204030204" pitchFamily="34" charset="0"/>
                  </a:rPr>
                  <a:t>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kI</m:t>
                        </m:r>
                      </m:e>
                    </m:d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X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y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Yu Mincho" panose="02020400000000000000" pitchFamily="18" charset="-128"/>
                  </a:rPr>
                  <a:t>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kI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X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y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They prove that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exists a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which MSE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is less than the variance of the least square estimator.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While its possible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manually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, they suggested to use the Ridge Trace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1C7E7-921A-ADB3-3E0C-9AE78F672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29000"/>
                <a:ext cx="10058400" cy="2793236"/>
              </a:xfrm>
              <a:blipFill>
                <a:blip r:embed="rId2"/>
                <a:stretch>
                  <a:fillRect l="-606" t="-873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17736D-15B8-4156-13C0-883AAEEAD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0" t="4428" r="6379" b="42358"/>
          <a:stretch/>
        </p:blipFill>
        <p:spPr>
          <a:xfrm>
            <a:off x="2111828" y="2002134"/>
            <a:ext cx="7968343" cy="15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BB33F-EC45-048E-A044-B960DE4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2DC33-A1B8-C91C-ED22-6C13C4668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464" y="2023963"/>
                <a:ext cx="10058400" cy="31932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Lasso and Ridge use L1 and L2 regularization respectively </a:t>
                </a:r>
              </a:p>
              <a:p>
                <a:pPr>
                  <a:lnSpc>
                    <a:spcPct val="100000"/>
                  </a:lnSpc>
                </a:pPr>
                <a:endParaRPr 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L1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β</m:t>
                                </m:r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sSub>
                              <m:sSubPr>
                                <m:ctrlPr>
                                  <a:rPr lang="en-US" sz="19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9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19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Calibri" panose="020F0502020204030204" pitchFamily="34" charset="0"/>
                  </a:rPr>
                  <a:t> : penalize by adding an absolute value magnitude</a:t>
                </a:r>
                <a:endParaRPr 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L2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β</m:t>
                                </m:r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n-US" sz="1900" i="1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: penalize by adding a square magnitude</a:t>
                </a:r>
              </a:p>
              <a:p>
                <a:pPr>
                  <a:lnSpc>
                    <a:spcPct val="100000"/>
                  </a:lnSpc>
                </a:pPr>
                <a:endParaRPr 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LASSO : Least Absolute Shrinkage and Selection Operator was introduced by </a:t>
                </a:r>
                <a:r>
                  <a:rPr lang="en-US" sz="1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Toshigami 1996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Shrunk the least important feature coefficient to zero that reduce the number of explanatory   variables in the final model which differs from Ridge</a:t>
                </a:r>
                <a:endParaRPr 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2DC33-A1B8-C91C-ED22-6C13C4668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464" y="2023963"/>
                <a:ext cx="10058400" cy="3193294"/>
              </a:xfrm>
              <a:blipFill>
                <a:blip r:embed="rId2"/>
                <a:stretch>
                  <a:fillRect l="-606" t="-954" r="-2242" b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642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{45B5D499-4541-4DA3-86E7-A977A6C1FEF8}tf11437505_win32</Template>
  <TotalTime>5691</TotalTime>
  <Words>1076</Words>
  <Application>Microsoft Office PowerPoint</Application>
  <PresentationFormat>Widescreen</PresentationFormat>
  <Paragraphs>335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Georgia Pro Cond Light</vt:lpstr>
      <vt:lpstr>Speak Pro</vt:lpstr>
      <vt:lpstr>RetrospectVTI</vt:lpstr>
      <vt:lpstr>A Comparative Study of Ridge , Lasso and PC Regression</vt:lpstr>
      <vt:lpstr>A Comparative Study of Ridge , Lasso and Principal Components regression</vt:lpstr>
      <vt:lpstr>LINEAR REGRESSION</vt:lpstr>
      <vt:lpstr>MULTICOLLINEARITY: Sources</vt:lpstr>
      <vt:lpstr>MULTICOLLINEARITY: Consequences</vt:lpstr>
      <vt:lpstr>MULTICOLLINEARITY: Consequences</vt:lpstr>
      <vt:lpstr>MULTICOLLINEARITY: Identifications</vt:lpstr>
      <vt:lpstr>RIDGE REGRESSION</vt:lpstr>
      <vt:lpstr>LASSO REGRESSION</vt:lpstr>
      <vt:lpstr>PRINCIPAL COMPONENTS REGRESSION</vt:lpstr>
      <vt:lpstr>Advantages and Disadvantage</vt:lpstr>
      <vt:lpstr>CASE STUDY : Data</vt:lpstr>
      <vt:lpstr>CASE STUDY : Identify multicollinearity</vt:lpstr>
      <vt:lpstr>CASE STUDY : Identify multicollinearity</vt:lpstr>
      <vt:lpstr>CASE STUDY : Identify multicollinearity</vt:lpstr>
      <vt:lpstr>CASE STUDY : Ridge Regression</vt:lpstr>
      <vt:lpstr>CASE STUDY : K-Fold Cross validation</vt:lpstr>
      <vt:lpstr>CASE STUDY : Ridge Regression</vt:lpstr>
      <vt:lpstr>CASE STUDY : Lasso Regression</vt:lpstr>
      <vt:lpstr>CASE STUDY : Principal Components Regression</vt:lpstr>
      <vt:lpstr>CASE STUDY : Principal Components Regression</vt:lpstr>
      <vt:lpstr>CASE STUDY : 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Multicollinearity: A ridge regression Approach</dc:title>
  <dc:creator>olilo franck</dc:creator>
  <cp:lastModifiedBy>olilo franck</cp:lastModifiedBy>
  <cp:revision>18</cp:revision>
  <dcterms:created xsi:type="dcterms:W3CDTF">2022-04-05T01:53:29Z</dcterms:created>
  <dcterms:modified xsi:type="dcterms:W3CDTF">2022-11-16T23:46:55Z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