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670550" cx="10080625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g8Ga0VmzD91/agcaBifMCV4EAo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1" type="ftr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2" type="sldNum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22"/>
          <p:cNvSpPr txBox="1"/>
          <p:nvPr>
            <p:ph idx="10" type="dt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1" type="ftr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2" type="sldNum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23"/>
          <p:cNvSpPr txBox="1"/>
          <p:nvPr>
            <p:ph idx="10" type="dt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4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1" type="ftr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24"/>
          <p:cNvSpPr txBox="1"/>
          <p:nvPr>
            <p:ph idx="10" type="dt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13"/>
          <p:cNvSpPr txBox="1"/>
          <p:nvPr>
            <p:ph idx="10" type="dt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1" type="ftr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12" type="sldNum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25"/>
          <p:cNvSpPr txBox="1"/>
          <p:nvPr>
            <p:ph idx="10" type="dt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1" type="ftr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12" type="sldNum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26"/>
          <p:cNvSpPr txBox="1"/>
          <p:nvPr>
            <p:ph idx="10" type="dt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7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7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11" type="ftr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12" type="sldNum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27"/>
          <p:cNvSpPr txBox="1"/>
          <p:nvPr>
            <p:ph idx="10" type="dt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idx="11" type="ftr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12" type="sldNum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28"/>
          <p:cNvSpPr txBox="1"/>
          <p:nvPr>
            <p:ph idx="10" type="dt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idx="1"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idx="11" type="ftr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9"/>
          <p:cNvSpPr txBox="1"/>
          <p:nvPr>
            <p:ph idx="12" type="sldNum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29"/>
          <p:cNvSpPr txBox="1"/>
          <p:nvPr>
            <p:ph idx="10" type="dt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0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0"/>
          <p:cNvSpPr txBox="1"/>
          <p:nvPr>
            <p:ph idx="11" type="ftr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0"/>
          <p:cNvSpPr txBox="1"/>
          <p:nvPr>
            <p:ph idx="12" type="sldNum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30"/>
          <p:cNvSpPr txBox="1"/>
          <p:nvPr>
            <p:ph idx="10" type="dt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1" type="ftr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1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1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1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11" type="ftr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1"/>
          <p:cNvSpPr txBox="1"/>
          <p:nvPr>
            <p:ph idx="12" type="sldNum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31"/>
          <p:cNvSpPr txBox="1"/>
          <p:nvPr>
            <p:ph idx="10" type="dt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2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2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2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2"/>
          <p:cNvSpPr txBox="1"/>
          <p:nvPr>
            <p:ph idx="11" type="ftr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idx="10" type="dt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3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3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3"/>
          <p:cNvSpPr txBox="1"/>
          <p:nvPr>
            <p:ph idx="11" type="ftr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33"/>
          <p:cNvSpPr txBox="1"/>
          <p:nvPr>
            <p:ph idx="10" type="dt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4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4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4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4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4"/>
          <p:cNvSpPr txBox="1"/>
          <p:nvPr>
            <p:ph idx="11" type="ftr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4"/>
          <p:cNvSpPr txBox="1"/>
          <p:nvPr>
            <p:ph idx="12" type="sldNum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34"/>
          <p:cNvSpPr txBox="1"/>
          <p:nvPr>
            <p:ph idx="10" type="dt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5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5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5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5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5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5"/>
          <p:cNvSpPr txBox="1"/>
          <p:nvPr>
            <p:ph idx="11" type="ftr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35"/>
          <p:cNvSpPr txBox="1"/>
          <p:nvPr>
            <p:ph idx="10" type="dt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1" type="ftr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1" type="ftr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/>
          <p:nvPr>
            <p:ph idx="1"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1" type="ftr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8"/>
          <p:cNvSpPr txBox="1"/>
          <p:nvPr>
            <p:ph idx="10" type="dt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1" type="ftr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2" type="sldNum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1" type="ftr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2" type="sldNum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20"/>
          <p:cNvSpPr txBox="1"/>
          <p:nvPr>
            <p:ph idx="10" type="dt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1" type="ftr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2" type="sldNum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21"/>
          <p:cNvSpPr txBox="1"/>
          <p:nvPr>
            <p:ph idx="10" type="dt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0"/>
          <p:cNvSpPr txBox="1"/>
          <p:nvPr>
            <p:ph idx="11" type="ftr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0"/>
          <p:cNvSpPr txBox="1"/>
          <p:nvPr>
            <p:ph idx="12" type="sldNum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p10"/>
          <p:cNvSpPr txBox="1"/>
          <p:nvPr>
            <p:ph idx="10" type="dt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idx="11" type="ftr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7" name="Google Shape;97;p12"/>
          <p:cNvSpPr txBox="1"/>
          <p:nvPr>
            <p:ph idx="12" type="sldNum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Google Shape;99;p12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/>
          <p:nvPr>
            <p:ph idx="4294967295" type="title"/>
          </p:nvPr>
        </p:nvSpPr>
        <p:spPr>
          <a:xfrm>
            <a:off x="504000" y="74160"/>
            <a:ext cx="9070920" cy="124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/>
              <a:t>Revenue analytics from streaming services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600" y="1600200"/>
            <a:ext cx="5713920" cy="299916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"/>
          <p:cNvSpPr/>
          <p:nvPr/>
        </p:nvSpPr>
        <p:spPr>
          <a:xfrm>
            <a:off x="0" y="4829400"/>
            <a:ext cx="10057680" cy="111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Note - the numbers are small because I get very little money from streaming, so on many charts the numbers are less than one.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/>
          <p:nvPr>
            <p:ph idx="4294967295"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/>
              <a:t>Examples of aggregation in SQL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160" y="1371600"/>
            <a:ext cx="4585320" cy="1976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3434400"/>
            <a:ext cx="5028480" cy="182268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"/>
          <p:cNvSpPr/>
          <p:nvPr/>
        </p:nvSpPr>
        <p:spPr>
          <a:xfrm>
            <a:off x="5943600" y="1656360"/>
            <a:ext cx="3885480" cy="85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Streaming services from which I get the most income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"/>
          <p:cNvSpPr/>
          <p:nvPr/>
        </p:nvSpPr>
        <p:spPr>
          <a:xfrm>
            <a:off x="5943600" y="4198320"/>
            <a:ext cx="3885480" cy="60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Countries from which I receive the most income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/>
          <p:nvPr>
            <p:ph idx="4294967295"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dk1"/>
                </a:solidFill>
              </a:rPr>
              <a:t>Examples of aggregation in SQL</a:t>
            </a:r>
            <a:endParaRPr sz="4400"/>
          </a:p>
        </p:txBody>
      </p:sp>
      <p:pic>
        <p:nvPicPr>
          <p:cNvPr id="206" name="Google Shape;2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143000"/>
            <a:ext cx="5025240" cy="182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1320" y="3200400"/>
            <a:ext cx="5477760" cy="205668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"/>
          <p:cNvSpPr/>
          <p:nvPr/>
        </p:nvSpPr>
        <p:spPr>
          <a:xfrm>
            <a:off x="685800" y="1656360"/>
            <a:ext cx="388548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Revenue growth by year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457200" y="3997080"/>
            <a:ext cx="388548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Top 10 most popular songs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"/>
          <p:cNvSpPr txBox="1"/>
          <p:nvPr>
            <p:ph idx="4294967295"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dk1"/>
                </a:solidFill>
              </a:rPr>
              <a:t>Examples of aggregation in SQL</a:t>
            </a:r>
            <a:endParaRPr sz="4400"/>
          </a:p>
        </p:txBody>
      </p:sp>
      <p:pic>
        <p:nvPicPr>
          <p:cNvPr id="215" name="Google Shape;21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00" y="1210680"/>
            <a:ext cx="5714280" cy="1775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6200" y="3635280"/>
            <a:ext cx="5496840" cy="17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"/>
          <p:cNvSpPr/>
          <p:nvPr/>
        </p:nvSpPr>
        <p:spPr>
          <a:xfrm>
            <a:off x="228600" y="1828800"/>
            <a:ext cx="3885480" cy="60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Top 3 most popular songs in the Russian Federation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"/>
          <p:cNvSpPr/>
          <p:nvPr/>
        </p:nvSpPr>
        <p:spPr>
          <a:xfrm>
            <a:off x="228600" y="4114800"/>
            <a:ext cx="3885480" cy="60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Top 3 most popular songs in the US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"/>
          <p:cNvSpPr txBox="1"/>
          <p:nvPr>
            <p:ph idx="4294967295" type="title"/>
          </p:nvPr>
        </p:nvSpPr>
        <p:spPr>
          <a:xfrm>
            <a:off x="504000" y="158760"/>
            <a:ext cx="9070920" cy="108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/>
              <a:t>Visualization in Tableu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/>
              <a:t>the most popular song in each country</a:t>
            </a:r>
            <a:endParaRPr sz="4000"/>
          </a:p>
        </p:txBody>
      </p:sp>
      <p:pic>
        <p:nvPicPr>
          <p:cNvPr id="224" name="Google Shape;22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521360"/>
            <a:ext cx="6423120" cy="350748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5"/>
          <p:cNvSpPr/>
          <p:nvPr/>
        </p:nvSpPr>
        <p:spPr>
          <a:xfrm>
            <a:off x="6858000" y="1600200"/>
            <a:ext cx="2946960" cy="214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https://public.tableau.com/shared/Z5GW2R535?:display_count=n&amp;:origin=viz_share_link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"/>
          <p:cNvSpPr txBox="1"/>
          <p:nvPr>
            <p:ph idx="4294967295" type="title"/>
          </p:nvPr>
        </p:nvSpPr>
        <p:spPr>
          <a:xfrm>
            <a:off x="504000" y="158760"/>
            <a:ext cx="9070920" cy="108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/>
              <a:t>Visualization in excel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/>
              <a:t>moving average</a:t>
            </a:r>
            <a:endParaRPr sz="4000"/>
          </a:p>
        </p:txBody>
      </p:sp>
      <p:pic>
        <p:nvPicPr>
          <p:cNvPr id="231" name="Google Shape;23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480" y="1371600"/>
            <a:ext cx="6095520" cy="397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"/>
          <p:cNvSpPr txBox="1"/>
          <p:nvPr>
            <p:ph idx="4294967295" type="title"/>
          </p:nvPr>
        </p:nvSpPr>
        <p:spPr>
          <a:xfrm>
            <a:off x="504000" y="158760"/>
            <a:ext cx="9070920" cy="108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/>
              <a:t>Cumulative income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240" y="1600200"/>
            <a:ext cx="916596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 txBox="1"/>
          <p:nvPr>
            <p:ph idx="4294967295" type="title"/>
          </p:nvPr>
        </p:nvSpPr>
        <p:spPr>
          <a:xfrm>
            <a:off x="504000" y="457200"/>
            <a:ext cx="9070920" cy="108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600"/>
              <a:t>Comparison of revenues from the current reporting period with the past one in a particular store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320" y="2391120"/>
            <a:ext cx="9515160" cy="2638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"/>
          <p:cNvSpPr txBox="1"/>
          <p:nvPr>
            <p:ph idx="4294967295" type="title"/>
          </p:nvPr>
        </p:nvSpPr>
        <p:spPr>
          <a:xfrm>
            <a:off x="457200" y="2057400"/>
            <a:ext cx="907092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Thank you for your attention!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date: 12-09-2023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2023-12-19T15:00:50Z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