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x="18288000" cy="10287000"/>
  <p:notesSz cx="6858000" cy="9144000"/>
  <p:embeddedFontLst>
    <p:embeddedFont>
      <p:font typeface="Garet" charset="1" panose="00000000000000000000"/>
      <p:regular r:id="rId47"/>
    </p:embeddedFont>
    <p:embeddedFont>
      <p:font typeface="Montserrat Bold" charset="1" panose="00000800000000000000"/>
      <p:regular r:id="rId48"/>
    </p:embeddedFont>
    <p:embeddedFont>
      <p:font typeface="Yeseva One" charset="1" panose="00000500000000000000"/>
      <p:regular r:id="rId52"/>
    </p:embeddedFont>
    <p:embeddedFont>
      <p:font typeface="Canva Sans" charset="1" panose="020B0503030501040103"/>
      <p:regular r:id="rId54"/>
    </p:embeddedFont>
    <p:embeddedFont>
      <p:font typeface="Garet Bold" charset="1" panose="00000000000000000000"/>
      <p:regular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fonts/font47.fntdata" Type="http://schemas.openxmlformats.org/officeDocument/2006/relationships/font"/><Relationship Id="rId48" Target="fonts/font48.fntdata" Type="http://schemas.openxmlformats.org/officeDocument/2006/relationships/font"/><Relationship Id="rId49" Target="notesMasters/notesMaster1.xml" Type="http://schemas.openxmlformats.org/officeDocument/2006/relationships/notesMaster"/><Relationship Id="rId5" Target="tableStyles.xml" Type="http://schemas.openxmlformats.org/officeDocument/2006/relationships/tableStyles"/><Relationship Id="rId50" Target="theme/theme2.xml" Type="http://schemas.openxmlformats.org/officeDocument/2006/relationships/theme"/><Relationship Id="rId51" Target="notesSlides/notesSlide1.xml" Type="http://schemas.openxmlformats.org/officeDocument/2006/relationships/notesSlide"/><Relationship Id="rId52" Target="fonts/font52.fntdata" Type="http://schemas.openxmlformats.org/officeDocument/2006/relationships/font"/><Relationship Id="rId53" Target="notesSlides/notesSlide2.xml" Type="http://schemas.openxmlformats.org/officeDocument/2006/relationships/notesSlide"/><Relationship Id="rId54" Target="fonts/font54.fntdata" Type="http://schemas.openxmlformats.org/officeDocument/2006/relationships/font"/><Relationship Id="rId55" Target="fonts/font55.fntdata" Type="http://schemas.openxmlformats.org/officeDocument/2006/relationships/font"/><Relationship Id="rId56" Target="notesSlides/notesSlide3.xml" Type="http://schemas.openxmlformats.org/officeDocument/2006/relationships/notesSlide"/><Relationship Id="rId57" Target="notesSlides/notesSlide4.xml" Type="http://schemas.openxmlformats.org/officeDocument/2006/relationships/notesSlide"/><Relationship Id="rId58" Target="notesSlides/notesSlide5.xml" Type="http://schemas.openxmlformats.org/officeDocument/2006/relationships/notesSlide"/><Relationship Id="rId59" Target="notesSlides/notesSlide6.xml" Type="http://schemas.openxmlformats.org/officeDocument/2006/relationships/notesSlide"/><Relationship Id="rId6" Target="slides/slide1.xml" Type="http://schemas.openxmlformats.org/officeDocument/2006/relationships/slide"/><Relationship Id="rId60" Target="notesSlides/notesSlide7.xml" Type="http://schemas.openxmlformats.org/officeDocument/2006/relationships/note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0.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5.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Trong bối cảnh ngành công nghiệp điện tử phát triển nhanh chóng, việc thiết kế vi xử lý đạt được hiệu năng cao là một thách thức lớn. Qua từng năm, tốc độ của vi xử lý ngày càng tăng một cách chóng mặt nhưng thời gian truy cập vào bộ nhớ lại cải thiện khá chậm. Mà thời gian truy cập bộ nhớ ảnh hưởng rất lớn đến tốc độ của vi xử lý khi đọc hoặc ghi dữ liệu. Việc sử dụng Cache là giải pháp giúp tối ưu tốc độ của vi xử lý.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2.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048882" y="4865940"/>
            <a:ext cx="14190235" cy="1749425"/>
          </a:xfrm>
          <a:prstGeom prst="rect">
            <a:avLst/>
          </a:prstGeom>
        </p:spPr>
        <p:txBody>
          <a:bodyPr anchor="t" rtlCol="false" tIns="0" lIns="0" bIns="0" rIns="0">
            <a:spAutoFit/>
          </a:bodyPr>
          <a:lstStyle/>
          <a:p>
            <a:pPr algn="ctr">
              <a:lnSpc>
                <a:spcPts val="7000"/>
              </a:lnSpc>
            </a:pPr>
            <a:r>
              <a:rPr lang="en-US" sz="5000">
                <a:solidFill>
                  <a:srgbClr val="0D0F68"/>
                </a:solidFill>
                <a:latin typeface="Garet"/>
                <a:ea typeface="Garet"/>
                <a:cs typeface="Garet"/>
                <a:sym typeface="Garet"/>
              </a:rPr>
              <a:t>ĐỀ TÀI: DESIGN OF A TWO-LEVEL CACHE  SYSTEM FOR RISC-V ARCHITECTURE</a:t>
            </a:r>
          </a:p>
        </p:txBody>
      </p:sp>
      <p:sp>
        <p:nvSpPr>
          <p:cNvPr name="TextBox 3" id="3"/>
          <p:cNvSpPr txBox="true"/>
          <p:nvPr/>
        </p:nvSpPr>
        <p:spPr>
          <a:xfrm rot="0">
            <a:off x="3197585" y="7063765"/>
            <a:ext cx="11680579" cy="2454275"/>
          </a:xfrm>
          <a:prstGeom prst="rect">
            <a:avLst/>
          </a:prstGeom>
        </p:spPr>
        <p:txBody>
          <a:bodyPr anchor="t" rtlCol="false" tIns="0" lIns="0" bIns="0" rIns="0">
            <a:spAutoFit/>
          </a:bodyPr>
          <a:lstStyle/>
          <a:p>
            <a:pPr algn="ctr">
              <a:lnSpc>
                <a:spcPts val="4900"/>
              </a:lnSpc>
            </a:pPr>
            <a:r>
              <a:rPr lang="en-US" sz="3500">
                <a:solidFill>
                  <a:srgbClr val="0D0F68"/>
                </a:solidFill>
                <a:latin typeface="Garet"/>
                <a:ea typeface="Garet"/>
                <a:cs typeface="Garet"/>
                <a:sym typeface="Garet"/>
              </a:rPr>
              <a:t>GVHD: TRẦN HOÀNG LINH</a:t>
            </a:r>
          </a:p>
          <a:p>
            <a:pPr algn="ctr">
              <a:lnSpc>
                <a:spcPts val="4900"/>
              </a:lnSpc>
            </a:pPr>
            <a:r>
              <a:rPr lang="en-US" sz="3500">
                <a:solidFill>
                  <a:srgbClr val="0D0F68"/>
                </a:solidFill>
                <a:latin typeface="Garet"/>
                <a:ea typeface="Garet"/>
                <a:cs typeface="Garet"/>
                <a:sym typeface="Garet"/>
              </a:rPr>
              <a:t>SVTH: NGUYỄN ĐẮC TÂM</a:t>
            </a:r>
          </a:p>
          <a:p>
            <a:pPr algn="ctr">
              <a:lnSpc>
                <a:spcPts val="4900"/>
              </a:lnSpc>
            </a:pPr>
            <a:r>
              <a:rPr lang="en-US" sz="3500">
                <a:solidFill>
                  <a:srgbClr val="0D0F68"/>
                </a:solidFill>
                <a:latin typeface="Garet"/>
                <a:ea typeface="Garet"/>
                <a:cs typeface="Garet"/>
                <a:sym typeface="Garet"/>
              </a:rPr>
              <a:t>MSSV: 2114714</a:t>
            </a:r>
          </a:p>
          <a:p>
            <a:pPr algn="ctr">
              <a:lnSpc>
                <a:spcPts val="4900"/>
              </a:lnSpc>
            </a:pPr>
          </a:p>
        </p:txBody>
      </p:sp>
      <p:sp>
        <p:nvSpPr>
          <p:cNvPr name="TextBox 4" id="4"/>
          <p:cNvSpPr txBox="true"/>
          <p:nvPr/>
        </p:nvSpPr>
        <p:spPr>
          <a:xfrm rot="0">
            <a:off x="3303711" y="9460890"/>
            <a:ext cx="11680579" cy="514350"/>
          </a:xfrm>
          <a:prstGeom prst="rect">
            <a:avLst/>
          </a:prstGeom>
        </p:spPr>
        <p:txBody>
          <a:bodyPr anchor="t" rtlCol="false" tIns="0" lIns="0" bIns="0" rIns="0">
            <a:spAutoFit/>
          </a:bodyPr>
          <a:lstStyle/>
          <a:p>
            <a:pPr algn="ctr">
              <a:lnSpc>
                <a:spcPts val="4200"/>
              </a:lnSpc>
              <a:spcBef>
                <a:spcPct val="0"/>
              </a:spcBef>
            </a:pPr>
            <a:r>
              <a:rPr lang="en-US" sz="3000">
                <a:solidFill>
                  <a:srgbClr val="0D0F68"/>
                </a:solidFill>
                <a:latin typeface="Garet"/>
                <a:ea typeface="Garet"/>
                <a:cs typeface="Garet"/>
                <a:sym typeface="Garet"/>
              </a:rPr>
              <a:t>TP.HCM, Tháng 12 Năm 2024</a:t>
            </a:r>
          </a:p>
        </p:txBody>
      </p:sp>
      <p:sp>
        <p:nvSpPr>
          <p:cNvPr name="Freeform 5" id="5"/>
          <p:cNvSpPr/>
          <p:nvPr/>
        </p:nvSpPr>
        <p:spPr>
          <a:xfrm flipH="false" flipV="false" rot="0">
            <a:off x="8159315" y="2840223"/>
            <a:ext cx="1757119" cy="1615416"/>
          </a:xfrm>
          <a:custGeom>
            <a:avLst/>
            <a:gdLst/>
            <a:ahLst/>
            <a:cxnLst/>
            <a:rect r="r" b="b" t="t" l="l"/>
            <a:pathLst>
              <a:path h="1615416" w="1757119">
                <a:moveTo>
                  <a:pt x="0" y="0"/>
                </a:moveTo>
                <a:lnTo>
                  <a:pt x="1757118" y="0"/>
                </a:lnTo>
                <a:lnTo>
                  <a:pt x="1757118" y="1615416"/>
                </a:lnTo>
                <a:lnTo>
                  <a:pt x="0" y="1615416"/>
                </a:lnTo>
                <a:lnTo>
                  <a:pt x="0" y="0"/>
                </a:lnTo>
                <a:close/>
              </a:path>
            </a:pathLst>
          </a:custGeom>
          <a:blipFill>
            <a:blip r:embed="rId2"/>
            <a:stretch>
              <a:fillRect l="0" t="0" r="0" b="0"/>
            </a:stretch>
          </a:blipFill>
        </p:spPr>
      </p:sp>
      <p:sp>
        <p:nvSpPr>
          <p:cNvPr name="TextBox 6" id="6"/>
          <p:cNvSpPr txBox="true"/>
          <p:nvPr/>
        </p:nvSpPr>
        <p:spPr>
          <a:xfrm rot="0">
            <a:off x="3415792" y="167509"/>
            <a:ext cx="11456416" cy="2672715"/>
          </a:xfrm>
          <a:prstGeom prst="rect">
            <a:avLst/>
          </a:prstGeom>
        </p:spPr>
        <p:txBody>
          <a:bodyPr anchor="t" rtlCol="false" tIns="0" lIns="0" bIns="0" rIns="0">
            <a:spAutoFit/>
          </a:bodyPr>
          <a:lstStyle/>
          <a:p>
            <a:pPr algn="ctr">
              <a:lnSpc>
                <a:spcPts val="5355"/>
              </a:lnSpc>
            </a:pPr>
            <a:r>
              <a:rPr lang="en-US" sz="3500" b="true">
                <a:solidFill>
                  <a:srgbClr val="2E404F"/>
                </a:solidFill>
                <a:latin typeface="Montserrat Bold"/>
                <a:ea typeface="Montserrat Bold"/>
                <a:cs typeface="Montserrat Bold"/>
                <a:sym typeface="Montserrat Bold"/>
              </a:rPr>
              <a:t>ĐẠI HỌC QUỐC GIA THÀNH PHỐ HỒ CHÍ MINH</a:t>
            </a:r>
          </a:p>
          <a:p>
            <a:pPr algn="ctr">
              <a:lnSpc>
                <a:spcPts val="5355"/>
              </a:lnSpc>
            </a:pPr>
            <a:r>
              <a:rPr lang="en-US" sz="3500" b="true">
                <a:solidFill>
                  <a:srgbClr val="2E404F"/>
                </a:solidFill>
                <a:latin typeface="Montserrat Bold"/>
                <a:ea typeface="Montserrat Bold"/>
                <a:cs typeface="Montserrat Bold"/>
                <a:sym typeface="Montserrat Bold"/>
              </a:rPr>
              <a:t>TRƯỜNG ĐẠI HỌC BÁCH KHOA</a:t>
            </a:r>
          </a:p>
          <a:p>
            <a:pPr algn="ctr">
              <a:lnSpc>
                <a:spcPts val="5355"/>
              </a:lnSpc>
            </a:pPr>
            <a:r>
              <a:rPr lang="en-US" sz="3500" b="true">
                <a:solidFill>
                  <a:srgbClr val="2E404F"/>
                </a:solidFill>
                <a:latin typeface="Montserrat Bold"/>
                <a:ea typeface="Montserrat Bold"/>
                <a:cs typeface="Montserrat Bold"/>
                <a:sym typeface="Montserrat Bold"/>
              </a:rPr>
              <a:t>KHOA ĐIỆN - ĐIỆN TỬ</a:t>
            </a:r>
          </a:p>
          <a:p>
            <a:pPr algn="ctr">
              <a:lnSpc>
                <a:spcPts val="5355"/>
              </a:lnSpc>
            </a:pPr>
            <a:r>
              <a:rPr lang="en-US" b="true" sz="3500">
                <a:solidFill>
                  <a:srgbClr val="2E404F"/>
                </a:solidFill>
                <a:latin typeface="Montserrat Bold"/>
                <a:ea typeface="Montserrat Bold"/>
                <a:cs typeface="Montserrat Bold"/>
                <a:sym typeface="Montserrat Bold"/>
              </a:rPr>
              <a:t>BỘ MÔN ĐIỆN TỬ</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7898655" y="3228166"/>
            <a:ext cx="10022146" cy="7058834"/>
          </a:xfrm>
          <a:custGeom>
            <a:avLst/>
            <a:gdLst/>
            <a:ahLst/>
            <a:cxnLst/>
            <a:rect r="r" b="b" t="t" l="l"/>
            <a:pathLst>
              <a:path h="7058834" w="10022146">
                <a:moveTo>
                  <a:pt x="0" y="0"/>
                </a:moveTo>
                <a:lnTo>
                  <a:pt x="10022146" y="0"/>
                </a:lnTo>
                <a:lnTo>
                  <a:pt x="10022146" y="7058834"/>
                </a:lnTo>
                <a:lnTo>
                  <a:pt x="0" y="7058834"/>
                </a:lnTo>
                <a:lnTo>
                  <a:pt x="0" y="0"/>
                </a:lnTo>
                <a:close/>
              </a:path>
            </a:pathLst>
          </a:custGeom>
          <a:blipFill>
            <a:blip r:embed="rId2"/>
            <a:stretch>
              <a:fillRect l="0" t="0" r="0" b="0"/>
            </a:stretch>
          </a:blipFill>
        </p:spPr>
      </p:sp>
      <p:sp>
        <p:nvSpPr>
          <p:cNvPr name="TextBox 6" id="6"/>
          <p:cNvSpPr txBox="true"/>
          <p:nvPr/>
        </p:nvSpPr>
        <p:spPr>
          <a:xfrm rot="0">
            <a:off x="615732" y="3521664"/>
            <a:ext cx="7058692" cy="6330314"/>
          </a:xfrm>
          <a:prstGeom prst="rect">
            <a:avLst/>
          </a:prstGeom>
        </p:spPr>
        <p:txBody>
          <a:bodyPr anchor="t" rtlCol="false" tIns="0" lIns="0" bIns="0" rIns="0">
            <a:spAutoFit/>
          </a:bodyPr>
          <a:lstStyle/>
          <a:p>
            <a:pPr algn="just">
              <a:lnSpc>
                <a:spcPts val="7200"/>
              </a:lnSpc>
            </a:pPr>
            <a:r>
              <a:rPr lang="en-US" sz="3600">
                <a:solidFill>
                  <a:srgbClr val="0D0F68"/>
                </a:solidFill>
                <a:latin typeface="Yeseva One"/>
                <a:ea typeface="Yeseva One"/>
                <a:cs typeface="Yeseva One"/>
                <a:sym typeface="Yeseva One"/>
              </a:rPr>
              <a:t>Pipeline giúp RISC-V xử lý nhiều lệnh song song và tận dụng tài nguyên bộ xử lý hiệu quả hơn, tạo điều kiện để đạt hiệu năng cao và độ trễ thấp trong thực thi chương trình.</a:t>
            </a:r>
          </a:p>
          <a:p>
            <a:pPr algn="just">
              <a:lnSpc>
                <a:spcPts val="7200"/>
              </a:lnSpc>
            </a:pPr>
          </a:p>
        </p:txBody>
      </p:sp>
      <p:sp>
        <p:nvSpPr>
          <p:cNvPr name="TextBox 7" id="7"/>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8" id="8"/>
          <p:cNvSpPr txBox="true"/>
          <p:nvPr/>
        </p:nvSpPr>
        <p:spPr>
          <a:xfrm rot="0">
            <a:off x="3524593" y="1504262"/>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Pipelining</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898348" y="5143500"/>
            <a:ext cx="6824626" cy="2713406"/>
          </a:xfrm>
          <a:custGeom>
            <a:avLst/>
            <a:gdLst/>
            <a:ahLst/>
            <a:cxnLst/>
            <a:rect r="r" b="b" t="t" l="l"/>
            <a:pathLst>
              <a:path h="2713406" w="6824626">
                <a:moveTo>
                  <a:pt x="0" y="0"/>
                </a:moveTo>
                <a:lnTo>
                  <a:pt x="6824626" y="0"/>
                </a:lnTo>
                <a:lnTo>
                  <a:pt x="6824626" y="2713406"/>
                </a:lnTo>
                <a:lnTo>
                  <a:pt x="0" y="2713406"/>
                </a:lnTo>
                <a:lnTo>
                  <a:pt x="0" y="0"/>
                </a:lnTo>
                <a:close/>
              </a:path>
            </a:pathLst>
          </a:custGeom>
          <a:blipFill>
            <a:blip r:embed="rId2"/>
            <a:stretch>
              <a:fillRect l="0" t="0" r="0" b="0"/>
            </a:stretch>
          </a:blipFill>
        </p:spPr>
      </p:sp>
      <p:sp>
        <p:nvSpPr>
          <p:cNvPr name="TextBox 6" id="6"/>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7" id="7"/>
          <p:cNvSpPr txBox="true"/>
          <p:nvPr/>
        </p:nvSpPr>
        <p:spPr>
          <a:xfrm rot="0">
            <a:off x="3944858" y="1504262"/>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Pipelining</a:t>
            </a:r>
          </a:p>
        </p:txBody>
      </p:sp>
      <p:sp>
        <p:nvSpPr>
          <p:cNvPr name="TextBox 8" id="8"/>
          <p:cNvSpPr txBox="true"/>
          <p:nvPr/>
        </p:nvSpPr>
        <p:spPr>
          <a:xfrm rot="0">
            <a:off x="690291" y="2745105"/>
            <a:ext cx="9319577" cy="4501514"/>
          </a:xfrm>
          <a:prstGeom prst="rect">
            <a:avLst/>
          </a:prstGeom>
        </p:spPr>
        <p:txBody>
          <a:bodyPr anchor="t" rtlCol="false" tIns="0" lIns="0" bIns="0" rIns="0">
            <a:spAutoFit/>
          </a:bodyPr>
          <a:lstStyle/>
          <a:p>
            <a:pPr algn="l">
              <a:lnSpc>
                <a:spcPts val="7200"/>
              </a:lnSpc>
            </a:pPr>
            <a:r>
              <a:rPr lang="en-US" sz="3600">
                <a:solidFill>
                  <a:srgbClr val="0D0F68"/>
                </a:solidFill>
                <a:latin typeface="Yeseva One"/>
                <a:ea typeface="Yeseva One"/>
                <a:cs typeface="Yeseva One"/>
                <a:sym typeface="Yeseva One"/>
              </a:rPr>
              <a:t>Gọi:</a:t>
            </a:r>
          </a:p>
          <a:p>
            <a:pPr algn="l" marL="777242" indent="-388621" lvl="1">
              <a:lnSpc>
                <a:spcPts val="7200"/>
              </a:lnSpc>
              <a:buFont typeface="Arial"/>
              <a:buChar char="•"/>
            </a:pPr>
            <a:r>
              <a:rPr lang="en-US" sz="3600">
                <a:solidFill>
                  <a:srgbClr val="0D0F68"/>
                </a:solidFill>
                <a:latin typeface="Yeseva One"/>
                <a:ea typeface="Yeseva One"/>
                <a:cs typeface="Yeseva One"/>
                <a:sym typeface="Yeseva One"/>
              </a:rPr>
              <a:t>m: số lượng instructions</a:t>
            </a:r>
          </a:p>
          <a:p>
            <a:pPr algn="l" marL="777242" indent="-388621" lvl="1">
              <a:lnSpc>
                <a:spcPts val="7200"/>
              </a:lnSpc>
              <a:buFont typeface="Arial"/>
              <a:buChar char="•"/>
            </a:pPr>
            <a:r>
              <a:rPr lang="en-US" sz="3600">
                <a:solidFill>
                  <a:srgbClr val="0D0F68"/>
                </a:solidFill>
                <a:latin typeface="Yeseva One"/>
                <a:ea typeface="Yeseva One"/>
                <a:cs typeface="Yeseva One"/>
                <a:sym typeface="Yeseva One"/>
              </a:rPr>
              <a:t>n: số lượng tầng pipeline</a:t>
            </a:r>
          </a:p>
          <a:p>
            <a:pPr algn="l" marL="777242" indent="-388621" lvl="1">
              <a:lnSpc>
                <a:spcPts val="7200"/>
              </a:lnSpc>
              <a:buFont typeface="Arial"/>
              <a:buChar char="•"/>
            </a:pPr>
            <a:r>
              <a:rPr lang="en-US" sz="3600">
                <a:solidFill>
                  <a:srgbClr val="0D0F68"/>
                </a:solidFill>
                <a:latin typeface="Yeseva One"/>
                <a:ea typeface="Yeseva One"/>
                <a:cs typeface="Yeseva One"/>
                <a:sym typeface="Yeseva One"/>
              </a:rPr>
              <a:t>t: thời gian hoàn thành ở mỗi tầng</a:t>
            </a:r>
          </a:p>
          <a:p>
            <a:pPr algn="l">
              <a:lnSpc>
                <a:spcPts val="7200"/>
              </a:lnSpc>
            </a:pPr>
          </a:p>
        </p:txBody>
      </p:sp>
      <p:sp>
        <p:nvSpPr>
          <p:cNvPr name="TextBox 9" id="9"/>
          <p:cNvSpPr txBox="true"/>
          <p:nvPr/>
        </p:nvSpPr>
        <p:spPr>
          <a:xfrm rot="0">
            <a:off x="690291" y="6502058"/>
            <a:ext cx="7058692" cy="3587114"/>
          </a:xfrm>
          <a:prstGeom prst="rect">
            <a:avLst/>
          </a:prstGeom>
        </p:spPr>
        <p:txBody>
          <a:bodyPr anchor="t" rtlCol="false" tIns="0" lIns="0" bIns="0" rIns="0">
            <a:spAutoFit/>
          </a:bodyPr>
          <a:lstStyle/>
          <a:p>
            <a:pPr algn="l">
              <a:lnSpc>
                <a:spcPts val="7200"/>
              </a:lnSpc>
            </a:pPr>
            <a:r>
              <a:rPr lang="en-US" sz="3600">
                <a:solidFill>
                  <a:srgbClr val="0D0F68"/>
                </a:solidFill>
                <a:latin typeface="Yeseva One"/>
                <a:ea typeface="Yeseva One"/>
                <a:cs typeface="Yeseva One"/>
                <a:sym typeface="Yeseva One"/>
              </a:rPr>
              <a:t>Thời gian tính toán:</a:t>
            </a:r>
          </a:p>
          <a:p>
            <a:pPr algn="l" marL="777242" indent="-388621" lvl="1">
              <a:lnSpc>
                <a:spcPts val="7200"/>
              </a:lnSpc>
              <a:buFont typeface="Arial"/>
              <a:buChar char="•"/>
            </a:pPr>
            <a:r>
              <a:rPr lang="en-US" sz="3600">
                <a:solidFill>
                  <a:srgbClr val="0D0F68"/>
                </a:solidFill>
                <a:latin typeface="Yeseva One"/>
                <a:ea typeface="Yeseva One"/>
                <a:cs typeface="Yeseva One"/>
                <a:sym typeface="Yeseva One"/>
              </a:rPr>
              <a:t>Không pipelining: mnt</a:t>
            </a:r>
          </a:p>
          <a:p>
            <a:pPr algn="l" marL="777242" indent="-388621" lvl="1">
              <a:lnSpc>
                <a:spcPts val="7200"/>
              </a:lnSpc>
              <a:buFont typeface="Arial"/>
              <a:buChar char="•"/>
            </a:pPr>
            <a:r>
              <a:rPr lang="en-US" sz="3600">
                <a:solidFill>
                  <a:srgbClr val="0D0F68"/>
                </a:solidFill>
                <a:latin typeface="Yeseva One"/>
                <a:ea typeface="Yeseva One"/>
                <a:cs typeface="Yeseva One"/>
                <a:sym typeface="Yeseva One"/>
              </a:rPr>
              <a:t>Với pipelining: (m+n-1).t</a:t>
            </a:r>
          </a:p>
          <a:p>
            <a:pPr algn="l">
              <a:lnSpc>
                <a:spcPts val="7200"/>
              </a:lnSpc>
            </a:pP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78266" y="0"/>
            <a:ext cx="3022284" cy="3022284"/>
          </a:xfrm>
          <a:custGeom>
            <a:avLst/>
            <a:gdLst/>
            <a:ahLst/>
            <a:cxnLst/>
            <a:rect r="r" b="b" t="t" l="l"/>
            <a:pathLst>
              <a:path h="3022284" w="3022284">
                <a:moveTo>
                  <a:pt x="0" y="0"/>
                </a:moveTo>
                <a:lnTo>
                  <a:pt x="3022284" y="0"/>
                </a:lnTo>
                <a:lnTo>
                  <a:pt x="3022284" y="3022284"/>
                </a:lnTo>
                <a:lnTo>
                  <a:pt x="0" y="3022284"/>
                </a:lnTo>
                <a:lnTo>
                  <a:pt x="0" y="0"/>
                </a:lnTo>
                <a:close/>
              </a:path>
            </a:pathLst>
          </a:custGeom>
          <a:blipFill>
            <a:blip r:embed="rId2"/>
            <a:stretch>
              <a:fillRect l="0" t="0" r="0" b="0"/>
            </a:stretch>
          </a:blipFill>
        </p:spPr>
      </p:sp>
      <p:sp>
        <p:nvSpPr>
          <p:cNvPr name="Freeform 6" id="6"/>
          <p:cNvSpPr/>
          <p:nvPr/>
        </p:nvSpPr>
        <p:spPr>
          <a:xfrm flipH="false" flipV="false" rot="0">
            <a:off x="11265079" y="3226004"/>
            <a:ext cx="5628350" cy="5319279"/>
          </a:xfrm>
          <a:custGeom>
            <a:avLst/>
            <a:gdLst/>
            <a:ahLst/>
            <a:cxnLst/>
            <a:rect r="r" b="b" t="t" l="l"/>
            <a:pathLst>
              <a:path h="5319279" w="5628350">
                <a:moveTo>
                  <a:pt x="0" y="0"/>
                </a:moveTo>
                <a:lnTo>
                  <a:pt x="5628350" y="0"/>
                </a:lnTo>
                <a:lnTo>
                  <a:pt x="5628350" y="5319278"/>
                </a:lnTo>
                <a:lnTo>
                  <a:pt x="0" y="5319278"/>
                </a:lnTo>
                <a:lnTo>
                  <a:pt x="0" y="0"/>
                </a:lnTo>
                <a:close/>
              </a:path>
            </a:pathLst>
          </a:custGeom>
          <a:blipFill>
            <a:blip r:embed="rId3"/>
            <a:stretch>
              <a:fillRect l="0" t="0" r="0" b="0"/>
            </a:stretch>
          </a:blipFill>
        </p:spPr>
      </p:sp>
      <p:sp>
        <p:nvSpPr>
          <p:cNvPr name="TextBox 7" id="7"/>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8" id="8"/>
          <p:cNvSpPr txBox="true"/>
          <p:nvPr/>
        </p:nvSpPr>
        <p:spPr>
          <a:xfrm rot="0">
            <a:off x="3944858" y="1748446"/>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Cache</a:t>
            </a:r>
          </a:p>
        </p:txBody>
      </p:sp>
      <p:sp>
        <p:nvSpPr>
          <p:cNvPr name="TextBox 9" id="9"/>
          <p:cNvSpPr txBox="true"/>
          <p:nvPr/>
        </p:nvSpPr>
        <p:spPr>
          <a:xfrm rot="0">
            <a:off x="678266" y="3762504"/>
            <a:ext cx="9319577" cy="3587114"/>
          </a:xfrm>
          <a:prstGeom prst="rect">
            <a:avLst/>
          </a:prstGeom>
        </p:spPr>
        <p:txBody>
          <a:bodyPr anchor="t" rtlCol="false" tIns="0" lIns="0" bIns="0" rIns="0">
            <a:spAutoFit/>
          </a:bodyPr>
          <a:lstStyle/>
          <a:p>
            <a:pPr algn="l">
              <a:lnSpc>
                <a:spcPts val="7200"/>
              </a:lnSpc>
            </a:pPr>
            <a:r>
              <a:rPr lang="en-US" sz="3600">
                <a:solidFill>
                  <a:srgbClr val="0D0F68"/>
                </a:solidFill>
                <a:latin typeface="Yeseva One"/>
                <a:ea typeface="Yeseva One"/>
                <a:cs typeface="Yeseva One"/>
                <a:sym typeface="Yeseva One"/>
              </a:rPr>
              <a:t>Bộ nhớ đệm, được gọi là cache, nó là vùng bộ nhớ có tốc độ truy xuất cao dùng để lưu trữ tạm thời những câu lệnh chương trình hoặc dữ liệu. </a:t>
            </a:r>
          </a:p>
        </p:txBody>
      </p:sp>
      <p:sp>
        <p:nvSpPr>
          <p:cNvPr name="TextBox 10" id="10"/>
          <p:cNvSpPr txBox="true"/>
          <p:nvPr/>
        </p:nvSpPr>
        <p:spPr>
          <a:xfrm rot="0">
            <a:off x="10640506" y="8640532"/>
            <a:ext cx="6877496" cy="435610"/>
          </a:xfrm>
          <a:prstGeom prst="rect">
            <a:avLst/>
          </a:prstGeom>
        </p:spPr>
        <p:txBody>
          <a:bodyPr anchor="t" rtlCol="false" tIns="0" lIns="0" bIns="0" rIns="0">
            <a:spAutoFit/>
          </a:bodyPr>
          <a:lstStyle/>
          <a:p>
            <a:pPr algn="ctr">
              <a:lnSpc>
                <a:spcPts val="3799"/>
              </a:lnSpc>
              <a:spcBef>
                <a:spcPct val="0"/>
              </a:spcBef>
            </a:pPr>
            <a:r>
              <a:rPr lang="en-US" sz="1899">
                <a:solidFill>
                  <a:srgbClr val="000000"/>
                </a:solidFill>
                <a:latin typeface="Yeseva One"/>
                <a:ea typeface="Yeseva One"/>
                <a:cs typeface="Yeseva One"/>
                <a:sym typeface="Yeseva One"/>
              </a:rPr>
              <a:t>Figure 5.2, page 367,  Computer Organization and Design</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78266" y="0"/>
            <a:ext cx="3022284" cy="3022284"/>
          </a:xfrm>
          <a:custGeom>
            <a:avLst/>
            <a:gdLst/>
            <a:ahLst/>
            <a:cxnLst/>
            <a:rect r="r" b="b" t="t" l="l"/>
            <a:pathLst>
              <a:path h="3022284" w="3022284">
                <a:moveTo>
                  <a:pt x="0" y="0"/>
                </a:moveTo>
                <a:lnTo>
                  <a:pt x="3022284" y="0"/>
                </a:lnTo>
                <a:lnTo>
                  <a:pt x="3022284" y="3022284"/>
                </a:lnTo>
                <a:lnTo>
                  <a:pt x="0" y="3022284"/>
                </a:lnTo>
                <a:lnTo>
                  <a:pt x="0" y="0"/>
                </a:lnTo>
                <a:close/>
              </a:path>
            </a:pathLst>
          </a:custGeom>
          <a:blipFill>
            <a:blip r:embed="rId2"/>
            <a:stretch>
              <a:fillRect l="0" t="0" r="0" b="0"/>
            </a:stretch>
          </a:blipFill>
        </p:spPr>
      </p:sp>
      <p:sp>
        <p:nvSpPr>
          <p:cNvPr name="Freeform 6" id="6"/>
          <p:cNvSpPr/>
          <p:nvPr/>
        </p:nvSpPr>
        <p:spPr>
          <a:xfrm flipH="false" flipV="false" rot="0">
            <a:off x="9564266" y="2796196"/>
            <a:ext cx="8652288" cy="5499688"/>
          </a:xfrm>
          <a:custGeom>
            <a:avLst/>
            <a:gdLst/>
            <a:ahLst/>
            <a:cxnLst/>
            <a:rect r="r" b="b" t="t" l="l"/>
            <a:pathLst>
              <a:path h="5499688" w="8652288">
                <a:moveTo>
                  <a:pt x="0" y="0"/>
                </a:moveTo>
                <a:lnTo>
                  <a:pt x="8652287" y="0"/>
                </a:lnTo>
                <a:lnTo>
                  <a:pt x="8652287" y="5499688"/>
                </a:lnTo>
                <a:lnTo>
                  <a:pt x="0" y="5499688"/>
                </a:lnTo>
                <a:lnTo>
                  <a:pt x="0" y="0"/>
                </a:lnTo>
                <a:close/>
              </a:path>
            </a:pathLst>
          </a:custGeom>
          <a:blipFill>
            <a:blip r:embed="rId3"/>
            <a:stretch>
              <a:fillRect l="0" t="0" r="0" b="0"/>
            </a:stretch>
          </a:blipFill>
        </p:spPr>
      </p:sp>
      <p:sp>
        <p:nvSpPr>
          <p:cNvPr name="TextBox 7" id="7"/>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8" id="8"/>
          <p:cNvSpPr txBox="true"/>
          <p:nvPr/>
        </p:nvSpPr>
        <p:spPr>
          <a:xfrm rot="0">
            <a:off x="3944858" y="1748446"/>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Cache</a:t>
            </a:r>
          </a:p>
        </p:txBody>
      </p:sp>
      <p:sp>
        <p:nvSpPr>
          <p:cNvPr name="TextBox 9" id="9"/>
          <p:cNvSpPr txBox="true"/>
          <p:nvPr/>
        </p:nvSpPr>
        <p:spPr>
          <a:xfrm rot="0">
            <a:off x="678266" y="3762504"/>
            <a:ext cx="9319577" cy="2672714"/>
          </a:xfrm>
          <a:prstGeom prst="rect">
            <a:avLst/>
          </a:prstGeom>
        </p:spPr>
        <p:txBody>
          <a:bodyPr anchor="t" rtlCol="false" tIns="0" lIns="0" bIns="0" rIns="0">
            <a:spAutoFit/>
          </a:bodyPr>
          <a:lstStyle/>
          <a:p>
            <a:pPr algn="l">
              <a:lnSpc>
                <a:spcPts val="7200"/>
              </a:lnSpc>
            </a:pPr>
            <a:r>
              <a:rPr lang="en-US" sz="3600">
                <a:solidFill>
                  <a:srgbClr val="0D0F68"/>
                </a:solidFill>
                <a:latin typeface="Yeseva One"/>
                <a:ea typeface="Yeseva One"/>
                <a:cs typeface="Yeseva One"/>
                <a:sym typeface="Yeseva One"/>
              </a:rPr>
              <a:t>Hệ thống multilevel cache trong các bộ xử lý hiện đại mang lại cải thiện hiệu suất đáng kể.</a:t>
            </a:r>
          </a:p>
        </p:txBody>
      </p:sp>
      <p:sp>
        <p:nvSpPr>
          <p:cNvPr name="TextBox 10" id="10"/>
          <p:cNvSpPr txBox="true"/>
          <p:nvPr/>
        </p:nvSpPr>
        <p:spPr>
          <a:xfrm rot="0">
            <a:off x="10633288" y="8640532"/>
            <a:ext cx="6891933" cy="435610"/>
          </a:xfrm>
          <a:prstGeom prst="rect">
            <a:avLst/>
          </a:prstGeom>
        </p:spPr>
        <p:txBody>
          <a:bodyPr anchor="t" rtlCol="false" tIns="0" lIns="0" bIns="0" rIns="0">
            <a:spAutoFit/>
          </a:bodyPr>
          <a:lstStyle/>
          <a:p>
            <a:pPr algn="ctr">
              <a:lnSpc>
                <a:spcPts val="3799"/>
              </a:lnSpc>
              <a:spcBef>
                <a:spcPct val="0"/>
              </a:spcBef>
            </a:pPr>
            <a:r>
              <a:rPr lang="en-US" sz="1899">
                <a:solidFill>
                  <a:srgbClr val="000000"/>
                </a:solidFill>
                <a:latin typeface="Yeseva One"/>
                <a:ea typeface="Yeseva One"/>
                <a:cs typeface="Yeseva One"/>
                <a:sym typeface="Yeseva One"/>
              </a:rPr>
              <a:t>Figure 5.3, page 370,  Computer Organization and Design</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78266" y="0"/>
            <a:ext cx="3022284" cy="3022284"/>
          </a:xfrm>
          <a:custGeom>
            <a:avLst/>
            <a:gdLst/>
            <a:ahLst/>
            <a:cxnLst/>
            <a:rect r="r" b="b" t="t" l="l"/>
            <a:pathLst>
              <a:path h="3022284" w="3022284">
                <a:moveTo>
                  <a:pt x="0" y="0"/>
                </a:moveTo>
                <a:lnTo>
                  <a:pt x="3022284" y="0"/>
                </a:lnTo>
                <a:lnTo>
                  <a:pt x="3022284" y="3022284"/>
                </a:lnTo>
                <a:lnTo>
                  <a:pt x="0" y="3022284"/>
                </a:lnTo>
                <a:lnTo>
                  <a:pt x="0" y="0"/>
                </a:lnTo>
                <a:close/>
              </a:path>
            </a:pathLst>
          </a:custGeom>
          <a:blipFill>
            <a:blip r:embed="rId2"/>
            <a:stretch>
              <a:fillRect l="0" t="0" r="0" b="0"/>
            </a:stretch>
          </a:blipFill>
        </p:spPr>
      </p:sp>
      <p:sp>
        <p:nvSpPr>
          <p:cNvPr name="Freeform 6" id="6"/>
          <p:cNvSpPr/>
          <p:nvPr/>
        </p:nvSpPr>
        <p:spPr>
          <a:xfrm flipH="false" flipV="false" rot="0">
            <a:off x="9997843" y="3564819"/>
            <a:ext cx="7820938" cy="5693481"/>
          </a:xfrm>
          <a:custGeom>
            <a:avLst/>
            <a:gdLst/>
            <a:ahLst/>
            <a:cxnLst/>
            <a:rect r="r" b="b" t="t" l="l"/>
            <a:pathLst>
              <a:path h="5693481" w="7820938">
                <a:moveTo>
                  <a:pt x="0" y="0"/>
                </a:moveTo>
                <a:lnTo>
                  <a:pt x="7820938" y="0"/>
                </a:lnTo>
                <a:lnTo>
                  <a:pt x="7820938" y="5693481"/>
                </a:lnTo>
                <a:lnTo>
                  <a:pt x="0" y="5693481"/>
                </a:lnTo>
                <a:lnTo>
                  <a:pt x="0" y="0"/>
                </a:lnTo>
                <a:close/>
              </a:path>
            </a:pathLst>
          </a:custGeom>
          <a:blipFill>
            <a:blip r:embed="rId3"/>
            <a:stretch>
              <a:fillRect l="0" t="0" r="0" b="0"/>
            </a:stretch>
          </a:blipFill>
        </p:spPr>
      </p:sp>
      <p:sp>
        <p:nvSpPr>
          <p:cNvPr name="TextBox 7" id="7"/>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8" id="8"/>
          <p:cNvSpPr txBox="true"/>
          <p:nvPr/>
        </p:nvSpPr>
        <p:spPr>
          <a:xfrm rot="0">
            <a:off x="3935333" y="1748446"/>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Direct-mapped Cache</a:t>
            </a:r>
          </a:p>
        </p:txBody>
      </p:sp>
      <p:sp>
        <p:nvSpPr>
          <p:cNvPr name="TextBox 9" id="9"/>
          <p:cNvSpPr txBox="true"/>
          <p:nvPr/>
        </p:nvSpPr>
        <p:spPr>
          <a:xfrm rot="0">
            <a:off x="678266" y="3762504"/>
            <a:ext cx="9319577" cy="4501514"/>
          </a:xfrm>
          <a:prstGeom prst="rect">
            <a:avLst/>
          </a:prstGeom>
        </p:spPr>
        <p:txBody>
          <a:bodyPr anchor="t" rtlCol="false" tIns="0" lIns="0" bIns="0" rIns="0">
            <a:spAutoFit/>
          </a:bodyPr>
          <a:lstStyle/>
          <a:p>
            <a:pPr algn="l">
              <a:lnSpc>
                <a:spcPts val="7200"/>
              </a:lnSpc>
            </a:pPr>
            <a:r>
              <a:rPr lang="en-US" sz="3600">
                <a:solidFill>
                  <a:srgbClr val="0D0F68"/>
                </a:solidFill>
                <a:latin typeface="Yeseva One"/>
                <a:ea typeface="Yeseva One"/>
                <a:cs typeface="Yeseva One"/>
                <a:sym typeface="Yeseva One"/>
              </a:rPr>
              <a:t>Direct-mapped cache là một khối bộ nhớ được tổ chức dưới dạng mảng một chiều của các tập hợp cache, trong đó mỗi địa chỉ trong bộ nhớ chính ánh xạ tới một tập hợp duy nhất trong cache. </a:t>
            </a: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78266" y="0"/>
            <a:ext cx="3022284" cy="3022284"/>
          </a:xfrm>
          <a:custGeom>
            <a:avLst/>
            <a:gdLst/>
            <a:ahLst/>
            <a:cxnLst/>
            <a:rect r="r" b="b" t="t" l="l"/>
            <a:pathLst>
              <a:path h="3022284" w="3022284">
                <a:moveTo>
                  <a:pt x="0" y="0"/>
                </a:moveTo>
                <a:lnTo>
                  <a:pt x="3022284" y="0"/>
                </a:lnTo>
                <a:lnTo>
                  <a:pt x="3022284" y="3022284"/>
                </a:lnTo>
                <a:lnTo>
                  <a:pt x="0" y="3022284"/>
                </a:lnTo>
                <a:lnTo>
                  <a:pt x="0" y="0"/>
                </a:lnTo>
                <a:close/>
              </a:path>
            </a:pathLst>
          </a:custGeom>
          <a:blipFill>
            <a:blip r:embed="rId2"/>
            <a:stretch>
              <a:fillRect l="0" t="0" r="0" b="0"/>
            </a:stretch>
          </a:blipFill>
        </p:spPr>
      </p:sp>
      <p:sp>
        <p:nvSpPr>
          <p:cNvPr name="Freeform 6" id="6"/>
          <p:cNvSpPr/>
          <p:nvPr/>
        </p:nvSpPr>
        <p:spPr>
          <a:xfrm flipH="false" flipV="false" rot="0">
            <a:off x="7243139" y="3863674"/>
            <a:ext cx="10677662" cy="3668824"/>
          </a:xfrm>
          <a:custGeom>
            <a:avLst/>
            <a:gdLst/>
            <a:ahLst/>
            <a:cxnLst/>
            <a:rect r="r" b="b" t="t" l="l"/>
            <a:pathLst>
              <a:path h="3668824" w="10677662">
                <a:moveTo>
                  <a:pt x="0" y="0"/>
                </a:moveTo>
                <a:lnTo>
                  <a:pt x="10677662" y="0"/>
                </a:lnTo>
                <a:lnTo>
                  <a:pt x="10677662" y="3668824"/>
                </a:lnTo>
                <a:lnTo>
                  <a:pt x="0" y="3668824"/>
                </a:lnTo>
                <a:lnTo>
                  <a:pt x="0" y="0"/>
                </a:lnTo>
                <a:close/>
              </a:path>
            </a:pathLst>
          </a:custGeom>
          <a:blipFill>
            <a:blip r:embed="rId3"/>
            <a:stretch>
              <a:fillRect l="0" t="0" r="0" b="0"/>
            </a:stretch>
          </a:blipFill>
        </p:spPr>
      </p:sp>
      <p:sp>
        <p:nvSpPr>
          <p:cNvPr name="TextBox 7" id="7"/>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8" id="8"/>
          <p:cNvSpPr txBox="true"/>
          <p:nvPr/>
        </p:nvSpPr>
        <p:spPr>
          <a:xfrm rot="0">
            <a:off x="3935333" y="1748446"/>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Set associative Cache</a:t>
            </a:r>
          </a:p>
        </p:txBody>
      </p:sp>
      <p:sp>
        <p:nvSpPr>
          <p:cNvPr name="TextBox 9" id="9"/>
          <p:cNvSpPr txBox="true"/>
          <p:nvPr/>
        </p:nvSpPr>
        <p:spPr>
          <a:xfrm rot="0">
            <a:off x="399043" y="3568399"/>
            <a:ext cx="6603014" cy="5415914"/>
          </a:xfrm>
          <a:prstGeom prst="rect">
            <a:avLst/>
          </a:prstGeom>
        </p:spPr>
        <p:txBody>
          <a:bodyPr anchor="t" rtlCol="false" tIns="0" lIns="0" bIns="0" rIns="0">
            <a:spAutoFit/>
          </a:bodyPr>
          <a:lstStyle/>
          <a:p>
            <a:pPr algn="l">
              <a:lnSpc>
                <a:spcPts val="7200"/>
              </a:lnSpc>
            </a:pPr>
            <a:r>
              <a:rPr lang="en-US" sz="3600">
                <a:solidFill>
                  <a:srgbClr val="0D0F68"/>
                </a:solidFill>
                <a:latin typeface="Yeseva One"/>
                <a:ea typeface="Yeseva One"/>
                <a:cs typeface="Yeseva One"/>
                <a:sym typeface="Yeseva One"/>
              </a:rPr>
              <a:t>Set-Associative Cache là loại bộ nhớ được cấu thành từ các sets với nhiều blocks, nó cho phép địa chỉ bộ nhớ có thể mapping với 1 trong số các blocks trong 1 set.</a:t>
            </a: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78266" y="0"/>
            <a:ext cx="3022284" cy="3022284"/>
          </a:xfrm>
          <a:custGeom>
            <a:avLst/>
            <a:gdLst/>
            <a:ahLst/>
            <a:cxnLst/>
            <a:rect r="r" b="b" t="t" l="l"/>
            <a:pathLst>
              <a:path h="3022284" w="3022284">
                <a:moveTo>
                  <a:pt x="0" y="0"/>
                </a:moveTo>
                <a:lnTo>
                  <a:pt x="3022284" y="0"/>
                </a:lnTo>
                <a:lnTo>
                  <a:pt x="3022284" y="3022284"/>
                </a:lnTo>
                <a:lnTo>
                  <a:pt x="0" y="3022284"/>
                </a:lnTo>
                <a:lnTo>
                  <a:pt x="0" y="0"/>
                </a:lnTo>
                <a:close/>
              </a:path>
            </a:pathLst>
          </a:custGeom>
          <a:blipFill>
            <a:blip r:embed="rId2"/>
            <a:stretch>
              <a:fillRect l="0" t="0" r="0" b="0"/>
            </a:stretch>
          </a:blipFill>
        </p:spPr>
      </p:sp>
      <p:sp>
        <p:nvSpPr>
          <p:cNvPr name="Freeform 6" id="6"/>
          <p:cNvSpPr/>
          <p:nvPr/>
        </p:nvSpPr>
        <p:spPr>
          <a:xfrm flipH="false" flipV="false" rot="0">
            <a:off x="7002057" y="5021235"/>
            <a:ext cx="10340363" cy="4183058"/>
          </a:xfrm>
          <a:custGeom>
            <a:avLst/>
            <a:gdLst/>
            <a:ahLst/>
            <a:cxnLst/>
            <a:rect r="r" b="b" t="t" l="l"/>
            <a:pathLst>
              <a:path h="4183058" w="10340363">
                <a:moveTo>
                  <a:pt x="0" y="0"/>
                </a:moveTo>
                <a:lnTo>
                  <a:pt x="10340363" y="0"/>
                </a:lnTo>
                <a:lnTo>
                  <a:pt x="10340363" y="4183058"/>
                </a:lnTo>
                <a:lnTo>
                  <a:pt x="0" y="4183058"/>
                </a:lnTo>
                <a:lnTo>
                  <a:pt x="0" y="0"/>
                </a:lnTo>
                <a:close/>
              </a:path>
            </a:pathLst>
          </a:custGeom>
          <a:blipFill>
            <a:blip r:embed="rId3"/>
            <a:stretch>
              <a:fillRect l="0" t="0" r="0" b="0"/>
            </a:stretch>
          </a:blipFill>
        </p:spPr>
      </p:sp>
      <p:sp>
        <p:nvSpPr>
          <p:cNvPr name="TextBox 7" id="7"/>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8" id="8"/>
          <p:cNvSpPr txBox="true"/>
          <p:nvPr/>
        </p:nvSpPr>
        <p:spPr>
          <a:xfrm rot="0">
            <a:off x="3935333" y="1748446"/>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Thuật toán thay thế</a:t>
            </a:r>
          </a:p>
        </p:txBody>
      </p:sp>
      <p:sp>
        <p:nvSpPr>
          <p:cNvPr name="TextBox 9" id="9"/>
          <p:cNvSpPr txBox="true"/>
          <p:nvPr/>
        </p:nvSpPr>
        <p:spPr>
          <a:xfrm rot="0">
            <a:off x="399043" y="4471209"/>
            <a:ext cx="6603014" cy="2672714"/>
          </a:xfrm>
          <a:prstGeom prst="rect">
            <a:avLst/>
          </a:prstGeom>
        </p:spPr>
        <p:txBody>
          <a:bodyPr anchor="t" rtlCol="false" tIns="0" lIns="0" bIns="0" rIns="0">
            <a:spAutoFit/>
          </a:bodyPr>
          <a:lstStyle/>
          <a:p>
            <a:pPr algn="l">
              <a:lnSpc>
                <a:spcPts val="7200"/>
              </a:lnSpc>
            </a:pPr>
            <a:r>
              <a:rPr lang="en-US" sz="3600">
                <a:solidFill>
                  <a:srgbClr val="0D0F68"/>
                </a:solidFill>
                <a:latin typeface="Yeseva One"/>
                <a:ea typeface="Yeseva One"/>
                <a:cs typeface="Yeseva One"/>
                <a:sym typeface="Yeseva One"/>
              </a:rPr>
              <a:t>Chọn dữ liệu để thay thế khi không gian ở 1 set trong cache không còn chỗ trống.</a:t>
            </a:r>
          </a:p>
        </p:txBody>
      </p:sp>
      <p:sp>
        <p:nvSpPr>
          <p:cNvPr name="TextBox 10" id="10"/>
          <p:cNvSpPr txBox="true"/>
          <p:nvPr/>
        </p:nvSpPr>
        <p:spPr>
          <a:xfrm rot="0">
            <a:off x="9431990" y="3015271"/>
            <a:ext cx="6029110" cy="1758314"/>
          </a:xfrm>
          <a:prstGeom prst="rect">
            <a:avLst/>
          </a:prstGeom>
        </p:spPr>
        <p:txBody>
          <a:bodyPr anchor="t" rtlCol="false" tIns="0" lIns="0" bIns="0" rIns="0">
            <a:spAutoFit/>
          </a:bodyPr>
          <a:lstStyle/>
          <a:p>
            <a:pPr algn="ctr">
              <a:lnSpc>
                <a:spcPts val="7200"/>
              </a:lnSpc>
            </a:pPr>
            <a:r>
              <a:rPr lang="en-US" sz="3600">
                <a:solidFill>
                  <a:srgbClr val="0D0F68"/>
                </a:solidFill>
                <a:latin typeface="Yeseva One"/>
                <a:ea typeface="Yeseva One"/>
                <a:cs typeface="Yeseva One"/>
                <a:sym typeface="Yeseva One"/>
              </a:rPr>
              <a:t>Tree-based Pseudo LRU (least recently used)</a:t>
            </a:r>
          </a:p>
        </p:txBody>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517716" y="4116797"/>
            <a:ext cx="11252568" cy="1377949"/>
          </a:xfrm>
          <a:prstGeom prst="rect">
            <a:avLst/>
          </a:prstGeom>
        </p:spPr>
        <p:txBody>
          <a:bodyPr anchor="t" rtlCol="false" tIns="0" lIns="0" bIns="0" rIns="0">
            <a:spAutoFit/>
          </a:bodyPr>
          <a:lstStyle/>
          <a:p>
            <a:pPr algn="ctr">
              <a:lnSpc>
                <a:spcPts val="11200"/>
              </a:lnSpc>
            </a:pPr>
            <a:r>
              <a:rPr lang="en-US" sz="8000">
                <a:solidFill>
                  <a:srgbClr val="0D0F68"/>
                </a:solidFill>
                <a:latin typeface="Yeseva One"/>
                <a:ea typeface="Yeseva One"/>
                <a:cs typeface="Yeseva One"/>
                <a:sym typeface="Yeseva One"/>
              </a:rPr>
              <a:t>2. Thiết kế hệ thống</a:t>
            </a:r>
          </a:p>
        </p:txBody>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496756" y="2005541"/>
            <a:ext cx="17424045" cy="7252759"/>
          </a:xfrm>
          <a:custGeom>
            <a:avLst/>
            <a:gdLst/>
            <a:ahLst/>
            <a:cxnLst/>
            <a:rect r="r" b="b" t="t" l="l"/>
            <a:pathLst>
              <a:path h="7252759" w="17424045">
                <a:moveTo>
                  <a:pt x="0" y="0"/>
                </a:moveTo>
                <a:lnTo>
                  <a:pt x="17424045" y="0"/>
                </a:lnTo>
                <a:lnTo>
                  <a:pt x="17424045" y="7252759"/>
                </a:lnTo>
                <a:lnTo>
                  <a:pt x="0" y="7252759"/>
                </a:lnTo>
                <a:lnTo>
                  <a:pt x="0" y="0"/>
                </a:lnTo>
                <a:close/>
              </a:path>
            </a:pathLst>
          </a:custGeom>
          <a:blipFill>
            <a:blip r:embed="rId2"/>
            <a:stretch>
              <a:fillRect l="0" t="0" r="0" b="0"/>
            </a:stretch>
          </a:blipFill>
        </p:spPr>
      </p:sp>
      <p:sp>
        <p:nvSpPr>
          <p:cNvPr name="TextBox 6" id="6"/>
          <p:cNvSpPr txBox="true"/>
          <p:nvPr/>
        </p:nvSpPr>
        <p:spPr>
          <a:xfrm rot="0">
            <a:off x="11601846" y="600075"/>
            <a:ext cx="631895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2. Thiết kế hệ thống</a:t>
            </a:r>
          </a:p>
        </p:txBody>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972132" y="1637612"/>
            <a:ext cx="7515966" cy="8326256"/>
          </a:xfrm>
          <a:custGeom>
            <a:avLst/>
            <a:gdLst/>
            <a:ahLst/>
            <a:cxnLst/>
            <a:rect r="r" b="b" t="t" l="l"/>
            <a:pathLst>
              <a:path h="8326256" w="7515966">
                <a:moveTo>
                  <a:pt x="0" y="0"/>
                </a:moveTo>
                <a:lnTo>
                  <a:pt x="7515966" y="0"/>
                </a:lnTo>
                <a:lnTo>
                  <a:pt x="7515966" y="8326256"/>
                </a:lnTo>
                <a:lnTo>
                  <a:pt x="0" y="8326256"/>
                </a:lnTo>
                <a:lnTo>
                  <a:pt x="0" y="0"/>
                </a:lnTo>
                <a:close/>
              </a:path>
            </a:pathLst>
          </a:custGeom>
          <a:blipFill>
            <a:blip r:embed="rId2"/>
            <a:stretch>
              <a:fillRect l="0" t="-3660" r="0" b="-1838"/>
            </a:stretch>
          </a:blipFill>
        </p:spPr>
      </p:sp>
      <p:sp>
        <p:nvSpPr>
          <p:cNvPr name="TextBox 6" id="6"/>
          <p:cNvSpPr txBox="true"/>
          <p:nvPr/>
        </p:nvSpPr>
        <p:spPr>
          <a:xfrm rot="0">
            <a:off x="11601846" y="600075"/>
            <a:ext cx="631895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2. Thiết kế hệ thống</a:t>
            </a:r>
          </a:p>
        </p:txBody>
      </p:sp>
      <p:sp>
        <p:nvSpPr>
          <p:cNvPr name="TextBox 7" id="7"/>
          <p:cNvSpPr txBox="true"/>
          <p:nvPr/>
        </p:nvSpPr>
        <p:spPr>
          <a:xfrm rot="0">
            <a:off x="-2094815" y="895350"/>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Cấu trúc bộ nhớ</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80205" y="2671250"/>
            <a:ext cx="10527591" cy="4944501"/>
          </a:xfrm>
          <a:custGeom>
            <a:avLst/>
            <a:gdLst/>
            <a:ahLst/>
            <a:cxnLst/>
            <a:rect r="r" b="b" t="t" l="l"/>
            <a:pathLst>
              <a:path h="4944501" w="10527591">
                <a:moveTo>
                  <a:pt x="0" y="0"/>
                </a:moveTo>
                <a:lnTo>
                  <a:pt x="10527590" y="0"/>
                </a:lnTo>
                <a:lnTo>
                  <a:pt x="10527590" y="4944500"/>
                </a:lnTo>
                <a:lnTo>
                  <a:pt x="0" y="4944500"/>
                </a:lnTo>
                <a:lnTo>
                  <a:pt x="0" y="0"/>
                </a:lnTo>
                <a:close/>
              </a:path>
            </a:pathLst>
          </a:custGeom>
          <a:blipFill>
            <a:blip r:embed="rId3"/>
            <a:stretch>
              <a:fillRect l="0" t="0" r="0" b="0"/>
            </a:stretch>
          </a:blipFill>
        </p:spPr>
      </p:sp>
      <p:sp>
        <p:nvSpPr>
          <p:cNvPr name="TextBox 3" id="3"/>
          <p:cNvSpPr txBox="true"/>
          <p:nvPr/>
        </p:nvSpPr>
        <p:spPr>
          <a:xfrm rot="0">
            <a:off x="5948168" y="866775"/>
            <a:ext cx="6391665" cy="1377949"/>
          </a:xfrm>
          <a:prstGeom prst="rect">
            <a:avLst/>
          </a:prstGeom>
        </p:spPr>
        <p:txBody>
          <a:bodyPr anchor="t" rtlCol="false" tIns="0" lIns="0" bIns="0" rIns="0">
            <a:spAutoFit/>
          </a:bodyPr>
          <a:lstStyle/>
          <a:p>
            <a:pPr algn="ctr">
              <a:lnSpc>
                <a:spcPts val="11200"/>
              </a:lnSpc>
            </a:pPr>
            <a:r>
              <a:rPr lang="en-US" sz="8000">
                <a:solidFill>
                  <a:srgbClr val="0D0F68"/>
                </a:solidFill>
                <a:latin typeface="Yeseva One"/>
                <a:ea typeface="Yeseva One"/>
                <a:cs typeface="Yeseva One"/>
                <a:sym typeface="Yeseva One"/>
              </a:rPr>
              <a:t>Giới thiệu</a:t>
            </a:r>
          </a:p>
        </p:txBody>
      </p:sp>
      <p:sp>
        <p:nvSpPr>
          <p:cNvPr name="TextBox 4" id="4"/>
          <p:cNvSpPr txBox="true"/>
          <p:nvPr/>
        </p:nvSpPr>
        <p:spPr>
          <a:xfrm rot="0">
            <a:off x="5365282" y="7568125"/>
            <a:ext cx="8235702" cy="332740"/>
          </a:xfrm>
          <a:prstGeom prst="rect">
            <a:avLst/>
          </a:prstGeom>
        </p:spPr>
        <p:txBody>
          <a:bodyPr anchor="t" rtlCol="false" tIns="0" lIns="0" bIns="0" rIns="0">
            <a:spAutoFit/>
          </a:bodyPr>
          <a:lstStyle/>
          <a:p>
            <a:pPr algn="ctr">
              <a:lnSpc>
                <a:spcPts val="2659"/>
              </a:lnSpc>
              <a:spcBef>
                <a:spcPct val="0"/>
              </a:spcBef>
            </a:pPr>
            <a:r>
              <a:rPr lang="en-US" sz="1899">
                <a:solidFill>
                  <a:srgbClr val="0D0F68"/>
                </a:solidFill>
                <a:latin typeface="Yeseva One"/>
                <a:ea typeface="Yeseva One"/>
                <a:cs typeface="Yeseva One"/>
                <a:sym typeface="Yeseva One"/>
              </a:rPr>
              <a:t>Figure 2.2, page 80, Computer Achitecture a Quantitative Approach </a:t>
            </a:r>
          </a:p>
        </p:txBody>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923068" y="3423514"/>
            <a:ext cx="10441865" cy="6080268"/>
          </a:xfrm>
          <a:custGeom>
            <a:avLst/>
            <a:gdLst/>
            <a:ahLst/>
            <a:cxnLst/>
            <a:rect r="r" b="b" t="t" l="l"/>
            <a:pathLst>
              <a:path h="6080268" w="10441865">
                <a:moveTo>
                  <a:pt x="0" y="0"/>
                </a:moveTo>
                <a:lnTo>
                  <a:pt x="10441864" y="0"/>
                </a:lnTo>
                <a:lnTo>
                  <a:pt x="10441864" y="6080268"/>
                </a:lnTo>
                <a:lnTo>
                  <a:pt x="0" y="6080268"/>
                </a:lnTo>
                <a:lnTo>
                  <a:pt x="0" y="0"/>
                </a:lnTo>
                <a:close/>
              </a:path>
            </a:pathLst>
          </a:custGeom>
          <a:blipFill>
            <a:blip r:embed="rId2"/>
            <a:stretch>
              <a:fillRect l="0" t="-13014" r="0" b="0"/>
            </a:stretch>
          </a:blipFill>
        </p:spPr>
      </p:sp>
      <p:sp>
        <p:nvSpPr>
          <p:cNvPr name="TextBox 6" id="6"/>
          <p:cNvSpPr txBox="true"/>
          <p:nvPr/>
        </p:nvSpPr>
        <p:spPr>
          <a:xfrm rot="0">
            <a:off x="11601846" y="600075"/>
            <a:ext cx="631895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2. Thiết kế hệ thống</a:t>
            </a:r>
          </a:p>
        </p:txBody>
      </p:sp>
      <p:sp>
        <p:nvSpPr>
          <p:cNvPr name="TextBox 7" id="7"/>
          <p:cNvSpPr txBox="true"/>
          <p:nvPr/>
        </p:nvSpPr>
        <p:spPr>
          <a:xfrm rot="0">
            <a:off x="3524593" y="2038926"/>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Những kết nối của Cache</a:t>
            </a:r>
          </a:p>
        </p:txBody>
      </p:sp>
    </p:spTree>
  </p:cSld>
  <p:clrMapOvr>
    <a:masterClrMapping/>
  </p:clrMapOvr>
  <p:transition spd="slow">
    <p:push dir="l"/>
  </p:transition>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276646" y="3461690"/>
            <a:ext cx="13734707" cy="6180618"/>
          </a:xfrm>
          <a:custGeom>
            <a:avLst/>
            <a:gdLst/>
            <a:ahLst/>
            <a:cxnLst/>
            <a:rect r="r" b="b" t="t" l="l"/>
            <a:pathLst>
              <a:path h="6180618" w="13734707">
                <a:moveTo>
                  <a:pt x="0" y="0"/>
                </a:moveTo>
                <a:lnTo>
                  <a:pt x="13734708" y="0"/>
                </a:lnTo>
                <a:lnTo>
                  <a:pt x="13734708" y="6180619"/>
                </a:lnTo>
                <a:lnTo>
                  <a:pt x="0" y="6180619"/>
                </a:lnTo>
                <a:lnTo>
                  <a:pt x="0" y="0"/>
                </a:lnTo>
                <a:close/>
              </a:path>
            </a:pathLst>
          </a:custGeom>
          <a:blipFill>
            <a:blip r:embed="rId2"/>
            <a:stretch>
              <a:fillRect l="0" t="0" r="0" b="0"/>
            </a:stretch>
          </a:blipFill>
        </p:spPr>
      </p:sp>
      <p:sp>
        <p:nvSpPr>
          <p:cNvPr name="TextBox 6" id="6"/>
          <p:cNvSpPr txBox="true"/>
          <p:nvPr/>
        </p:nvSpPr>
        <p:spPr>
          <a:xfrm rot="0">
            <a:off x="11601846" y="600075"/>
            <a:ext cx="631895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2. Thiết kế hệ thống</a:t>
            </a:r>
          </a:p>
        </p:txBody>
      </p:sp>
      <p:sp>
        <p:nvSpPr>
          <p:cNvPr name="TextBox 7" id="7"/>
          <p:cNvSpPr txBox="true"/>
          <p:nvPr/>
        </p:nvSpPr>
        <p:spPr>
          <a:xfrm rot="0">
            <a:off x="3524593" y="2059318"/>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Cấu trúc Cache</a:t>
            </a:r>
          </a:p>
        </p:txBody>
      </p:sp>
    </p:spTree>
  </p:cSld>
  <p:clrMapOvr>
    <a:masterClrMapping/>
  </p:clrMapOvr>
  <p:transition spd="slow">
    <p:push dir="l"/>
  </p:transition>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441185" y="4124045"/>
            <a:ext cx="9295671" cy="3760442"/>
          </a:xfrm>
          <a:custGeom>
            <a:avLst/>
            <a:gdLst/>
            <a:ahLst/>
            <a:cxnLst/>
            <a:rect r="r" b="b" t="t" l="l"/>
            <a:pathLst>
              <a:path h="3760442" w="9295671">
                <a:moveTo>
                  <a:pt x="0" y="0"/>
                </a:moveTo>
                <a:lnTo>
                  <a:pt x="9295671" y="0"/>
                </a:lnTo>
                <a:lnTo>
                  <a:pt x="9295671" y="3760442"/>
                </a:lnTo>
                <a:lnTo>
                  <a:pt x="0" y="3760442"/>
                </a:lnTo>
                <a:lnTo>
                  <a:pt x="0" y="0"/>
                </a:lnTo>
                <a:close/>
              </a:path>
            </a:pathLst>
          </a:custGeom>
          <a:blipFill>
            <a:blip r:embed="rId2"/>
            <a:stretch>
              <a:fillRect l="0" t="0" r="0" b="0"/>
            </a:stretch>
          </a:blipFill>
        </p:spPr>
      </p:sp>
      <p:sp>
        <p:nvSpPr>
          <p:cNvPr name="Freeform 6" id="6"/>
          <p:cNvSpPr/>
          <p:nvPr/>
        </p:nvSpPr>
        <p:spPr>
          <a:xfrm flipH="false" flipV="false" rot="0">
            <a:off x="9951575" y="4507629"/>
            <a:ext cx="8336425" cy="3220428"/>
          </a:xfrm>
          <a:custGeom>
            <a:avLst/>
            <a:gdLst/>
            <a:ahLst/>
            <a:cxnLst/>
            <a:rect r="r" b="b" t="t" l="l"/>
            <a:pathLst>
              <a:path h="3220428" w="8336425">
                <a:moveTo>
                  <a:pt x="0" y="0"/>
                </a:moveTo>
                <a:lnTo>
                  <a:pt x="8336425" y="0"/>
                </a:lnTo>
                <a:lnTo>
                  <a:pt x="8336425" y="3220428"/>
                </a:lnTo>
                <a:lnTo>
                  <a:pt x="0" y="3220428"/>
                </a:lnTo>
                <a:lnTo>
                  <a:pt x="0" y="0"/>
                </a:lnTo>
                <a:close/>
              </a:path>
            </a:pathLst>
          </a:custGeom>
          <a:blipFill>
            <a:blip r:embed="rId3"/>
            <a:stretch>
              <a:fillRect l="0" t="0" r="0" b="0"/>
            </a:stretch>
          </a:blipFill>
        </p:spPr>
      </p:sp>
      <p:sp>
        <p:nvSpPr>
          <p:cNvPr name="TextBox 7" id="7"/>
          <p:cNvSpPr txBox="true"/>
          <p:nvPr/>
        </p:nvSpPr>
        <p:spPr>
          <a:xfrm rot="0">
            <a:off x="11601846" y="600075"/>
            <a:ext cx="631895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2. Thiết kế hệ thống</a:t>
            </a:r>
          </a:p>
        </p:txBody>
      </p:sp>
      <p:sp>
        <p:nvSpPr>
          <p:cNvPr name="TextBox 8" id="8"/>
          <p:cNvSpPr txBox="true"/>
          <p:nvPr/>
        </p:nvSpPr>
        <p:spPr>
          <a:xfrm rot="0">
            <a:off x="3522508" y="1982967"/>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Tree Pseudo LRU</a:t>
            </a:r>
          </a:p>
        </p:txBody>
      </p:sp>
    </p:spTree>
  </p:cSld>
  <p:clrMapOvr>
    <a:masterClrMapping/>
  </p:clrMapOvr>
  <p:transition spd="slow">
    <p:push dir="l"/>
  </p:transition>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4003399" y="3380791"/>
            <a:ext cx="10281202" cy="5877509"/>
          </a:xfrm>
          <a:custGeom>
            <a:avLst/>
            <a:gdLst/>
            <a:ahLst/>
            <a:cxnLst/>
            <a:rect r="r" b="b" t="t" l="l"/>
            <a:pathLst>
              <a:path h="5877509" w="10281202">
                <a:moveTo>
                  <a:pt x="0" y="0"/>
                </a:moveTo>
                <a:lnTo>
                  <a:pt x="10281202" y="0"/>
                </a:lnTo>
                <a:lnTo>
                  <a:pt x="10281202" y="5877509"/>
                </a:lnTo>
                <a:lnTo>
                  <a:pt x="0" y="5877509"/>
                </a:lnTo>
                <a:lnTo>
                  <a:pt x="0" y="0"/>
                </a:lnTo>
                <a:close/>
              </a:path>
            </a:pathLst>
          </a:custGeom>
          <a:blipFill>
            <a:blip r:embed="rId2"/>
            <a:stretch>
              <a:fillRect l="0" t="0" r="0" b="0"/>
            </a:stretch>
          </a:blipFill>
        </p:spPr>
      </p:sp>
      <p:sp>
        <p:nvSpPr>
          <p:cNvPr name="TextBox 6" id="6"/>
          <p:cNvSpPr txBox="true"/>
          <p:nvPr/>
        </p:nvSpPr>
        <p:spPr>
          <a:xfrm rot="0">
            <a:off x="11601846" y="600075"/>
            <a:ext cx="631895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2. Thiết kế hệ thống</a:t>
            </a:r>
          </a:p>
        </p:txBody>
      </p:sp>
      <p:sp>
        <p:nvSpPr>
          <p:cNvPr name="TextBox 7" id="7"/>
          <p:cNvSpPr txBox="true"/>
          <p:nvPr/>
        </p:nvSpPr>
        <p:spPr>
          <a:xfrm rot="0">
            <a:off x="3524593" y="2059318"/>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Cache controller</a:t>
            </a:r>
          </a:p>
        </p:txBody>
      </p:sp>
    </p:spTree>
  </p:cSld>
  <p:clrMapOvr>
    <a:masterClrMapping/>
  </p:clrMapOvr>
  <p:transition spd="slow">
    <p:push dir="l"/>
  </p:transition>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588900" y="2718532"/>
            <a:ext cx="7106031" cy="7271288"/>
          </a:xfrm>
          <a:custGeom>
            <a:avLst/>
            <a:gdLst/>
            <a:ahLst/>
            <a:cxnLst/>
            <a:rect r="r" b="b" t="t" l="l"/>
            <a:pathLst>
              <a:path h="7271288" w="7106031">
                <a:moveTo>
                  <a:pt x="0" y="0"/>
                </a:moveTo>
                <a:lnTo>
                  <a:pt x="7106032" y="0"/>
                </a:lnTo>
                <a:lnTo>
                  <a:pt x="7106032" y="7271288"/>
                </a:lnTo>
                <a:lnTo>
                  <a:pt x="0" y="7271288"/>
                </a:lnTo>
                <a:lnTo>
                  <a:pt x="0" y="0"/>
                </a:lnTo>
                <a:close/>
              </a:path>
            </a:pathLst>
          </a:custGeom>
          <a:blipFill>
            <a:blip r:embed="rId2"/>
            <a:stretch>
              <a:fillRect l="0" t="0" r="0" b="0"/>
            </a:stretch>
          </a:blipFill>
        </p:spPr>
      </p:sp>
      <p:sp>
        <p:nvSpPr>
          <p:cNvPr name="TextBox 6" id="6"/>
          <p:cNvSpPr txBox="true"/>
          <p:nvPr/>
        </p:nvSpPr>
        <p:spPr>
          <a:xfrm rot="0">
            <a:off x="11601846" y="600075"/>
            <a:ext cx="631895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2. Thiết kế hệ thống</a:t>
            </a:r>
          </a:p>
        </p:txBody>
      </p:sp>
      <p:sp>
        <p:nvSpPr>
          <p:cNvPr name="TextBox 7" id="7"/>
          <p:cNvSpPr txBox="true"/>
          <p:nvPr/>
        </p:nvSpPr>
        <p:spPr>
          <a:xfrm rot="0">
            <a:off x="3522508" y="1504262"/>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Cache Arbiter</a:t>
            </a:r>
          </a:p>
        </p:txBody>
      </p:sp>
      <p:sp>
        <p:nvSpPr>
          <p:cNvPr name="TextBox 8" id="8"/>
          <p:cNvSpPr txBox="true"/>
          <p:nvPr/>
        </p:nvSpPr>
        <p:spPr>
          <a:xfrm rot="0">
            <a:off x="11601846" y="6846713"/>
            <a:ext cx="6029110" cy="1758314"/>
          </a:xfrm>
          <a:prstGeom prst="rect">
            <a:avLst/>
          </a:prstGeom>
        </p:spPr>
        <p:txBody>
          <a:bodyPr anchor="t" rtlCol="false" tIns="0" lIns="0" bIns="0" rIns="0">
            <a:spAutoFit/>
          </a:bodyPr>
          <a:lstStyle/>
          <a:p>
            <a:pPr algn="ctr">
              <a:lnSpc>
                <a:spcPts val="7200"/>
              </a:lnSpc>
            </a:pPr>
            <a:r>
              <a:rPr lang="en-US" sz="3600">
                <a:solidFill>
                  <a:srgbClr val="0D0F68"/>
                </a:solidFill>
                <a:latin typeface="Yeseva One"/>
                <a:ea typeface="Yeseva One"/>
                <a:cs typeface="Yeseva One"/>
                <a:sym typeface="Yeseva One"/>
              </a:rPr>
              <a:t>X: i-cache request valid</a:t>
            </a:r>
          </a:p>
          <a:p>
            <a:pPr algn="ctr">
              <a:lnSpc>
                <a:spcPts val="7200"/>
              </a:lnSpc>
            </a:pPr>
            <a:r>
              <a:rPr lang="en-US" sz="3600">
                <a:solidFill>
                  <a:srgbClr val="0D0F68"/>
                </a:solidFill>
                <a:latin typeface="Yeseva One"/>
                <a:ea typeface="Yeseva One"/>
                <a:cs typeface="Yeseva One"/>
                <a:sym typeface="Yeseva One"/>
              </a:rPr>
              <a:t>Y: d-cache request valid</a:t>
            </a:r>
          </a:p>
        </p:txBody>
      </p:sp>
    </p:spTree>
  </p:cSld>
  <p:clrMapOvr>
    <a:masterClrMapping/>
  </p:clrMapOvr>
  <p:transition spd="slow">
    <p:push dir="l"/>
  </p:transition>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517716" y="4116797"/>
            <a:ext cx="11252568" cy="1377949"/>
          </a:xfrm>
          <a:prstGeom prst="rect">
            <a:avLst/>
          </a:prstGeom>
        </p:spPr>
        <p:txBody>
          <a:bodyPr anchor="t" rtlCol="false" tIns="0" lIns="0" bIns="0" rIns="0">
            <a:spAutoFit/>
          </a:bodyPr>
          <a:lstStyle/>
          <a:p>
            <a:pPr algn="ctr">
              <a:lnSpc>
                <a:spcPts val="11200"/>
              </a:lnSpc>
            </a:pPr>
            <a:r>
              <a:rPr lang="en-US" sz="8000">
                <a:solidFill>
                  <a:srgbClr val="0D0F68"/>
                </a:solidFill>
                <a:latin typeface="Yeseva One"/>
                <a:ea typeface="Yeseva One"/>
                <a:cs typeface="Yeseva One"/>
                <a:sym typeface="Yeseva One"/>
              </a:rPr>
              <a:t>3. Kiểm tra thiết kế</a:t>
            </a:r>
          </a:p>
        </p:txBody>
      </p:sp>
    </p:spTree>
  </p:cSld>
  <p:clrMapOvr>
    <a:masterClrMapping/>
  </p:clrMapOvr>
  <p:transition spd="slow">
    <p:push dir="l"/>
  </p:transition>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1601846" y="600075"/>
            <a:ext cx="631895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3. Kiểm tra thiết kế</a:t>
            </a:r>
          </a:p>
        </p:txBody>
      </p:sp>
      <p:sp>
        <p:nvSpPr>
          <p:cNvPr name="TextBox 6" id="6"/>
          <p:cNvSpPr txBox="true"/>
          <p:nvPr/>
        </p:nvSpPr>
        <p:spPr>
          <a:xfrm rot="0">
            <a:off x="2633585" y="2745105"/>
            <a:ext cx="9900876" cy="4501514"/>
          </a:xfrm>
          <a:prstGeom prst="rect">
            <a:avLst/>
          </a:prstGeom>
        </p:spPr>
        <p:txBody>
          <a:bodyPr anchor="t" rtlCol="false" tIns="0" lIns="0" bIns="0" rIns="0">
            <a:spAutoFit/>
          </a:bodyPr>
          <a:lstStyle/>
          <a:p>
            <a:pPr algn="l">
              <a:lnSpc>
                <a:spcPts val="7200"/>
              </a:lnSpc>
            </a:pPr>
            <a:r>
              <a:rPr lang="en-US" sz="3600">
                <a:solidFill>
                  <a:srgbClr val="0D0F68"/>
                </a:solidFill>
                <a:latin typeface="Yeseva One"/>
                <a:ea typeface="Yeseva One"/>
                <a:cs typeface="Yeseva One"/>
                <a:sym typeface="Yeseva One"/>
              </a:rPr>
              <a:t>Các câu lệnh.</a:t>
            </a:r>
          </a:p>
          <a:p>
            <a:pPr algn="l">
              <a:lnSpc>
                <a:spcPts val="7200"/>
              </a:lnSpc>
            </a:pPr>
            <a:r>
              <a:rPr lang="en-US" sz="3600">
                <a:solidFill>
                  <a:srgbClr val="0D0F68"/>
                </a:solidFill>
                <a:latin typeface="Yeseva One"/>
                <a:ea typeface="Yeseva One"/>
                <a:cs typeface="Yeseva One"/>
                <a:sym typeface="Yeseva One"/>
              </a:rPr>
              <a:t>Các trường hợp hazard.</a:t>
            </a:r>
          </a:p>
          <a:p>
            <a:pPr algn="l">
              <a:lnSpc>
                <a:spcPts val="7200"/>
              </a:lnSpc>
            </a:pPr>
            <a:r>
              <a:rPr lang="en-US" sz="3600">
                <a:solidFill>
                  <a:srgbClr val="0D0F68"/>
                </a:solidFill>
                <a:latin typeface="Yeseva One"/>
                <a:ea typeface="Yeseva One"/>
                <a:cs typeface="Yeseva One"/>
                <a:sym typeface="Yeseva One"/>
              </a:rPr>
              <a:t>Hoạt động của i-cache, d-cache.</a:t>
            </a:r>
          </a:p>
          <a:p>
            <a:pPr algn="l">
              <a:lnSpc>
                <a:spcPts val="7200"/>
              </a:lnSpc>
            </a:pPr>
            <a:r>
              <a:rPr lang="en-US" sz="3600">
                <a:solidFill>
                  <a:srgbClr val="0D0F68"/>
                </a:solidFill>
                <a:latin typeface="Yeseva One"/>
                <a:ea typeface="Yeseva One"/>
                <a:cs typeface="Yeseva One"/>
                <a:sym typeface="Yeseva One"/>
              </a:rPr>
              <a:t>Hoạt động của L2 cache.</a:t>
            </a:r>
          </a:p>
          <a:p>
            <a:pPr algn="l">
              <a:lnSpc>
                <a:spcPts val="7200"/>
              </a:lnSpc>
            </a:pPr>
            <a:r>
              <a:rPr lang="en-US" sz="3600">
                <a:solidFill>
                  <a:srgbClr val="0D0F68"/>
                </a:solidFill>
                <a:latin typeface="Yeseva One"/>
                <a:ea typeface="Yeseva One"/>
                <a:cs typeface="Yeseva One"/>
                <a:sym typeface="Yeseva One"/>
              </a:rPr>
              <a:t>Kiểm tra toàn hệ thống với benchmark.</a:t>
            </a:r>
          </a:p>
        </p:txBody>
      </p:sp>
    </p:spTree>
  </p:cSld>
  <p:clrMapOvr>
    <a:masterClrMapping/>
  </p:clrMapOvr>
  <p:transition spd="slow">
    <p:push dir="l"/>
  </p:transition>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1601846" y="600075"/>
            <a:ext cx="631895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3. Kiểm tra thiết kế</a:t>
            </a:r>
          </a:p>
        </p:txBody>
      </p:sp>
      <p:sp>
        <p:nvSpPr>
          <p:cNvPr name="TextBox 6" id="6"/>
          <p:cNvSpPr txBox="true"/>
          <p:nvPr/>
        </p:nvSpPr>
        <p:spPr>
          <a:xfrm rot="0">
            <a:off x="2011841" y="4412508"/>
            <a:ext cx="14818301" cy="2672714"/>
          </a:xfrm>
          <a:prstGeom prst="rect">
            <a:avLst/>
          </a:prstGeom>
        </p:spPr>
        <p:txBody>
          <a:bodyPr anchor="t" rtlCol="false" tIns="0" lIns="0" bIns="0" rIns="0">
            <a:spAutoFit/>
          </a:bodyPr>
          <a:lstStyle/>
          <a:p>
            <a:pPr algn="l">
              <a:lnSpc>
                <a:spcPts val="7200"/>
              </a:lnSpc>
            </a:pPr>
            <a:r>
              <a:rPr lang="en-US" sz="3600">
                <a:solidFill>
                  <a:srgbClr val="0D0F68"/>
                </a:solidFill>
                <a:latin typeface="Yeseva One"/>
                <a:ea typeface="Yeseva One"/>
                <a:cs typeface="Yeseva One"/>
                <a:sym typeface="Yeseva One"/>
              </a:rPr>
              <a:t>Kích thước: I-cache, D-cache (512 bytes); L2-cache (2KB)</a:t>
            </a:r>
          </a:p>
          <a:p>
            <a:pPr algn="l">
              <a:lnSpc>
                <a:spcPts val="7200"/>
              </a:lnSpc>
            </a:pPr>
            <a:r>
              <a:rPr lang="en-US" sz="3600">
                <a:solidFill>
                  <a:srgbClr val="0D0F68"/>
                </a:solidFill>
                <a:latin typeface="Yeseva One"/>
                <a:ea typeface="Yeseva One"/>
                <a:cs typeface="Yeseva One"/>
                <a:sym typeface="Yeseva One"/>
              </a:rPr>
              <a:t>Cấu trúc: 8-ways set associative</a:t>
            </a:r>
          </a:p>
          <a:p>
            <a:pPr algn="l">
              <a:lnSpc>
                <a:spcPts val="7200"/>
              </a:lnSpc>
            </a:pPr>
            <a:r>
              <a:rPr lang="en-US" sz="3600">
                <a:solidFill>
                  <a:srgbClr val="0D0F68"/>
                </a:solidFill>
                <a:latin typeface="Yeseva One"/>
                <a:ea typeface="Yeseva One"/>
                <a:cs typeface="Yeseva One"/>
                <a:sym typeface="Yeseva One"/>
              </a:rPr>
              <a:t>Blocks: 128 bit</a:t>
            </a:r>
          </a:p>
        </p:txBody>
      </p:sp>
      <p:sp>
        <p:nvSpPr>
          <p:cNvPr name="TextBox 7" id="7"/>
          <p:cNvSpPr txBox="true"/>
          <p:nvPr/>
        </p:nvSpPr>
        <p:spPr>
          <a:xfrm rot="0">
            <a:off x="3524593" y="2822366"/>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Các thông số của Cache</a:t>
            </a:r>
          </a:p>
        </p:txBody>
      </p:sp>
    </p:spTree>
  </p:cSld>
  <p:clrMapOvr>
    <a:masterClrMapping/>
  </p:clrMapOvr>
  <p:transition spd="slow">
    <p:push dir="l"/>
  </p:transition>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2414" y="2935256"/>
            <a:ext cx="11301259" cy="3559897"/>
          </a:xfrm>
          <a:custGeom>
            <a:avLst/>
            <a:gdLst/>
            <a:ahLst/>
            <a:cxnLst/>
            <a:rect r="r" b="b" t="t" l="l"/>
            <a:pathLst>
              <a:path h="3559897" w="11301259">
                <a:moveTo>
                  <a:pt x="0" y="0"/>
                </a:moveTo>
                <a:lnTo>
                  <a:pt x="11301259" y="0"/>
                </a:lnTo>
                <a:lnTo>
                  <a:pt x="11301259" y="3559897"/>
                </a:lnTo>
                <a:lnTo>
                  <a:pt x="0" y="3559897"/>
                </a:lnTo>
                <a:lnTo>
                  <a:pt x="0" y="0"/>
                </a:lnTo>
                <a:close/>
              </a:path>
            </a:pathLst>
          </a:custGeom>
          <a:blipFill>
            <a:blip r:embed="rId2"/>
            <a:stretch>
              <a:fillRect l="0" t="0" r="0" b="0"/>
            </a:stretch>
          </a:blipFill>
        </p:spPr>
      </p:sp>
      <p:sp>
        <p:nvSpPr>
          <p:cNvPr name="Freeform 6" id="6"/>
          <p:cNvSpPr/>
          <p:nvPr/>
        </p:nvSpPr>
        <p:spPr>
          <a:xfrm flipH="false" flipV="false" rot="0">
            <a:off x="3882414" y="6571711"/>
            <a:ext cx="11301259" cy="3715289"/>
          </a:xfrm>
          <a:custGeom>
            <a:avLst/>
            <a:gdLst/>
            <a:ahLst/>
            <a:cxnLst/>
            <a:rect r="r" b="b" t="t" l="l"/>
            <a:pathLst>
              <a:path h="3715289" w="11301259">
                <a:moveTo>
                  <a:pt x="0" y="0"/>
                </a:moveTo>
                <a:lnTo>
                  <a:pt x="11301259" y="0"/>
                </a:lnTo>
                <a:lnTo>
                  <a:pt x="11301259" y="3715289"/>
                </a:lnTo>
                <a:lnTo>
                  <a:pt x="0" y="3715289"/>
                </a:lnTo>
                <a:lnTo>
                  <a:pt x="0" y="0"/>
                </a:lnTo>
                <a:close/>
              </a:path>
            </a:pathLst>
          </a:custGeom>
          <a:blipFill>
            <a:blip r:embed="rId3"/>
            <a:stretch>
              <a:fillRect l="0" t="0" r="0" b="0"/>
            </a:stretch>
          </a:blipFill>
        </p:spPr>
      </p:sp>
      <p:sp>
        <p:nvSpPr>
          <p:cNvPr name="TextBox 7" id="7"/>
          <p:cNvSpPr txBox="true"/>
          <p:nvPr/>
        </p:nvSpPr>
        <p:spPr>
          <a:xfrm rot="0">
            <a:off x="11601846" y="600075"/>
            <a:ext cx="631895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3. Kiểm tra thiết kế</a:t>
            </a:r>
          </a:p>
        </p:txBody>
      </p:sp>
      <p:sp>
        <p:nvSpPr>
          <p:cNvPr name="TextBox 8" id="8"/>
          <p:cNvSpPr txBox="true"/>
          <p:nvPr/>
        </p:nvSpPr>
        <p:spPr>
          <a:xfrm rot="0">
            <a:off x="2938629" y="1504262"/>
            <a:ext cx="13188828"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Kiểm tra hoạt động của L2 cache</a:t>
            </a:r>
          </a:p>
        </p:txBody>
      </p:sp>
    </p:spTree>
  </p:cSld>
  <p:clrMapOvr>
    <a:masterClrMapping/>
  </p:clrMapOvr>
  <p:transition spd="slow">
    <p:push dir="l"/>
  </p:transition>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008663" y="3054250"/>
            <a:ext cx="12703311" cy="1699068"/>
          </a:xfrm>
          <a:custGeom>
            <a:avLst/>
            <a:gdLst/>
            <a:ahLst/>
            <a:cxnLst/>
            <a:rect r="r" b="b" t="t" l="l"/>
            <a:pathLst>
              <a:path h="1699068" w="12703311">
                <a:moveTo>
                  <a:pt x="0" y="0"/>
                </a:moveTo>
                <a:lnTo>
                  <a:pt x="12703310" y="0"/>
                </a:lnTo>
                <a:lnTo>
                  <a:pt x="12703310" y="1699068"/>
                </a:lnTo>
                <a:lnTo>
                  <a:pt x="0" y="1699068"/>
                </a:lnTo>
                <a:lnTo>
                  <a:pt x="0" y="0"/>
                </a:lnTo>
                <a:close/>
              </a:path>
            </a:pathLst>
          </a:custGeom>
          <a:blipFill>
            <a:blip r:embed="rId2"/>
            <a:stretch>
              <a:fillRect l="0" t="0" r="0" b="0"/>
            </a:stretch>
          </a:blipFill>
        </p:spPr>
      </p:sp>
      <p:sp>
        <p:nvSpPr>
          <p:cNvPr name="Freeform 6" id="6"/>
          <p:cNvSpPr/>
          <p:nvPr/>
        </p:nvSpPr>
        <p:spPr>
          <a:xfrm flipH="false" flipV="false" rot="0">
            <a:off x="5008663" y="5143500"/>
            <a:ext cx="12703311" cy="1826101"/>
          </a:xfrm>
          <a:custGeom>
            <a:avLst/>
            <a:gdLst/>
            <a:ahLst/>
            <a:cxnLst/>
            <a:rect r="r" b="b" t="t" l="l"/>
            <a:pathLst>
              <a:path h="1826101" w="12703311">
                <a:moveTo>
                  <a:pt x="0" y="0"/>
                </a:moveTo>
                <a:lnTo>
                  <a:pt x="12703310" y="0"/>
                </a:lnTo>
                <a:lnTo>
                  <a:pt x="12703310" y="1826101"/>
                </a:lnTo>
                <a:lnTo>
                  <a:pt x="0" y="1826101"/>
                </a:lnTo>
                <a:lnTo>
                  <a:pt x="0" y="0"/>
                </a:lnTo>
                <a:close/>
              </a:path>
            </a:pathLst>
          </a:custGeom>
          <a:blipFill>
            <a:blip r:embed="rId3"/>
            <a:stretch>
              <a:fillRect l="0" t="0" r="0" b="0"/>
            </a:stretch>
          </a:blipFill>
        </p:spPr>
      </p:sp>
      <p:sp>
        <p:nvSpPr>
          <p:cNvPr name="Freeform 7" id="7"/>
          <p:cNvSpPr/>
          <p:nvPr/>
        </p:nvSpPr>
        <p:spPr>
          <a:xfrm flipH="false" flipV="false" rot="0">
            <a:off x="5008663" y="7360126"/>
            <a:ext cx="12703311" cy="920990"/>
          </a:xfrm>
          <a:custGeom>
            <a:avLst/>
            <a:gdLst/>
            <a:ahLst/>
            <a:cxnLst/>
            <a:rect r="r" b="b" t="t" l="l"/>
            <a:pathLst>
              <a:path h="920990" w="12703311">
                <a:moveTo>
                  <a:pt x="0" y="0"/>
                </a:moveTo>
                <a:lnTo>
                  <a:pt x="12703310" y="0"/>
                </a:lnTo>
                <a:lnTo>
                  <a:pt x="12703310" y="920990"/>
                </a:lnTo>
                <a:lnTo>
                  <a:pt x="0" y="920990"/>
                </a:lnTo>
                <a:lnTo>
                  <a:pt x="0" y="0"/>
                </a:lnTo>
                <a:close/>
              </a:path>
            </a:pathLst>
          </a:custGeom>
          <a:blipFill>
            <a:blip r:embed="rId4"/>
            <a:stretch>
              <a:fillRect l="0" t="0" r="0" b="0"/>
            </a:stretch>
          </a:blipFill>
        </p:spPr>
      </p:sp>
      <p:sp>
        <p:nvSpPr>
          <p:cNvPr name="TextBox 8" id="8"/>
          <p:cNvSpPr txBox="true"/>
          <p:nvPr/>
        </p:nvSpPr>
        <p:spPr>
          <a:xfrm rot="0">
            <a:off x="11601846" y="600075"/>
            <a:ext cx="631895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3. Kiểm tra thiết kế</a:t>
            </a:r>
          </a:p>
        </p:txBody>
      </p:sp>
      <p:sp>
        <p:nvSpPr>
          <p:cNvPr name="TextBox 9" id="9"/>
          <p:cNvSpPr txBox="true"/>
          <p:nvPr/>
        </p:nvSpPr>
        <p:spPr>
          <a:xfrm rot="0">
            <a:off x="2938629" y="1504262"/>
            <a:ext cx="13188828"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Kiểm tra hoạt động của L2 cache</a:t>
            </a:r>
          </a:p>
        </p:txBody>
      </p:sp>
      <p:sp>
        <p:nvSpPr>
          <p:cNvPr name="TextBox 10" id="10"/>
          <p:cNvSpPr txBox="true"/>
          <p:nvPr/>
        </p:nvSpPr>
        <p:spPr>
          <a:xfrm rot="0">
            <a:off x="-1266442" y="4667556"/>
            <a:ext cx="7357380" cy="1758314"/>
          </a:xfrm>
          <a:prstGeom prst="rect">
            <a:avLst/>
          </a:prstGeom>
        </p:spPr>
        <p:txBody>
          <a:bodyPr anchor="t" rtlCol="false" tIns="0" lIns="0" bIns="0" rIns="0">
            <a:spAutoFit/>
          </a:bodyPr>
          <a:lstStyle/>
          <a:p>
            <a:pPr algn="ctr">
              <a:lnSpc>
                <a:spcPts val="7200"/>
              </a:lnSpc>
            </a:pPr>
            <a:r>
              <a:rPr lang="en-US" sz="3600">
                <a:solidFill>
                  <a:srgbClr val="0D0F68"/>
                </a:solidFill>
                <a:latin typeface="Yeseva One"/>
                <a:ea typeface="Yeseva One"/>
                <a:cs typeface="Yeseva One"/>
                <a:sym typeface="Yeseva One"/>
              </a:rPr>
              <a:t>Khi L2 cache</a:t>
            </a:r>
          </a:p>
          <a:p>
            <a:pPr algn="ctr">
              <a:lnSpc>
                <a:spcPts val="7200"/>
              </a:lnSpc>
            </a:pPr>
            <a:r>
              <a:rPr lang="en-US" sz="3600">
                <a:solidFill>
                  <a:srgbClr val="0D0F68"/>
                </a:solidFill>
                <a:latin typeface="Yeseva One"/>
                <a:ea typeface="Yeseva One"/>
                <a:cs typeface="Yeseva One"/>
                <a:sym typeface="Yeseva One"/>
              </a:rPr>
              <a:t> có set đầy</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948168" y="866775"/>
            <a:ext cx="6391665" cy="1377949"/>
          </a:xfrm>
          <a:prstGeom prst="rect">
            <a:avLst/>
          </a:prstGeom>
        </p:spPr>
        <p:txBody>
          <a:bodyPr anchor="t" rtlCol="false" tIns="0" lIns="0" bIns="0" rIns="0">
            <a:spAutoFit/>
          </a:bodyPr>
          <a:lstStyle/>
          <a:p>
            <a:pPr algn="ctr">
              <a:lnSpc>
                <a:spcPts val="11200"/>
              </a:lnSpc>
            </a:pPr>
            <a:r>
              <a:rPr lang="en-US" sz="8000">
                <a:solidFill>
                  <a:srgbClr val="0D0F68"/>
                </a:solidFill>
                <a:latin typeface="Yeseva One"/>
                <a:ea typeface="Yeseva One"/>
                <a:cs typeface="Yeseva One"/>
                <a:sym typeface="Yeseva One"/>
              </a:rPr>
              <a:t>Mục tiêu</a:t>
            </a:r>
          </a:p>
        </p:txBody>
      </p:sp>
      <p:sp>
        <p:nvSpPr>
          <p:cNvPr name="TextBox 3" id="3"/>
          <p:cNvSpPr txBox="true"/>
          <p:nvPr/>
        </p:nvSpPr>
        <p:spPr>
          <a:xfrm rot="0">
            <a:off x="1834983" y="3049561"/>
            <a:ext cx="14618035" cy="688975"/>
          </a:xfrm>
          <a:prstGeom prst="rect">
            <a:avLst/>
          </a:prstGeom>
        </p:spPr>
        <p:txBody>
          <a:bodyPr anchor="t" rtlCol="false" tIns="0" lIns="0" bIns="0" rIns="0">
            <a:spAutoFit/>
          </a:bodyPr>
          <a:lstStyle/>
          <a:p>
            <a:pPr algn="just">
              <a:lnSpc>
                <a:spcPts val="5599"/>
              </a:lnSpc>
            </a:pPr>
            <a:r>
              <a:rPr lang="en-US" sz="3999">
                <a:solidFill>
                  <a:srgbClr val="0D0F68"/>
                </a:solidFill>
                <a:latin typeface="Yeseva One"/>
                <a:ea typeface="Yeseva One"/>
                <a:cs typeface="Yeseva One"/>
                <a:sym typeface="Yeseva One"/>
              </a:rPr>
              <a:t>Thiết kế 5-stage pipelined RISC-V processor (RV32I)</a:t>
            </a:r>
          </a:p>
        </p:txBody>
      </p:sp>
      <p:sp>
        <p:nvSpPr>
          <p:cNvPr name="TextBox 4" id="4"/>
          <p:cNvSpPr txBox="true"/>
          <p:nvPr/>
        </p:nvSpPr>
        <p:spPr>
          <a:xfrm rot="0">
            <a:off x="3146086" y="4050550"/>
            <a:ext cx="14618035" cy="688975"/>
          </a:xfrm>
          <a:prstGeom prst="rect">
            <a:avLst/>
          </a:prstGeom>
        </p:spPr>
        <p:txBody>
          <a:bodyPr anchor="t" rtlCol="false" tIns="0" lIns="0" bIns="0" rIns="0">
            <a:spAutoFit/>
          </a:bodyPr>
          <a:lstStyle/>
          <a:p>
            <a:pPr algn="just">
              <a:lnSpc>
                <a:spcPts val="5599"/>
              </a:lnSpc>
            </a:pPr>
            <a:r>
              <a:rPr lang="en-US" sz="3999">
                <a:solidFill>
                  <a:srgbClr val="0D0F68"/>
                </a:solidFill>
                <a:latin typeface="Yeseva One"/>
                <a:ea typeface="Yeseva One"/>
                <a:cs typeface="Yeseva One"/>
                <a:sym typeface="Yeseva One"/>
              </a:rPr>
              <a:t>Hazard (forwarding)</a:t>
            </a:r>
          </a:p>
        </p:txBody>
      </p:sp>
      <p:sp>
        <p:nvSpPr>
          <p:cNvPr name="TextBox 5" id="5"/>
          <p:cNvSpPr txBox="true"/>
          <p:nvPr/>
        </p:nvSpPr>
        <p:spPr>
          <a:xfrm rot="0">
            <a:off x="3146086" y="5053851"/>
            <a:ext cx="14618035" cy="688975"/>
          </a:xfrm>
          <a:prstGeom prst="rect">
            <a:avLst/>
          </a:prstGeom>
        </p:spPr>
        <p:txBody>
          <a:bodyPr anchor="t" rtlCol="false" tIns="0" lIns="0" bIns="0" rIns="0">
            <a:spAutoFit/>
          </a:bodyPr>
          <a:lstStyle/>
          <a:p>
            <a:pPr algn="just">
              <a:lnSpc>
                <a:spcPts val="5599"/>
              </a:lnSpc>
            </a:pPr>
            <a:r>
              <a:rPr lang="en-US" sz="3999">
                <a:solidFill>
                  <a:srgbClr val="0D0F68"/>
                </a:solidFill>
                <a:latin typeface="Yeseva One"/>
                <a:ea typeface="Yeseva One"/>
                <a:cs typeface="Yeseva One"/>
                <a:sym typeface="Yeseva One"/>
              </a:rPr>
              <a:t>Branch prediction: 2-bit scheme</a:t>
            </a:r>
          </a:p>
        </p:txBody>
      </p:sp>
      <p:sp>
        <p:nvSpPr>
          <p:cNvPr name="TextBox 6" id="6"/>
          <p:cNvSpPr txBox="true"/>
          <p:nvPr/>
        </p:nvSpPr>
        <p:spPr>
          <a:xfrm rot="0">
            <a:off x="1834983" y="6315539"/>
            <a:ext cx="14618035" cy="688975"/>
          </a:xfrm>
          <a:prstGeom prst="rect">
            <a:avLst/>
          </a:prstGeom>
        </p:spPr>
        <p:txBody>
          <a:bodyPr anchor="t" rtlCol="false" tIns="0" lIns="0" bIns="0" rIns="0">
            <a:spAutoFit/>
          </a:bodyPr>
          <a:lstStyle/>
          <a:p>
            <a:pPr algn="just">
              <a:lnSpc>
                <a:spcPts val="5599"/>
              </a:lnSpc>
            </a:pPr>
            <a:r>
              <a:rPr lang="en-US" sz="3999">
                <a:solidFill>
                  <a:srgbClr val="0D0F68"/>
                </a:solidFill>
                <a:latin typeface="Yeseva One"/>
                <a:ea typeface="Yeseva One"/>
                <a:cs typeface="Yeseva One"/>
                <a:sym typeface="Yeseva One"/>
              </a:rPr>
              <a:t>Memory hierarchy</a:t>
            </a:r>
          </a:p>
        </p:txBody>
      </p:sp>
      <p:sp>
        <p:nvSpPr>
          <p:cNvPr name="TextBox 7" id="7"/>
          <p:cNvSpPr txBox="true"/>
          <p:nvPr/>
        </p:nvSpPr>
        <p:spPr>
          <a:xfrm rot="0">
            <a:off x="3146086" y="7318839"/>
            <a:ext cx="14618035" cy="688975"/>
          </a:xfrm>
          <a:prstGeom prst="rect">
            <a:avLst/>
          </a:prstGeom>
        </p:spPr>
        <p:txBody>
          <a:bodyPr anchor="t" rtlCol="false" tIns="0" lIns="0" bIns="0" rIns="0">
            <a:spAutoFit/>
          </a:bodyPr>
          <a:lstStyle/>
          <a:p>
            <a:pPr algn="just">
              <a:lnSpc>
                <a:spcPts val="5599"/>
              </a:lnSpc>
            </a:pPr>
            <a:r>
              <a:rPr lang="en-US" sz="3999">
                <a:solidFill>
                  <a:srgbClr val="0D0F68"/>
                </a:solidFill>
                <a:latin typeface="Yeseva One"/>
                <a:ea typeface="Yeseva One"/>
                <a:cs typeface="Yeseva One"/>
                <a:sym typeface="Yeseva One"/>
              </a:rPr>
              <a:t>L1 cache: I-cache, D-cache</a:t>
            </a:r>
          </a:p>
        </p:txBody>
      </p:sp>
      <p:sp>
        <p:nvSpPr>
          <p:cNvPr name="TextBox 8" id="8"/>
          <p:cNvSpPr txBox="true"/>
          <p:nvPr/>
        </p:nvSpPr>
        <p:spPr>
          <a:xfrm rot="0">
            <a:off x="3146086" y="8322139"/>
            <a:ext cx="14618035" cy="688975"/>
          </a:xfrm>
          <a:prstGeom prst="rect">
            <a:avLst/>
          </a:prstGeom>
        </p:spPr>
        <p:txBody>
          <a:bodyPr anchor="t" rtlCol="false" tIns="0" lIns="0" bIns="0" rIns="0">
            <a:spAutoFit/>
          </a:bodyPr>
          <a:lstStyle/>
          <a:p>
            <a:pPr algn="just">
              <a:lnSpc>
                <a:spcPts val="5599"/>
              </a:lnSpc>
            </a:pPr>
            <a:r>
              <a:rPr lang="en-US" sz="3999">
                <a:solidFill>
                  <a:srgbClr val="0D0F68"/>
                </a:solidFill>
                <a:latin typeface="Yeseva One"/>
                <a:ea typeface="Yeseva One"/>
                <a:cs typeface="Yeseva One"/>
                <a:sym typeface="Yeseva One"/>
              </a:rPr>
              <a:t>L2 cache</a:t>
            </a:r>
          </a:p>
        </p:txBody>
      </p:sp>
    </p:spTree>
  </p:cSld>
  <p:clrMapOvr>
    <a:masterClrMapping/>
  </p:clrMapOvr>
  <p:transition spd="slow">
    <p:push dir="l"/>
  </p:transition>
</p:sld>
</file>

<file path=ppt/slides/slide3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517716" y="4116797"/>
            <a:ext cx="11252568" cy="1377949"/>
          </a:xfrm>
          <a:prstGeom prst="rect">
            <a:avLst/>
          </a:prstGeom>
        </p:spPr>
        <p:txBody>
          <a:bodyPr anchor="t" rtlCol="false" tIns="0" lIns="0" bIns="0" rIns="0">
            <a:spAutoFit/>
          </a:bodyPr>
          <a:lstStyle/>
          <a:p>
            <a:pPr algn="ctr">
              <a:lnSpc>
                <a:spcPts val="11200"/>
              </a:lnSpc>
            </a:pPr>
            <a:r>
              <a:rPr lang="en-US" sz="8000">
                <a:solidFill>
                  <a:srgbClr val="0D0F68"/>
                </a:solidFill>
                <a:latin typeface="Yeseva One"/>
                <a:ea typeface="Yeseva One"/>
                <a:cs typeface="Yeseva One"/>
                <a:sym typeface="Yeseva One"/>
              </a:rPr>
              <a:t>4. Đánh giá hệ thống</a:t>
            </a:r>
          </a:p>
        </p:txBody>
      </p:sp>
    </p:spTree>
  </p:cSld>
  <p:clrMapOvr>
    <a:masterClrMapping/>
  </p:clrMapOvr>
  <p:transition spd="slow">
    <p:push dir="l"/>
  </p:transition>
</p:sld>
</file>

<file path=ppt/slides/slide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1601846" y="600075"/>
            <a:ext cx="631895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4. Đánh giá hệ thống</a:t>
            </a:r>
          </a:p>
        </p:txBody>
      </p:sp>
      <p:sp>
        <p:nvSpPr>
          <p:cNvPr name="TextBox 6" id="6"/>
          <p:cNvSpPr txBox="true"/>
          <p:nvPr/>
        </p:nvSpPr>
        <p:spPr>
          <a:xfrm rot="0">
            <a:off x="1312371" y="1673828"/>
            <a:ext cx="15663257"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Các giả định và thông số đánh giá</a:t>
            </a:r>
          </a:p>
        </p:txBody>
      </p:sp>
      <p:sp>
        <p:nvSpPr>
          <p:cNvPr name="TextBox 7" id="7"/>
          <p:cNvSpPr txBox="true"/>
          <p:nvPr/>
        </p:nvSpPr>
        <p:spPr>
          <a:xfrm rot="0">
            <a:off x="1028700" y="3385186"/>
            <a:ext cx="16230600" cy="1758314"/>
          </a:xfrm>
          <a:prstGeom prst="rect">
            <a:avLst/>
          </a:prstGeom>
        </p:spPr>
        <p:txBody>
          <a:bodyPr anchor="t" rtlCol="false" tIns="0" lIns="0" bIns="0" rIns="0">
            <a:spAutoFit/>
          </a:bodyPr>
          <a:lstStyle/>
          <a:p>
            <a:pPr algn="just">
              <a:lnSpc>
                <a:spcPts val="7200"/>
              </a:lnSpc>
            </a:pPr>
            <a:r>
              <a:rPr lang="en-US" sz="3600">
                <a:solidFill>
                  <a:srgbClr val="0D0F68"/>
                </a:solidFill>
                <a:latin typeface="Yeseva One"/>
                <a:ea typeface="Yeseva One"/>
                <a:cs typeface="Yeseva One"/>
                <a:sym typeface="Yeseva One"/>
              </a:rPr>
              <a:t>AMAT (average memory access time) </a:t>
            </a:r>
          </a:p>
          <a:p>
            <a:pPr algn="just">
              <a:lnSpc>
                <a:spcPts val="7200"/>
              </a:lnSpc>
            </a:pPr>
            <a:r>
              <a:rPr lang="en-US" sz="3600">
                <a:solidFill>
                  <a:srgbClr val="0D0F68"/>
                </a:solidFill>
                <a:latin typeface="Yeseva One"/>
                <a:ea typeface="Yeseva One"/>
                <a:cs typeface="Yeseva One"/>
                <a:sym typeface="Yeseva One"/>
              </a:rPr>
              <a:t>CPI (cycles per instruction)</a:t>
            </a:r>
          </a:p>
        </p:txBody>
      </p:sp>
      <p:sp>
        <p:nvSpPr>
          <p:cNvPr name="TextBox 8" id="8"/>
          <p:cNvSpPr txBox="true"/>
          <p:nvPr/>
        </p:nvSpPr>
        <p:spPr>
          <a:xfrm rot="0">
            <a:off x="1028700" y="5810250"/>
            <a:ext cx="16230600" cy="1758314"/>
          </a:xfrm>
          <a:prstGeom prst="rect">
            <a:avLst/>
          </a:prstGeom>
        </p:spPr>
        <p:txBody>
          <a:bodyPr anchor="t" rtlCol="false" tIns="0" lIns="0" bIns="0" rIns="0">
            <a:spAutoFit/>
          </a:bodyPr>
          <a:lstStyle/>
          <a:p>
            <a:pPr algn="just">
              <a:lnSpc>
                <a:spcPts val="7200"/>
              </a:lnSpc>
            </a:pPr>
            <a:r>
              <a:rPr lang="en-US" sz="3600">
                <a:solidFill>
                  <a:srgbClr val="0D0F68"/>
                </a:solidFill>
                <a:latin typeface="Yeseva One"/>
                <a:ea typeface="Yeseva One"/>
                <a:cs typeface="Yeseva One"/>
                <a:sym typeface="Yeseva One"/>
              </a:rPr>
              <a:t>Giả định: thời gian truy cập L1 cache là 1ns, L2 cache là 10ns và thời gian truy cập bộ nhớ chính là 100ns. Chu kì mô phỏng là 2ns.</a:t>
            </a:r>
          </a:p>
        </p:txBody>
      </p:sp>
    </p:spTree>
  </p:cSld>
  <p:clrMapOvr>
    <a:masterClrMapping/>
  </p:clrMapOvr>
  <p:transition spd="slow">
    <p:push dir="l"/>
  </p:transition>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1601846" y="600075"/>
            <a:ext cx="631895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4. Đánh giá hệ thống</a:t>
            </a:r>
          </a:p>
        </p:txBody>
      </p:sp>
      <p:sp>
        <p:nvSpPr>
          <p:cNvPr name="TextBox 6" id="6"/>
          <p:cNvSpPr txBox="true"/>
          <p:nvPr/>
        </p:nvSpPr>
        <p:spPr>
          <a:xfrm rot="0">
            <a:off x="1312371" y="1673828"/>
            <a:ext cx="15663257" cy="21145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Chương trình biến đổi số nhị phân thành thập phân </a:t>
            </a:r>
          </a:p>
        </p:txBody>
      </p:sp>
      <p:sp>
        <p:nvSpPr>
          <p:cNvPr name="TextBox 7" id="7"/>
          <p:cNvSpPr txBox="true"/>
          <p:nvPr/>
        </p:nvSpPr>
        <p:spPr>
          <a:xfrm rot="0">
            <a:off x="1028700" y="4653666"/>
            <a:ext cx="16230600" cy="3587114"/>
          </a:xfrm>
          <a:prstGeom prst="rect">
            <a:avLst/>
          </a:prstGeom>
        </p:spPr>
        <p:txBody>
          <a:bodyPr anchor="t" rtlCol="false" tIns="0" lIns="0" bIns="0" rIns="0">
            <a:spAutoFit/>
          </a:bodyPr>
          <a:lstStyle/>
          <a:p>
            <a:pPr algn="just">
              <a:lnSpc>
                <a:spcPts val="7200"/>
              </a:lnSpc>
            </a:pPr>
            <a:r>
              <a:rPr lang="en-US" sz="3600">
                <a:solidFill>
                  <a:srgbClr val="0D0F68"/>
                </a:solidFill>
                <a:latin typeface="Yeseva One"/>
                <a:ea typeface="Yeseva One"/>
                <a:cs typeface="Yeseva One"/>
                <a:sym typeface="Yeseva One"/>
              </a:rPr>
              <a:t>L1 D-cache: số lần access là 259, số lần hit là 207, số lần miss là 52.</a:t>
            </a:r>
          </a:p>
          <a:p>
            <a:pPr algn="just">
              <a:lnSpc>
                <a:spcPts val="7200"/>
              </a:lnSpc>
            </a:pPr>
            <a:r>
              <a:rPr lang="en-US" sz="3600">
                <a:solidFill>
                  <a:srgbClr val="0D0F68"/>
                </a:solidFill>
                <a:latin typeface="Yeseva One"/>
                <a:ea typeface="Yeseva One"/>
                <a:cs typeface="Yeseva One"/>
                <a:sym typeface="Yeseva One"/>
              </a:rPr>
              <a:t>L1 I-cache: số lần access là 1377, số lần hit là 1226, số lần miss: 151.</a:t>
            </a:r>
          </a:p>
          <a:p>
            <a:pPr algn="just">
              <a:lnSpc>
                <a:spcPts val="7200"/>
              </a:lnSpc>
            </a:pPr>
            <a:r>
              <a:rPr lang="en-US" sz="3600">
                <a:solidFill>
                  <a:srgbClr val="0D0F68"/>
                </a:solidFill>
                <a:latin typeface="Yeseva One"/>
                <a:ea typeface="Yeseva One"/>
                <a:cs typeface="Yeseva One"/>
                <a:sym typeface="Yeseva One"/>
              </a:rPr>
              <a:t>L2 cache: số lần access là 187, số lần hit là 99, số lần miss là 88.</a:t>
            </a:r>
          </a:p>
          <a:p>
            <a:pPr algn="just">
              <a:lnSpc>
                <a:spcPts val="7200"/>
              </a:lnSpc>
            </a:pPr>
          </a:p>
        </p:txBody>
      </p:sp>
    </p:spTree>
  </p:cSld>
  <p:clrMapOvr>
    <a:masterClrMapping/>
  </p:clrMapOvr>
  <p:transition spd="slow">
    <p:push dir="l"/>
  </p:transition>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263472" y="4822492"/>
            <a:ext cx="13761055" cy="2852371"/>
          </a:xfrm>
          <a:custGeom>
            <a:avLst/>
            <a:gdLst/>
            <a:ahLst/>
            <a:cxnLst/>
            <a:rect r="r" b="b" t="t" l="l"/>
            <a:pathLst>
              <a:path h="2852371" w="13761055">
                <a:moveTo>
                  <a:pt x="0" y="0"/>
                </a:moveTo>
                <a:lnTo>
                  <a:pt x="13761056" y="0"/>
                </a:lnTo>
                <a:lnTo>
                  <a:pt x="13761056" y="2852370"/>
                </a:lnTo>
                <a:lnTo>
                  <a:pt x="0" y="2852370"/>
                </a:lnTo>
                <a:lnTo>
                  <a:pt x="0" y="0"/>
                </a:lnTo>
                <a:close/>
              </a:path>
            </a:pathLst>
          </a:custGeom>
          <a:blipFill>
            <a:blip r:embed="rId2"/>
            <a:stretch>
              <a:fillRect l="0" t="0" r="0" b="0"/>
            </a:stretch>
          </a:blipFill>
        </p:spPr>
      </p:sp>
      <p:sp>
        <p:nvSpPr>
          <p:cNvPr name="TextBox 6" id="6"/>
          <p:cNvSpPr txBox="true"/>
          <p:nvPr/>
        </p:nvSpPr>
        <p:spPr>
          <a:xfrm rot="0">
            <a:off x="11601846" y="600075"/>
            <a:ext cx="631895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4. Đánh giá hệ thống</a:t>
            </a:r>
          </a:p>
        </p:txBody>
      </p:sp>
      <p:sp>
        <p:nvSpPr>
          <p:cNvPr name="TextBox 7" id="7"/>
          <p:cNvSpPr txBox="true"/>
          <p:nvPr/>
        </p:nvSpPr>
        <p:spPr>
          <a:xfrm rot="0">
            <a:off x="1312371" y="1673828"/>
            <a:ext cx="15663257" cy="21145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Chương trình biến đổi số nhị phân thành thập phân </a:t>
            </a:r>
          </a:p>
        </p:txBody>
      </p:sp>
    </p:spTree>
  </p:cSld>
  <p:clrMapOvr>
    <a:masterClrMapping/>
  </p:clrMapOvr>
  <p:transition spd="slow">
    <p:push dir="l"/>
  </p:transition>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408673" y="3945908"/>
            <a:ext cx="13470654" cy="1958194"/>
          </a:xfrm>
          <a:custGeom>
            <a:avLst/>
            <a:gdLst/>
            <a:ahLst/>
            <a:cxnLst/>
            <a:rect r="r" b="b" t="t" l="l"/>
            <a:pathLst>
              <a:path h="1958194" w="13470654">
                <a:moveTo>
                  <a:pt x="0" y="0"/>
                </a:moveTo>
                <a:lnTo>
                  <a:pt x="13470654" y="0"/>
                </a:lnTo>
                <a:lnTo>
                  <a:pt x="13470654" y="1958194"/>
                </a:lnTo>
                <a:lnTo>
                  <a:pt x="0" y="1958194"/>
                </a:lnTo>
                <a:lnTo>
                  <a:pt x="0" y="0"/>
                </a:lnTo>
                <a:close/>
              </a:path>
            </a:pathLst>
          </a:custGeom>
          <a:blipFill>
            <a:blip r:embed="rId2"/>
            <a:stretch>
              <a:fillRect l="0" t="0" r="0" b="0"/>
            </a:stretch>
          </a:blipFill>
        </p:spPr>
      </p:sp>
      <p:sp>
        <p:nvSpPr>
          <p:cNvPr name="Freeform 6" id="6"/>
          <p:cNvSpPr/>
          <p:nvPr/>
        </p:nvSpPr>
        <p:spPr>
          <a:xfrm flipH="false" flipV="false" rot="0">
            <a:off x="2542865" y="6259639"/>
            <a:ext cx="13202270" cy="2749598"/>
          </a:xfrm>
          <a:custGeom>
            <a:avLst/>
            <a:gdLst/>
            <a:ahLst/>
            <a:cxnLst/>
            <a:rect r="r" b="b" t="t" l="l"/>
            <a:pathLst>
              <a:path h="2749598" w="13202270">
                <a:moveTo>
                  <a:pt x="0" y="0"/>
                </a:moveTo>
                <a:lnTo>
                  <a:pt x="13202270" y="0"/>
                </a:lnTo>
                <a:lnTo>
                  <a:pt x="13202270" y="2749598"/>
                </a:lnTo>
                <a:lnTo>
                  <a:pt x="0" y="2749598"/>
                </a:lnTo>
                <a:lnTo>
                  <a:pt x="0" y="0"/>
                </a:lnTo>
                <a:close/>
              </a:path>
            </a:pathLst>
          </a:custGeom>
          <a:blipFill>
            <a:blip r:embed="rId3"/>
            <a:stretch>
              <a:fillRect l="0" t="0" r="0" b="0"/>
            </a:stretch>
          </a:blipFill>
        </p:spPr>
      </p:sp>
      <p:sp>
        <p:nvSpPr>
          <p:cNvPr name="TextBox 7" id="7"/>
          <p:cNvSpPr txBox="true"/>
          <p:nvPr/>
        </p:nvSpPr>
        <p:spPr>
          <a:xfrm rot="0">
            <a:off x="11601846" y="600075"/>
            <a:ext cx="631895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4. Đánh giá hệ thống</a:t>
            </a:r>
          </a:p>
        </p:txBody>
      </p:sp>
      <p:sp>
        <p:nvSpPr>
          <p:cNvPr name="TextBox 8" id="8"/>
          <p:cNvSpPr txBox="true"/>
          <p:nvPr/>
        </p:nvSpPr>
        <p:spPr>
          <a:xfrm rot="0">
            <a:off x="224320" y="2069483"/>
            <a:ext cx="17839359"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Benchmark: binary search (ASCS Lab/ECE/BU)</a:t>
            </a:r>
          </a:p>
        </p:txBody>
      </p:sp>
    </p:spTree>
  </p:cSld>
  <p:clrMapOvr>
    <a:masterClrMapping/>
  </p:clrMapOvr>
  <p:transition spd="slow">
    <p:push dir="l"/>
  </p:transition>
</p:sld>
</file>

<file path=ppt/slides/slide3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230612" y="4373563"/>
            <a:ext cx="16028688" cy="1377949"/>
          </a:xfrm>
          <a:prstGeom prst="rect">
            <a:avLst/>
          </a:prstGeom>
        </p:spPr>
        <p:txBody>
          <a:bodyPr anchor="t" rtlCol="false" tIns="0" lIns="0" bIns="0" rIns="0">
            <a:spAutoFit/>
          </a:bodyPr>
          <a:lstStyle/>
          <a:p>
            <a:pPr algn="ctr">
              <a:lnSpc>
                <a:spcPts val="11200"/>
              </a:lnSpc>
            </a:pPr>
            <a:r>
              <a:rPr lang="en-US" sz="8000">
                <a:solidFill>
                  <a:srgbClr val="0D0F68"/>
                </a:solidFill>
                <a:latin typeface="Yeseva One"/>
                <a:ea typeface="Yeseva One"/>
                <a:cs typeface="Yeseva One"/>
                <a:sym typeface="Yeseva One"/>
              </a:rPr>
              <a:t>5. Kết luận và hướng phát triển</a:t>
            </a:r>
          </a:p>
        </p:txBody>
      </p:sp>
    </p:spTree>
  </p:cSld>
  <p:clrMapOvr>
    <a:masterClrMapping/>
  </p:clrMapOvr>
  <p:transition spd="slow">
    <p:push dir="l"/>
  </p:transition>
</p:sld>
</file>

<file path=ppt/slides/slide3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587290" y="419788"/>
            <a:ext cx="10178210" cy="1217823"/>
            <a:chOff x="0" y="0"/>
            <a:chExt cx="2680681" cy="320744"/>
          </a:xfrm>
        </p:grpSpPr>
        <p:sp>
          <p:nvSpPr>
            <p:cNvPr name="Freeform 3" id="3"/>
            <p:cNvSpPr/>
            <p:nvPr/>
          </p:nvSpPr>
          <p:spPr>
            <a:xfrm flipH="false" flipV="false" rot="0">
              <a:off x="0" y="0"/>
              <a:ext cx="2680681" cy="320744"/>
            </a:xfrm>
            <a:custGeom>
              <a:avLst/>
              <a:gdLst/>
              <a:ahLst/>
              <a:cxnLst/>
              <a:rect r="r" b="b" t="t" l="l"/>
              <a:pathLst>
                <a:path h="320744" w="2680681">
                  <a:moveTo>
                    <a:pt x="38792" y="0"/>
                  </a:moveTo>
                  <a:lnTo>
                    <a:pt x="2641888" y="0"/>
                  </a:lnTo>
                  <a:cubicBezTo>
                    <a:pt x="2663313" y="0"/>
                    <a:pt x="2680681" y="17368"/>
                    <a:pt x="2680681" y="38792"/>
                  </a:cubicBezTo>
                  <a:lnTo>
                    <a:pt x="2680681" y="281951"/>
                  </a:lnTo>
                  <a:cubicBezTo>
                    <a:pt x="2680681" y="292239"/>
                    <a:pt x="2676594" y="302106"/>
                    <a:pt x="2669319" y="309381"/>
                  </a:cubicBezTo>
                  <a:cubicBezTo>
                    <a:pt x="2662044" y="316656"/>
                    <a:pt x="2652177" y="320744"/>
                    <a:pt x="2641888" y="320744"/>
                  </a:cubicBezTo>
                  <a:lnTo>
                    <a:pt x="38792" y="320744"/>
                  </a:lnTo>
                  <a:cubicBezTo>
                    <a:pt x="28504" y="320744"/>
                    <a:pt x="18637" y="316656"/>
                    <a:pt x="11362" y="309381"/>
                  </a:cubicBezTo>
                  <a:cubicBezTo>
                    <a:pt x="4087" y="302106"/>
                    <a:pt x="0" y="292239"/>
                    <a:pt x="0" y="281951"/>
                  </a:cubicBezTo>
                  <a:lnTo>
                    <a:pt x="0" y="38792"/>
                  </a:lnTo>
                  <a:cubicBezTo>
                    <a:pt x="0" y="28504"/>
                    <a:pt x="4087" y="18637"/>
                    <a:pt x="11362" y="11362"/>
                  </a:cubicBezTo>
                  <a:cubicBezTo>
                    <a:pt x="18637" y="4087"/>
                    <a:pt x="28504" y="0"/>
                    <a:pt x="38792" y="0"/>
                  </a:cubicBezTo>
                  <a:close/>
                </a:path>
              </a:pathLst>
            </a:custGeom>
            <a:solidFill>
              <a:srgbClr val="0D0F68"/>
            </a:solidFill>
          </p:spPr>
        </p:sp>
        <p:sp>
          <p:nvSpPr>
            <p:cNvPr name="TextBox 4" id="4"/>
            <p:cNvSpPr txBox="true"/>
            <p:nvPr/>
          </p:nvSpPr>
          <p:spPr>
            <a:xfrm>
              <a:off x="0" y="-38100"/>
              <a:ext cx="2680681" cy="35884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8587290" y="600075"/>
            <a:ext cx="9333511"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5. Kết luận và hướng phát triển</a:t>
            </a:r>
          </a:p>
        </p:txBody>
      </p:sp>
      <p:sp>
        <p:nvSpPr>
          <p:cNvPr name="TextBox 6" id="6"/>
          <p:cNvSpPr txBox="true"/>
          <p:nvPr/>
        </p:nvSpPr>
        <p:spPr>
          <a:xfrm rot="0">
            <a:off x="3425301" y="1946273"/>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Mục tiêu đạt được</a:t>
            </a:r>
          </a:p>
        </p:txBody>
      </p:sp>
      <p:sp>
        <p:nvSpPr>
          <p:cNvPr name="TextBox 7" id="7"/>
          <p:cNvSpPr txBox="true"/>
          <p:nvPr/>
        </p:nvSpPr>
        <p:spPr>
          <a:xfrm rot="0">
            <a:off x="929409" y="3403598"/>
            <a:ext cx="16429182" cy="6330314"/>
          </a:xfrm>
          <a:prstGeom prst="rect">
            <a:avLst/>
          </a:prstGeom>
        </p:spPr>
        <p:txBody>
          <a:bodyPr anchor="t" rtlCol="false" tIns="0" lIns="0" bIns="0" rIns="0">
            <a:spAutoFit/>
          </a:bodyPr>
          <a:lstStyle/>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Xây dựng và triển khai thành công CPU RISC-V với tập lệnh RV32I, xử lý hazard và xây dựng bộ Branch prediction two-bit scheme.</a:t>
            </a:r>
          </a:p>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Thiết kế hệ thống bộ nhớ đệm hai cấp (L1 và L2 Cache), tối ưu hóa hiệu năng truy cập dữ liệu.</a:t>
            </a:r>
          </a:p>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Đánh giá hiệu năng thông qua các thông số như tỷ lệ cache hit/miss, AMAT, CPI.</a:t>
            </a:r>
          </a:p>
          <a:p>
            <a:pPr algn="just">
              <a:lnSpc>
                <a:spcPts val="7200"/>
              </a:lnSpc>
            </a:pPr>
          </a:p>
        </p:txBody>
      </p:sp>
    </p:spTree>
  </p:cSld>
  <p:clrMapOvr>
    <a:masterClrMapping/>
  </p:clrMapOvr>
  <p:transition spd="slow">
    <p:push dir="l"/>
  </p:transition>
</p:sld>
</file>

<file path=ppt/slides/slide3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587290" y="419788"/>
            <a:ext cx="10178210" cy="1217823"/>
            <a:chOff x="0" y="0"/>
            <a:chExt cx="2680681" cy="320744"/>
          </a:xfrm>
        </p:grpSpPr>
        <p:sp>
          <p:nvSpPr>
            <p:cNvPr name="Freeform 3" id="3"/>
            <p:cNvSpPr/>
            <p:nvPr/>
          </p:nvSpPr>
          <p:spPr>
            <a:xfrm flipH="false" flipV="false" rot="0">
              <a:off x="0" y="0"/>
              <a:ext cx="2680681" cy="320744"/>
            </a:xfrm>
            <a:custGeom>
              <a:avLst/>
              <a:gdLst/>
              <a:ahLst/>
              <a:cxnLst/>
              <a:rect r="r" b="b" t="t" l="l"/>
              <a:pathLst>
                <a:path h="320744" w="2680681">
                  <a:moveTo>
                    <a:pt x="38792" y="0"/>
                  </a:moveTo>
                  <a:lnTo>
                    <a:pt x="2641888" y="0"/>
                  </a:lnTo>
                  <a:cubicBezTo>
                    <a:pt x="2663313" y="0"/>
                    <a:pt x="2680681" y="17368"/>
                    <a:pt x="2680681" y="38792"/>
                  </a:cubicBezTo>
                  <a:lnTo>
                    <a:pt x="2680681" y="281951"/>
                  </a:lnTo>
                  <a:cubicBezTo>
                    <a:pt x="2680681" y="292239"/>
                    <a:pt x="2676594" y="302106"/>
                    <a:pt x="2669319" y="309381"/>
                  </a:cubicBezTo>
                  <a:cubicBezTo>
                    <a:pt x="2662044" y="316656"/>
                    <a:pt x="2652177" y="320744"/>
                    <a:pt x="2641888" y="320744"/>
                  </a:cubicBezTo>
                  <a:lnTo>
                    <a:pt x="38792" y="320744"/>
                  </a:lnTo>
                  <a:cubicBezTo>
                    <a:pt x="28504" y="320744"/>
                    <a:pt x="18637" y="316656"/>
                    <a:pt x="11362" y="309381"/>
                  </a:cubicBezTo>
                  <a:cubicBezTo>
                    <a:pt x="4087" y="302106"/>
                    <a:pt x="0" y="292239"/>
                    <a:pt x="0" y="281951"/>
                  </a:cubicBezTo>
                  <a:lnTo>
                    <a:pt x="0" y="38792"/>
                  </a:lnTo>
                  <a:cubicBezTo>
                    <a:pt x="0" y="28504"/>
                    <a:pt x="4087" y="18637"/>
                    <a:pt x="11362" y="11362"/>
                  </a:cubicBezTo>
                  <a:cubicBezTo>
                    <a:pt x="18637" y="4087"/>
                    <a:pt x="28504" y="0"/>
                    <a:pt x="38792" y="0"/>
                  </a:cubicBezTo>
                  <a:close/>
                </a:path>
              </a:pathLst>
            </a:custGeom>
            <a:solidFill>
              <a:srgbClr val="0D0F68"/>
            </a:solidFill>
          </p:spPr>
        </p:sp>
        <p:sp>
          <p:nvSpPr>
            <p:cNvPr name="TextBox 4" id="4"/>
            <p:cNvSpPr txBox="true"/>
            <p:nvPr/>
          </p:nvSpPr>
          <p:spPr>
            <a:xfrm>
              <a:off x="0" y="-38100"/>
              <a:ext cx="2680681" cy="35884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8587290" y="600075"/>
            <a:ext cx="9333511"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5. Kết luận và hướng phát triển</a:t>
            </a:r>
          </a:p>
        </p:txBody>
      </p:sp>
      <p:sp>
        <p:nvSpPr>
          <p:cNvPr name="TextBox 6" id="6"/>
          <p:cNvSpPr txBox="true"/>
          <p:nvPr/>
        </p:nvSpPr>
        <p:spPr>
          <a:xfrm rot="0">
            <a:off x="3524593" y="2103413"/>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Hướng phát triển</a:t>
            </a:r>
          </a:p>
        </p:txBody>
      </p:sp>
      <p:sp>
        <p:nvSpPr>
          <p:cNvPr name="TextBox 7" id="7"/>
          <p:cNvSpPr txBox="true"/>
          <p:nvPr/>
        </p:nvSpPr>
        <p:spPr>
          <a:xfrm rot="0">
            <a:off x="1028700" y="4116705"/>
            <a:ext cx="16429182" cy="1758314"/>
          </a:xfrm>
          <a:prstGeom prst="rect">
            <a:avLst/>
          </a:prstGeom>
        </p:spPr>
        <p:txBody>
          <a:bodyPr anchor="t" rtlCol="false" tIns="0" lIns="0" bIns="0" rIns="0">
            <a:spAutoFit/>
          </a:bodyPr>
          <a:lstStyle/>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Cải tiến thành Non-blocking cache</a:t>
            </a:r>
          </a:p>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Thiết kế Victim cache (một kĩ thuật giúp giảm miss rate)</a:t>
            </a:r>
          </a:p>
        </p:txBody>
      </p:sp>
    </p:spTree>
  </p:cSld>
  <p:clrMapOvr>
    <a:masterClrMapping/>
  </p:clrMapOvr>
  <p:transition spd="slow">
    <p:push dir="l"/>
  </p:transition>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58700" y="378696"/>
            <a:ext cx="1372672" cy="4482194"/>
          </a:xfrm>
          <a:custGeom>
            <a:avLst/>
            <a:gdLst/>
            <a:ahLst/>
            <a:cxnLst/>
            <a:rect r="r" b="b" t="t" l="l"/>
            <a:pathLst>
              <a:path h="4482194" w="1372672">
                <a:moveTo>
                  <a:pt x="0" y="0"/>
                </a:moveTo>
                <a:lnTo>
                  <a:pt x="1372672" y="0"/>
                </a:lnTo>
                <a:lnTo>
                  <a:pt x="1372672" y="4482193"/>
                </a:lnTo>
                <a:lnTo>
                  <a:pt x="0" y="4482193"/>
                </a:lnTo>
                <a:lnTo>
                  <a:pt x="0" y="0"/>
                </a:lnTo>
                <a:close/>
              </a:path>
            </a:pathLst>
          </a:custGeom>
          <a:blipFill>
            <a:blip r:embed="rId2"/>
            <a:stretch>
              <a:fillRect l="0" t="0" r="0" b="0"/>
            </a:stretch>
          </a:blipFill>
        </p:spPr>
      </p:sp>
      <p:sp>
        <p:nvSpPr>
          <p:cNvPr name="TextBox 3" id="3"/>
          <p:cNvSpPr txBox="true"/>
          <p:nvPr/>
        </p:nvSpPr>
        <p:spPr>
          <a:xfrm rot="0">
            <a:off x="1804359" y="3770629"/>
            <a:ext cx="14679282" cy="2593341"/>
          </a:xfrm>
          <a:prstGeom prst="rect">
            <a:avLst/>
          </a:prstGeom>
        </p:spPr>
        <p:txBody>
          <a:bodyPr anchor="t" rtlCol="false" tIns="0" lIns="0" bIns="0" rIns="0">
            <a:spAutoFit/>
          </a:bodyPr>
          <a:lstStyle/>
          <a:p>
            <a:pPr algn="ctr">
              <a:lnSpc>
                <a:spcPts val="10359"/>
              </a:lnSpc>
            </a:pPr>
            <a:r>
              <a:rPr lang="en-US" sz="7399">
                <a:solidFill>
                  <a:srgbClr val="0D0F68"/>
                </a:solidFill>
                <a:latin typeface="Yeseva One"/>
                <a:ea typeface="Yeseva One"/>
                <a:cs typeface="Yeseva One"/>
                <a:sym typeface="Yeseva One"/>
              </a:rPr>
              <a:t>CẢM ƠN CÁC THẦY CÔ ĐÃ LẮNG NGHE</a:t>
            </a:r>
          </a:p>
        </p:txBody>
      </p:sp>
    </p:spTree>
  </p:cSld>
  <p:clrMapOvr>
    <a:masterClrMapping/>
  </p:clrMapOvr>
  <p:transition spd="slow">
    <p:push dir="l"/>
  </p:transition>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321891" y="4819977"/>
            <a:ext cx="13644218" cy="647045"/>
          </a:xfrm>
          <a:custGeom>
            <a:avLst/>
            <a:gdLst/>
            <a:ahLst/>
            <a:cxnLst/>
            <a:rect r="r" b="b" t="t" l="l"/>
            <a:pathLst>
              <a:path h="647045" w="13644218">
                <a:moveTo>
                  <a:pt x="0" y="0"/>
                </a:moveTo>
                <a:lnTo>
                  <a:pt x="13644218" y="0"/>
                </a:lnTo>
                <a:lnTo>
                  <a:pt x="13644218" y="647046"/>
                </a:lnTo>
                <a:lnTo>
                  <a:pt x="0" y="647046"/>
                </a:lnTo>
                <a:lnTo>
                  <a:pt x="0" y="0"/>
                </a:lnTo>
                <a:close/>
              </a:path>
            </a:pathLst>
          </a:custGeom>
          <a:blipFill>
            <a:blip r:embed="rId2"/>
            <a:stretch>
              <a:fillRect l="0" t="0" r="0" b="0"/>
            </a:stretch>
          </a:blipFill>
        </p:spPr>
      </p:sp>
      <p:sp>
        <p:nvSpPr>
          <p:cNvPr name="TextBox 6" id="6"/>
          <p:cNvSpPr txBox="true"/>
          <p:nvPr/>
        </p:nvSpPr>
        <p:spPr>
          <a:xfrm rot="0">
            <a:off x="11601846" y="600075"/>
            <a:ext cx="631895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Dự phòng</a:t>
            </a:r>
          </a:p>
        </p:txBody>
      </p:sp>
      <p:sp>
        <p:nvSpPr>
          <p:cNvPr name="TextBox 7" id="7"/>
          <p:cNvSpPr txBox="true"/>
          <p:nvPr/>
        </p:nvSpPr>
        <p:spPr>
          <a:xfrm rot="0">
            <a:off x="1312371" y="1673828"/>
            <a:ext cx="15663257"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Thông số AMAT và CPI</a:t>
            </a:r>
          </a:p>
        </p:txBody>
      </p:sp>
      <p:sp>
        <p:nvSpPr>
          <p:cNvPr name="TextBox 8" id="8"/>
          <p:cNvSpPr txBox="true"/>
          <p:nvPr/>
        </p:nvSpPr>
        <p:spPr>
          <a:xfrm rot="0">
            <a:off x="745029" y="3074314"/>
            <a:ext cx="16230600" cy="843914"/>
          </a:xfrm>
          <a:prstGeom prst="rect">
            <a:avLst/>
          </a:prstGeom>
        </p:spPr>
        <p:txBody>
          <a:bodyPr anchor="t" rtlCol="false" tIns="0" lIns="0" bIns="0" rIns="0">
            <a:spAutoFit/>
          </a:bodyPr>
          <a:lstStyle/>
          <a:p>
            <a:pPr algn="just">
              <a:lnSpc>
                <a:spcPts val="7200"/>
              </a:lnSpc>
            </a:pPr>
            <a:r>
              <a:rPr lang="en-US" sz="3600">
                <a:solidFill>
                  <a:srgbClr val="0D0F68"/>
                </a:solidFill>
                <a:latin typeface="Yeseva One"/>
                <a:ea typeface="Yeseva One"/>
                <a:cs typeface="Yeseva One"/>
                <a:sym typeface="Yeseva One"/>
              </a:rPr>
              <a:t>AMAT (average memory access time) </a:t>
            </a:r>
          </a:p>
        </p:txBody>
      </p:sp>
      <p:sp>
        <p:nvSpPr>
          <p:cNvPr name="TextBox 9" id="9"/>
          <p:cNvSpPr txBox="true"/>
          <p:nvPr/>
        </p:nvSpPr>
        <p:spPr>
          <a:xfrm rot="0">
            <a:off x="2534900" y="6171873"/>
            <a:ext cx="16230600" cy="3089275"/>
          </a:xfrm>
          <a:prstGeom prst="rect">
            <a:avLst/>
          </a:prstGeom>
        </p:spPr>
        <p:txBody>
          <a:bodyPr anchor="t" rtlCol="false" tIns="0" lIns="0" bIns="0" rIns="0">
            <a:spAutoFit/>
          </a:bodyPr>
          <a:lstStyle/>
          <a:p>
            <a:pPr algn="just">
              <a:lnSpc>
                <a:spcPts val="4999"/>
              </a:lnSpc>
            </a:pPr>
            <a:r>
              <a:rPr lang="en-US" sz="2499">
                <a:solidFill>
                  <a:srgbClr val="0D0F68"/>
                </a:solidFill>
                <a:latin typeface="Yeseva One"/>
                <a:ea typeface="Yeseva One"/>
                <a:cs typeface="Yeseva One"/>
                <a:sym typeface="Yeseva One"/>
              </a:rPr>
              <a:t>H1: hit rate của L1 cache</a:t>
            </a:r>
          </a:p>
          <a:p>
            <a:pPr algn="just">
              <a:lnSpc>
                <a:spcPts val="4999"/>
              </a:lnSpc>
            </a:pPr>
            <a:r>
              <a:rPr lang="en-US" sz="2499">
                <a:solidFill>
                  <a:srgbClr val="0D0F68"/>
                </a:solidFill>
                <a:latin typeface="Yeseva One"/>
                <a:ea typeface="Yeseva One"/>
                <a:cs typeface="Yeseva One"/>
                <a:sym typeface="Yeseva One"/>
              </a:rPr>
              <a:t>T1: thời gian truy cập L1 cache</a:t>
            </a:r>
          </a:p>
          <a:p>
            <a:pPr algn="just">
              <a:lnSpc>
                <a:spcPts val="4999"/>
              </a:lnSpc>
            </a:pPr>
            <a:r>
              <a:rPr lang="en-US" sz="2499">
                <a:solidFill>
                  <a:srgbClr val="0D0F68"/>
                </a:solidFill>
                <a:latin typeface="Yeseva One"/>
                <a:ea typeface="Yeseva One"/>
                <a:cs typeface="Yeseva One"/>
                <a:sym typeface="Yeseva One"/>
              </a:rPr>
              <a:t>H2: hit rate của L2 cache</a:t>
            </a:r>
          </a:p>
          <a:p>
            <a:pPr algn="just">
              <a:lnSpc>
                <a:spcPts val="4999"/>
              </a:lnSpc>
            </a:pPr>
            <a:r>
              <a:rPr lang="en-US" sz="2499">
                <a:solidFill>
                  <a:srgbClr val="0D0F68"/>
                </a:solidFill>
                <a:latin typeface="Yeseva One"/>
                <a:ea typeface="Yeseva One"/>
                <a:cs typeface="Yeseva One"/>
                <a:sym typeface="Yeseva One"/>
              </a:rPr>
              <a:t>T2: thời gian truy cập L2 cache</a:t>
            </a:r>
          </a:p>
          <a:p>
            <a:pPr algn="just">
              <a:lnSpc>
                <a:spcPts val="4999"/>
              </a:lnSpc>
            </a:pPr>
            <a:r>
              <a:rPr lang="en-US" sz="2499">
                <a:solidFill>
                  <a:srgbClr val="0D0F68"/>
                </a:solidFill>
                <a:latin typeface="Yeseva One"/>
                <a:ea typeface="Yeseva One"/>
                <a:cs typeface="Yeseva One"/>
                <a:sym typeface="Yeseva One"/>
              </a:rPr>
              <a:t>Tmem: thời gian truy cập bộ nhớ chính</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DDDBDB"/>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948168" y="1418432"/>
            <a:ext cx="6391665" cy="1377949"/>
          </a:xfrm>
          <a:prstGeom prst="rect">
            <a:avLst/>
          </a:prstGeom>
        </p:spPr>
        <p:txBody>
          <a:bodyPr anchor="t" rtlCol="false" tIns="0" lIns="0" bIns="0" rIns="0">
            <a:spAutoFit/>
          </a:bodyPr>
          <a:lstStyle/>
          <a:p>
            <a:pPr algn="ctr">
              <a:lnSpc>
                <a:spcPts val="11200"/>
              </a:lnSpc>
            </a:pPr>
            <a:r>
              <a:rPr lang="en-US" sz="8000">
                <a:solidFill>
                  <a:srgbClr val="0D0F68"/>
                </a:solidFill>
                <a:latin typeface="Yeseva One"/>
                <a:ea typeface="Yeseva One"/>
                <a:cs typeface="Yeseva One"/>
                <a:sym typeface="Yeseva One"/>
              </a:rPr>
              <a:t>Nội Dung</a:t>
            </a:r>
          </a:p>
        </p:txBody>
      </p:sp>
      <p:grpSp>
        <p:nvGrpSpPr>
          <p:cNvPr name="Group 6" id="6"/>
          <p:cNvGrpSpPr/>
          <p:nvPr/>
        </p:nvGrpSpPr>
        <p:grpSpPr>
          <a:xfrm rot="0">
            <a:off x="1878574" y="3428702"/>
            <a:ext cx="6492732" cy="1217823"/>
            <a:chOff x="0" y="0"/>
            <a:chExt cx="1710020" cy="320744"/>
          </a:xfrm>
        </p:grpSpPr>
        <p:sp>
          <p:nvSpPr>
            <p:cNvPr name="Freeform 7" id="7"/>
            <p:cNvSpPr/>
            <p:nvPr/>
          </p:nvSpPr>
          <p:spPr>
            <a:xfrm flipH="false" flipV="false" rot="0">
              <a:off x="0" y="0"/>
              <a:ext cx="1710020" cy="320744"/>
            </a:xfrm>
            <a:custGeom>
              <a:avLst/>
              <a:gdLst/>
              <a:ahLst/>
              <a:cxnLst/>
              <a:rect r="r" b="b" t="t" l="l"/>
              <a:pathLst>
                <a:path h="320744" w="1710020">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0D0F68"/>
            </a:solidFill>
            <a:ln cap="rnd">
              <a:noFill/>
              <a:prstDash val="dash"/>
              <a:round/>
            </a:ln>
          </p:spPr>
        </p:sp>
        <p:sp>
          <p:nvSpPr>
            <p:cNvPr name="TextBox 8" id="8"/>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r>
                <a:rPr lang="en-US" sz="1899">
                  <a:solidFill>
                    <a:srgbClr val="0D0F68"/>
                  </a:solidFill>
                  <a:latin typeface="Canva Sans"/>
                  <a:ea typeface="Canva Sans"/>
                  <a:cs typeface="Canva Sans"/>
                  <a:sym typeface="Canva Sans"/>
                </a:rPr>
                <a:t>C</a:t>
              </a:r>
            </a:p>
          </p:txBody>
        </p:sp>
      </p:grpSp>
      <p:sp>
        <p:nvSpPr>
          <p:cNvPr name="TextBox 9" id="9"/>
          <p:cNvSpPr txBox="true"/>
          <p:nvPr/>
        </p:nvSpPr>
        <p:spPr>
          <a:xfrm rot="0">
            <a:off x="2335620" y="3618514"/>
            <a:ext cx="884008" cy="762000"/>
          </a:xfrm>
          <a:prstGeom prst="rect">
            <a:avLst/>
          </a:prstGeom>
        </p:spPr>
        <p:txBody>
          <a:bodyPr anchor="t" rtlCol="false" tIns="0" lIns="0" bIns="0" rIns="0">
            <a:spAutoFit/>
          </a:bodyPr>
          <a:lstStyle/>
          <a:p>
            <a:pPr algn="ctr">
              <a:lnSpc>
                <a:spcPts val="6299"/>
              </a:lnSpc>
            </a:pPr>
            <a:r>
              <a:rPr lang="en-US" b="true" sz="4500">
                <a:solidFill>
                  <a:srgbClr val="FFFFFF"/>
                </a:solidFill>
                <a:latin typeface="Garet Bold"/>
                <a:ea typeface="Garet Bold"/>
                <a:cs typeface="Garet Bold"/>
                <a:sym typeface="Garet Bold"/>
              </a:rPr>
              <a:t>1</a:t>
            </a:r>
          </a:p>
        </p:txBody>
      </p:sp>
      <p:grpSp>
        <p:nvGrpSpPr>
          <p:cNvPr name="Group 10" id="10"/>
          <p:cNvGrpSpPr/>
          <p:nvPr/>
        </p:nvGrpSpPr>
        <p:grpSpPr>
          <a:xfrm rot="0">
            <a:off x="1878574" y="5439725"/>
            <a:ext cx="6492732" cy="1217823"/>
            <a:chOff x="0" y="0"/>
            <a:chExt cx="1710020" cy="320744"/>
          </a:xfrm>
        </p:grpSpPr>
        <p:sp>
          <p:nvSpPr>
            <p:cNvPr name="Freeform 11" id="11"/>
            <p:cNvSpPr/>
            <p:nvPr/>
          </p:nvSpPr>
          <p:spPr>
            <a:xfrm flipH="false" flipV="false" rot="0">
              <a:off x="0" y="0"/>
              <a:ext cx="1710020" cy="320744"/>
            </a:xfrm>
            <a:custGeom>
              <a:avLst/>
              <a:gdLst/>
              <a:ahLst/>
              <a:cxnLst/>
              <a:rect r="r" b="b" t="t" l="l"/>
              <a:pathLst>
                <a:path h="320744" w="1710020">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65A4CD"/>
            </a:solidFill>
          </p:spPr>
        </p:sp>
        <p:sp>
          <p:nvSpPr>
            <p:cNvPr name="TextBox 12" id="12"/>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2323154" y="5629537"/>
            <a:ext cx="884008" cy="762000"/>
          </a:xfrm>
          <a:prstGeom prst="rect">
            <a:avLst/>
          </a:prstGeom>
        </p:spPr>
        <p:txBody>
          <a:bodyPr anchor="t" rtlCol="false" tIns="0" lIns="0" bIns="0" rIns="0">
            <a:spAutoFit/>
          </a:bodyPr>
          <a:lstStyle/>
          <a:p>
            <a:pPr algn="ctr">
              <a:lnSpc>
                <a:spcPts val="6299"/>
              </a:lnSpc>
            </a:pPr>
            <a:r>
              <a:rPr lang="en-US" b="true" sz="4500">
                <a:solidFill>
                  <a:srgbClr val="0D0F68"/>
                </a:solidFill>
                <a:latin typeface="Garet Bold"/>
                <a:ea typeface="Garet Bold"/>
                <a:cs typeface="Garet Bold"/>
                <a:sym typeface="Garet Bold"/>
              </a:rPr>
              <a:t>2</a:t>
            </a:r>
          </a:p>
        </p:txBody>
      </p:sp>
      <p:grpSp>
        <p:nvGrpSpPr>
          <p:cNvPr name="Group 14" id="14"/>
          <p:cNvGrpSpPr/>
          <p:nvPr/>
        </p:nvGrpSpPr>
        <p:grpSpPr>
          <a:xfrm rot="0">
            <a:off x="4894366" y="7104331"/>
            <a:ext cx="8499268" cy="1217823"/>
            <a:chOff x="0" y="0"/>
            <a:chExt cx="2238490" cy="320744"/>
          </a:xfrm>
        </p:grpSpPr>
        <p:sp>
          <p:nvSpPr>
            <p:cNvPr name="Freeform 15" id="15"/>
            <p:cNvSpPr/>
            <p:nvPr/>
          </p:nvSpPr>
          <p:spPr>
            <a:xfrm flipH="false" flipV="false" rot="0">
              <a:off x="0" y="0"/>
              <a:ext cx="2238490" cy="320744"/>
            </a:xfrm>
            <a:custGeom>
              <a:avLst/>
              <a:gdLst/>
              <a:ahLst/>
              <a:cxnLst/>
              <a:rect r="r" b="b" t="t" l="l"/>
              <a:pathLst>
                <a:path h="320744" w="2238490">
                  <a:moveTo>
                    <a:pt x="46456" y="0"/>
                  </a:moveTo>
                  <a:lnTo>
                    <a:pt x="2192035" y="0"/>
                  </a:lnTo>
                  <a:cubicBezTo>
                    <a:pt x="2204356" y="0"/>
                    <a:pt x="2216172" y="4894"/>
                    <a:pt x="2224884" y="13607"/>
                  </a:cubicBezTo>
                  <a:cubicBezTo>
                    <a:pt x="2233596" y="22319"/>
                    <a:pt x="2238490" y="34135"/>
                    <a:pt x="2238490" y="46456"/>
                  </a:cubicBezTo>
                  <a:lnTo>
                    <a:pt x="2238490" y="274288"/>
                  </a:lnTo>
                  <a:cubicBezTo>
                    <a:pt x="2238490" y="286609"/>
                    <a:pt x="2233596" y="298425"/>
                    <a:pt x="2224884" y="307137"/>
                  </a:cubicBezTo>
                  <a:cubicBezTo>
                    <a:pt x="2216172" y="315849"/>
                    <a:pt x="2204356" y="320744"/>
                    <a:pt x="2192035" y="320744"/>
                  </a:cubicBezTo>
                  <a:lnTo>
                    <a:pt x="46456" y="320744"/>
                  </a:lnTo>
                  <a:cubicBezTo>
                    <a:pt x="34135" y="320744"/>
                    <a:pt x="22319" y="315849"/>
                    <a:pt x="13607" y="307137"/>
                  </a:cubicBezTo>
                  <a:cubicBezTo>
                    <a:pt x="4894" y="298425"/>
                    <a:pt x="0" y="286609"/>
                    <a:pt x="0" y="274288"/>
                  </a:cubicBezTo>
                  <a:lnTo>
                    <a:pt x="0" y="46456"/>
                  </a:lnTo>
                  <a:cubicBezTo>
                    <a:pt x="0" y="34135"/>
                    <a:pt x="4894" y="22319"/>
                    <a:pt x="13607" y="13607"/>
                  </a:cubicBezTo>
                  <a:cubicBezTo>
                    <a:pt x="22319" y="4894"/>
                    <a:pt x="34135" y="0"/>
                    <a:pt x="46456" y="0"/>
                  </a:cubicBezTo>
                  <a:close/>
                </a:path>
              </a:pathLst>
            </a:custGeom>
            <a:solidFill>
              <a:srgbClr val="0D0F68"/>
            </a:solidFill>
          </p:spPr>
        </p:sp>
        <p:sp>
          <p:nvSpPr>
            <p:cNvPr name="TextBox 16" id="16"/>
            <p:cNvSpPr txBox="true"/>
            <p:nvPr/>
          </p:nvSpPr>
          <p:spPr>
            <a:xfrm>
              <a:off x="0" y="-38100"/>
              <a:ext cx="223849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5313312" y="7294143"/>
            <a:ext cx="884008" cy="762000"/>
          </a:xfrm>
          <a:prstGeom prst="rect">
            <a:avLst/>
          </a:prstGeom>
        </p:spPr>
        <p:txBody>
          <a:bodyPr anchor="t" rtlCol="false" tIns="0" lIns="0" bIns="0" rIns="0">
            <a:spAutoFit/>
          </a:bodyPr>
          <a:lstStyle/>
          <a:p>
            <a:pPr algn="ctr">
              <a:lnSpc>
                <a:spcPts val="6299"/>
              </a:lnSpc>
            </a:pPr>
            <a:r>
              <a:rPr lang="en-US" b="true" sz="4500">
                <a:solidFill>
                  <a:srgbClr val="FFFFFF"/>
                </a:solidFill>
                <a:latin typeface="Garet Bold"/>
                <a:ea typeface="Garet Bold"/>
                <a:cs typeface="Garet Bold"/>
                <a:sym typeface="Garet Bold"/>
              </a:rPr>
              <a:t>5</a:t>
            </a:r>
          </a:p>
        </p:txBody>
      </p:sp>
      <p:sp>
        <p:nvSpPr>
          <p:cNvPr name="TextBox 18" id="18"/>
          <p:cNvSpPr txBox="true"/>
          <p:nvPr/>
        </p:nvSpPr>
        <p:spPr>
          <a:xfrm rot="0">
            <a:off x="6267031" y="7371930"/>
            <a:ext cx="6807534" cy="1225550"/>
          </a:xfrm>
          <a:prstGeom prst="rect">
            <a:avLst/>
          </a:prstGeom>
        </p:spPr>
        <p:txBody>
          <a:bodyPr anchor="t" rtlCol="false" tIns="0" lIns="0" bIns="0" rIns="0">
            <a:spAutoFit/>
          </a:bodyPr>
          <a:lstStyle/>
          <a:p>
            <a:pPr algn="l">
              <a:lnSpc>
                <a:spcPts val="4900"/>
              </a:lnSpc>
            </a:pPr>
            <a:r>
              <a:rPr lang="en-US" sz="3500">
                <a:solidFill>
                  <a:srgbClr val="FFFFFF"/>
                </a:solidFill>
                <a:latin typeface="Yeseva One"/>
                <a:ea typeface="Yeseva One"/>
                <a:cs typeface="Yeseva One"/>
                <a:sym typeface="Yeseva One"/>
              </a:rPr>
              <a:t>Kết luận và hướng phát triển</a:t>
            </a:r>
          </a:p>
          <a:p>
            <a:pPr algn="l">
              <a:lnSpc>
                <a:spcPts val="4900"/>
              </a:lnSpc>
            </a:pPr>
          </a:p>
        </p:txBody>
      </p:sp>
      <p:grpSp>
        <p:nvGrpSpPr>
          <p:cNvPr name="Group 19" id="19"/>
          <p:cNvGrpSpPr/>
          <p:nvPr/>
        </p:nvGrpSpPr>
        <p:grpSpPr>
          <a:xfrm rot="0">
            <a:off x="9944073" y="3428702"/>
            <a:ext cx="6492732" cy="1217823"/>
            <a:chOff x="0" y="0"/>
            <a:chExt cx="1710020" cy="320744"/>
          </a:xfrm>
        </p:grpSpPr>
        <p:sp>
          <p:nvSpPr>
            <p:cNvPr name="Freeform 20" id="20"/>
            <p:cNvSpPr/>
            <p:nvPr/>
          </p:nvSpPr>
          <p:spPr>
            <a:xfrm flipH="false" flipV="false" rot="0">
              <a:off x="0" y="0"/>
              <a:ext cx="1710020" cy="320744"/>
            </a:xfrm>
            <a:custGeom>
              <a:avLst/>
              <a:gdLst/>
              <a:ahLst/>
              <a:cxnLst/>
              <a:rect r="r" b="b" t="t" l="l"/>
              <a:pathLst>
                <a:path h="320744" w="1710020">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0D0F68"/>
            </a:solidFill>
            <a:ln cap="rnd">
              <a:noFill/>
              <a:prstDash val="dash"/>
              <a:round/>
            </a:ln>
          </p:spPr>
        </p:sp>
        <p:sp>
          <p:nvSpPr>
            <p:cNvPr name="TextBox 21" id="21"/>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22" id="22"/>
          <p:cNvSpPr txBox="true"/>
          <p:nvPr/>
        </p:nvSpPr>
        <p:spPr>
          <a:xfrm rot="0">
            <a:off x="10401118" y="3618514"/>
            <a:ext cx="884008" cy="762000"/>
          </a:xfrm>
          <a:prstGeom prst="rect">
            <a:avLst/>
          </a:prstGeom>
        </p:spPr>
        <p:txBody>
          <a:bodyPr anchor="t" rtlCol="false" tIns="0" lIns="0" bIns="0" rIns="0">
            <a:spAutoFit/>
          </a:bodyPr>
          <a:lstStyle/>
          <a:p>
            <a:pPr algn="ctr">
              <a:lnSpc>
                <a:spcPts val="6299"/>
              </a:lnSpc>
            </a:pPr>
            <a:r>
              <a:rPr lang="en-US" b="true" sz="4500">
                <a:solidFill>
                  <a:srgbClr val="FFFFFF"/>
                </a:solidFill>
                <a:latin typeface="Garet Bold"/>
                <a:ea typeface="Garet Bold"/>
                <a:cs typeface="Garet Bold"/>
                <a:sym typeface="Garet Bold"/>
              </a:rPr>
              <a:t>3</a:t>
            </a:r>
          </a:p>
        </p:txBody>
      </p:sp>
      <p:sp>
        <p:nvSpPr>
          <p:cNvPr name="TextBox 23" id="23"/>
          <p:cNvSpPr txBox="true"/>
          <p:nvPr/>
        </p:nvSpPr>
        <p:spPr>
          <a:xfrm rot="0">
            <a:off x="11496560" y="3696301"/>
            <a:ext cx="4687954" cy="606425"/>
          </a:xfrm>
          <a:prstGeom prst="rect">
            <a:avLst/>
          </a:prstGeom>
        </p:spPr>
        <p:txBody>
          <a:bodyPr anchor="t" rtlCol="false" tIns="0" lIns="0" bIns="0" rIns="0">
            <a:spAutoFit/>
          </a:bodyPr>
          <a:lstStyle/>
          <a:p>
            <a:pPr algn="l">
              <a:lnSpc>
                <a:spcPts val="4900"/>
              </a:lnSpc>
            </a:pPr>
            <a:r>
              <a:rPr lang="en-US" sz="3500">
                <a:solidFill>
                  <a:srgbClr val="FFFFFF"/>
                </a:solidFill>
                <a:latin typeface="Yeseva One"/>
                <a:ea typeface="Yeseva One"/>
                <a:cs typeface="Yeseva One"/>
                <a:sym typeface="Yeseva One"/>
              </a:rPr>
              <a:t>Kiểm tra thiết kế</a:t>
            </a:r>
          </a:p>
        </p:txBody>
      </p:sp>
      <p:grpSp>
        <p:nvGrpSpPr>
          <p:cNvPr name="Group 24" id="24"/>
          <p:cNvGrpSpPr/>
          <p:nvPr/>
        </p:nvGrpSpPr>
        <p:grpSpPr>
          <a:xfrm rot="0">
            <a:off x="9944073" y="5439725"/>
            <a:ext cx="6492732" cy="1217823"/>
            <a:chOff x="0" y="0"/>
            <a:chExt cx="1710020" cy="320744"/>
          </a:xfrm>
        </p:grpSpPr>
        <p:sp>
          <p:nvSpPr>
            <p:cNvPr name="Freeform 25" id="25"/>
            <p:cNvSpPr/>
            <p:nvPr/>
          </p:nvSpPr>
          <p:spPr>
            <a:xfrm flipH="false" flipV="false" rot="0">
              <a:off x="0" y="0"/>
              <a:ext cx="1710020" cy="320744"/>
            </a:xfrm>
            <a:custGeom>
              <a:avLst/>
              <a:gdLst/>
              <a:ahLst/>
              <a:cxnLst/>
              <a:rect r="r" b="b" t="t" l="l"/>
              <a:pathLst>
                <a:path h="320744" w="1710020">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65A4CD"/>
            </a:solidFill>
          </p:spPr>
        </p:sp>
        <p:sp>
          <p:nvSpPr>
            <p:cNvPr name="TextBox 26" id="26"/>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27" id="27"/>
          <p:cNvSpPr txBox="true"/>
          <p:nvPr/>
        </p:nvSpPr>
        <p:spPr>
          <a:xfrm rot="0">
            <a:off x="10388652" y="5629537"/>
            <a:ext cx="884008" cy="762000"/>
          </a:xfrm>
          <a:prstGeom prst="rect">
            <a:avLst/>
          </a:prstGeom>
        </p:spPr>
        <p:txBody>
          <a:bodyPr anchor="t" rtlCol="false" tIns="0" lIns="0" bIns="0" rIns="0">
            <a:spAutoFit/>
          </a:bodyPr>
          <a:lstStyle/>
          <a:p>
            <a:pPr algn="ctr">
              <a:lnSpc>
                <a:spcPts val="6299"/>
              </a:lnSpc>
            </a:pPr>
            <a:r>
              <a:rPr lang="en-US" b="true" sz="4500">
                <a:solidFill>
                  <a:srgbClr val="0D0F68"/>
                </a:solidFill>
                <a:latin typeface="Garet Bold"/>
                <a:ea typeface="Garet Bold"/>
                <a:cs typeface="Garet Bold"/>
                <a:sym typeface="Garet Bold"/>
              </a:rPr>
              <a:t>4</a:t>
            </a:r>
          </a:p>
        </p:txBody>
      </p:sp>
      <p:sp>
        <p:nvSpPr>
          <p:cNvPr name="TextBox 28" id="28"/>
          <p:cNvSpPr txBox="true"/>
          <p:nvPr/>
        </p:nvSpPr>
        <p:spPr>
          <a:xfrm rot="0">
            <a:off x="3604191" y="3696301"/>
            <a:ext cx="4687954" cy="606425"/>
          </a:xfrm>
          <a:prstGeom prst="rect">
            <a:avLst/>
          </a:prstGeom>
        </p:spPr>
        <p:txBody>
          <a:bodyPr anchor="t" rtlCol="false" tIns="0" lIns="0" bIns="0" rIns="0">
            <a:spAutoFit/>
          </a:bodyPr>
          <a:lstStyle/>
          <a:p>
            <a:pPr algn="l">
              <a:lnSpc>
                <a:spcPts val="4900"/>
              </a:lnSpc>
            </a:pPr>
            <a:r>
              <a:rPr lang="en-US" sz="3500">
                <a:solidFill>
                  <a:srgbClr val="FFFFFF"/>
                </a:solidFill>
                <a:latin typeface="Yeseva One"/>
                <a:ea typeface="Yeseva One"/>
                <a:cs typeface="Yeseva One"/>
                <a:sym typeface="Yeseva One"/>
              </a:rPr>
              <a:t>Cơ sở lý thuyết</a:t>
            </a:r>
          </a:p>
        </p:txBody>
      </p:sp>
      <p:sp>
        <p:nvSpPr>
          <p:cNvPr name="TextBox 29" id="29"/>
          <p:cNvSpPr txBox="true"/>
          <p:nvPr/>
        </p:nvSpPr>
        <p:spPr>
          <a:xfrm rot="0">
            <a:off x="3604191" y="5707324"/>
            <a:ext cx="4687954" cy="606425"/>
          </a:xfrm>
          <a:prstGeom prst="rect">
            <a:avLst/>
          </a:prstGeom>
        </p:spPr>
        <p:txBody>
          <a:bodyPr anchor="t" rtlCol="false" tIns="0" lIns="0" bIns="0" rIns="0">
            <a:spAutoFit/>
          </a:bodyPr>
          <a:lstStyle/>
          <a:p>
            <a:pPr algn="l">
              <a:lnSpc>
                <a:spcPts val="4900"/>
              </a:lnSpc>
            </a:pPr>
            <a:r>
              <a:rPr lang="en-US" sz="3500">
                <a:solidFill>
                  <a:srgbClr val="000000"/>
                </a:solidFill>
                <a:latin typeface="Yeseva One"/>
                <a:ea typeface="Yeseva One"/>
                <a:cs typeface="Yeseva One"/>
                <a:sym typeface="Yeseva One"/>
              </a:rPr>
              <a:t>Thiết kế hệ thống</a:t>
            </a:r>
          </a:p>
        </p:txBody>
      </p:sp>
      <p:sp>
        <p:nvSpPr>
          <p:cNvPr name="TextBox 30" id="30"/>
          <p:cNvSpPr txBox="true"/>
          <p:nvPr/>
        </p:nvSpPr>
        <p:spPr>
          <a:xfrm rot="0">
            <a:off x="11496560" y="5707324"/>
            <a:ext cx="4687954" cy="606425"/>
          </a:xfrm>
          <a:prstGeom prst="rect">
            <a:avLst/>
          </a:prstGeom>
        </p:spPr>
        <p:txBody>
          <a:bodyPr anchor="t" rtlCol="false" tIns="0" lIns="0" bIns="0" rIns="0">
            <a:spAutoFit/>
          </a:bodyPr>
          <a:lstStyle/>
          <a:p>
            <a:pPr algn="l">
              <a:lnSpc>
                <a:spcPts val="4900"/>
              </a:lnSpc>
            </a:pPr>
            <a:r>
              <a:rPr lang="en-US" sz="3500">
                <a:solidFill>
                  <a:srgbClr val="000000"/>
                </a:solidFill>
                <a:latin typeface="Yeseva One"/>
                <a:ea typeface="Yeseva One"/>
                <a:cs typeface="Yeseva One"/>
                <a:sym typeface="Yeseva One"/>
              </a:rPr>
              <a:t>Đánh giá hệ thống</a:t>
            </a:r>
          </a:p>
        </p:txBody>
      </p:sp>
    </p:spTree>
  </p:cSld>
  <p:clrMapOvr>
    <a:masterClrMapping/>
  </p:clrMapOvr>
  <p:transition spd="slow">
    <p:push dir="l"/>
  </p:transition>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896636" y="5143500"/>
            <a:ext cx="14494729" cy="1959979"/>
          </a:xfrm>
          <a:custGeom>
            <a:avLst/>
            <a:gdLst/>
            <a:ahLst/>
            <a:cxnLst/>
            <a:rect r="r" b="b" t="t" l="l"/>
            <a:pathLst>
              <a:path h="1959979" w="14494729">
                <a:moveTo>
                  <a:pt x="0" y="0"/>
                </a:moveTo>
                <a:lnTo>
                  <a:pt x="14494728" y="0"/>
                </a:lnTo>
                <a:lnTo>
                  <a:pt x="14494728" y="1959979"/>
                </a:lnTo>
                <a:lnTo>
                  <a:pt x="0" y="1959979"/>
                </a:lnTo>
                <a:lnTo>
                  <a:pt x="0" y="0"/>
                </a:lnTo>
                <a:close/>
              </a:path>
            </a:pathLst>
          </a:custGeom>
          <a:blipFill>
            <a:blip r:embed="rId2"/>
            <a:stretch>
              <a:fillRect l="0" t="0" r="0" b="0"/>
            </a:stretch>
          </a:blipFill>
        </p:spPr>
      </p:sp>
      <p:sp>
        <p:nvSpPr>
          <p:cNvPr name="TextBox 6" id="6"/>
          <p:cNvSpPr txBox="true"/>
          <p:nvPr/>
        </p:nvSpPr>
        <p:spPr>
          <a:xfrm rot="0">
            <a:off x="11601846" y="600075"/>
            <a:ext cx="631895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Dự phòng</a:t>
            </a:r>
          </a:p>
        </p:txBody>
      </p:sp>
      <p:sp>
        <p:nvSpPr>
          <p:cNvPr name="TextBox 7" id="7"/>
          <p:cNvSpPr txBox="true"/>
          <p:nvPr/>
        </p:nvSpPr>
        <p:spPr>
          <a:xfrm rot="0">
            <a:off x="1312371" y="1673828"/>
            <a:ext cx="15663257"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Thông số AMAT và CPI</a:t>
            </a:r>
          </a:p>
        </p:txBody>
      </p:sp>
      <p:sp>
        <p:nvSpPr>
          <p:cNvPr name="TextBox 8" id="8"/>
          <p:cNvSpPr txBox="true"/>
          <p:nvPr/>
        </p:nvSpPr>
        <p:spPr>
          <a:xfrm rot="0">
            <a:off x="745029" y="3074314"/>
            <a:ext cx="16230600" cy="843914"/>
          </a:xfrm>
          <a:prstGeom prst="rect">
            <a:avLst/>
          </a:prstGeom>
        </p:spPr>
        <p:txBody>
          <a:bodyPr anchor="t" rtlCol="false" tIns="0" lIns="0" bIns="0" rIns="0">
            <a:spAutoFit/>
          </a:bodyPr>
          <a:lstStyle/>
          <a:p>
            <a:pPr algn="just">
              <a:lnSpc>
                <a:spcPts val="7200"/>
              </a:lnSpc>
            </a:pPr>
            <a:r>
              <a:rPr lang="en-US" sz="3600">
                <a:solidFill>
                  <a:srgbClr val="0D0F68"/>
                </a:solidFill>
                <a:latin typeface="Yeseva One"/>
                <a:ea typeface="Yeseva One"/>
                <a:cs typeface="Yeseva One"/>
                <a:sym typeface="Yeseva One"/>
              </a:rPr>
              <a:t>CPI (cycles per instruction)</a:t>
            </a:r>
          </a:p>
        </p:txBody>
      </p:sp>
    </p:spTree>
  </p:cSld>
  <p:clrMapOvr>
    <a:masterClrMapping/>
  </p:clrMapOvr>
  <p:transition spd="slow">
    <p:push dir="l"/>
  </p:transition>
</p:sld>
</file>

<file path=ppt/slides/slide4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1601846" y="600075"/>
            <a:ext cx="6318955"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Dự phòng</a:t>
            </a:r>
          </a:p>
        </p:txBody>
      </p:sp>
      <p:sp>
        <p:nvSpPr>
          <p:cNvPr name="TextBox 6" id="6"/>
          <p:cNvSpPr txBox="true"/>
          <p:nvPr/>
        </p:nvSpPr>
        <p:spPr>
          <a:xfrm rot="0">
            <a:off x="1312371" y="1673828"/>
            <a:ext cx="15663257"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Tài liệu tham khảo</a:t>
            </a:r>
          </a:p>
        </p:txBody>
      </p:sp>
      <p:sp>
        <p:nvSpPr>
          <p:cNvPr name="TextBox 7" id="7"/>
          <p:cNvSpPr txBox="true"/>
          <p:nvPr/>
        </p:nvSpPr>
        <p:spPr>
          <a:xfrm rot="0">
            <a:off x="322368" y="3541438"/>
            <a:ext cx="17598433" cy="4501514"/>
          </a:xfrm>
          <a:prstGeom prst="rect">
            <a:avLst/>
          </a:prstGeom>
        </p:spPr>
        <p:txBody>
          <a:bodyPr anchor="t" rtlCol="false" tIns="0" lIns="0" bIns="0" rIns="0">
            <a:spAutoFit/>
          </a:bodyPr>
          <a:lstStyle/>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J. Ledin, Modern Computer Architecture, Packt Publishing Ltd, May 2022</a:t>
            </a:r>
          </a:p>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David A.Patterson, John L.Hennessy, Computer Organization and Design RISC-V Edition: The Hardware Software Interface</a:t>
            </a:r>
          </a:p>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John L.Hennessy, David A.Patterson, Computer Architecture: A Quantitative Approach</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195982" y="4088536"/>
            <a:ext cx="9896037" cy="1377949"/>
          </a:xfrm>
          <a:prstGeom prst="rect">
            <a:avLst/>
          </a:prstGeom>
        </p:spPr>
        <p:txBody>
          <a:bodyPr anchor="t" rtlCol="false" tIns="0" lIns="0" bIns="0" rIns="0">
            <a:spAutoFit/>
          </a:bodyPr>
          <a:lstStyle/>
          <a:p>
            <a:pPr algn="ctr" marL="1727205" indent="-863603" lvl="1">
              <a:lnSpc>
                <a:spcPts val="11200"/>
              </a:lnSpc>
              <a:buAutoNum type="arabicPeriod" startAt="1"/>
            </a:pPr>
            <a:r>
              <a:rPr lang="en-US" sz="8000">
                <a:solidFill>
                  <a:srgbClr val="0D0F68"/>
                </a:solidFill>
                <a:latin typeface="Yeseva One"/>
                <a:ea typeface="Yeseva One"/>
                <a:cs typeface="Yeseva One"/>
                <a:sym typeface="Yeseva One"/>
              </a:rPr>
              <a:t>Cơ sở lý thuyết</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4042780"/>
            <a:ext cx="15141357" cy="2672714"/>
          </a:xfrm>
          <a:prstGeom prst="rect">
            <a:avLst/>
          </a:prstGeom>
        </p:spPr>
        <p:txBody>
          <a:bodyPr anchor="t" rtlCol="false" tIns="0" lIns="0" bIns="0" rIns="0">
            <a:spAutoFit/>
          </a:bodyPr>
          <a:lstStyle/>
          <a:p>
            <a:pPr algn="just">
              <a:lnSpc>
                <a:spcPts val="7200"/>
              </a:lnSpc>
            </a:pPr>
            <a:r>
              <a:rPr lang="en-US" sz="3600">
                <a:solidFill>
                  <a:srgbClr val="0D0F68"/>
                </a:solidFill>
                <a:latin typeface="Yeseva One"/>
                <a:ea typeface="Yeseva One"/>
                <a:cs typeface="Yeseva One"/>
                <a:sym typeface="Yeseva One"/>
              </a:rPr>
              <a:t>RISC-V là một kiến trúc tập lệnh (ISA - Instruction Set Architecture) theo chuẩn RISC (Reduced Instruction Set Computer), được thiết kế với mục tiêu đơn giản, linh hoạt và mở. </a:t>
            </a:r>
          </a:p>
        </p:txBody>
      </p:sp>
      <p:sp>
        <p:nvSpPr>
          <p:cNvPr name="Freeform 6" id="6"/>
          <p:cNvSpPr/>
          <p:nvPr/>
        </p:nvSpPr>
        <p:spPr>
          <a:xfrm flipH="false" flipV="false" rot="0">
            <a:off x="389343" y="419788"/>
            <a:ext cx="6946647" cy="1389329"/>
          </a:xfrm>
          <a:custGeom>
            <a:avLst/>
            <a:gdLst/>
            <a:ahLst/>
            <a:cxnLst/>
            <a:rect r="r" b="b" t="t" l="l"/>
            <a:pathLst>
              <a:path h="1389329" w="6946647">
                <a:moveTo>
                  <a:pt x="0" y="0"/>
                </a:moveTo>
                <a:lnTo>
                  <a:pt x="6946646" y="0"/>
                </a:lnTo>
                <a:lnTo>
                  <a:pt x="6946646" y="1389330"/>
                </a:lnTo>
                <a:lnTo>
                  <a:pt x="0" y="1389330"/>
                </a:lnTo>
                <a:lnTo>
                  <a:pt x="0" y="0"/>
                </a:lnTo>
                <a:close/>
              </a:path>
            </a:pathLst>
          </a:custGeom>
          <a:blipFill>
            <a:blip r:embed="rId2"/>
            <a:stretch>
              <a:fillRect l="0" t="0" r="0" b="0"/>
            </a:stretch>
          </a:blipFill>
        </p:spPr>
      </p:sp>
      <p:sp>
        <p:nvSpPr>
          <p:cNvPr name="TextBox 7" id="7"/>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8" id="8"/>
          <p:cNvSpPr txBox="true"/>
          <p:nvPr/>
        </p:nvSpPr>
        <p:spPr>
          <a:xfrm rot="0">
            <a:off x="3944858" y="2087536"/>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Giới thiệu về RISC-V</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9343" y="419788"/>
            <a:ext cx="6946647" cy="1389329"/>
          </a:xfrm>
          <a:custGeom>
            <a:avLst/>
            <a:gdLst/>
            <a:ahLst/>
            <a:cxnLst/>
            <a:rect r="r" b="b" t="t" l="l"/>
            <a:pathLst>
              <a:path h="1389329" w="6946647">
                <a:moveTo>
                  <a:pt x="0" y="0"/>
                </a:moveTo>
                <a:lnTo>
                  <a:pt x="6946646" y="0"/>
                </a:lnTo>
                <a:lnTo>
                  <a:pt x="6946646" y="1389330"/>
                </a:lnTo>
                <a:lnTo>
                  <a:pt x="0" y="1389330"/>
                </a:lnTo>
                <a:lnTo>
                  <a:pt x="0" y="0"/>
                </a:lnTo>
                <a:close/>
              </a:path>
            </a:pathLst>
          </a:custGeom>
          <a:blipFill>
            <a:blip r:embed="rId2"/>
            <a:stretch>
              <a:fillRect l="0" t="0" r="0" b="0"/>
            </a:stretch>
          </a:blipFill>
        </p:spPr>
      </p:sp>
      <p:sp>
        <p:nvSpPr>
          <p:cNvPr name="TextBox 6" id="6"/>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7" id="7"/>
          <p:cNvSpPr txBox="true"/>
          <p:nvPr/>
        </p:nvSpPr>
        <p:spPr>
          <a:xfrm rot="0">
            <a:off x="3944858" y="2087536"/>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Giới thiệu về RISC-V</a:t>
            </a:r>
          </a:p>
        </p:txBody>
      </p:sp>
      <p:grpSp>
        <p:nvGrpSpPr>
          <p:cNvPr name="Group 8" id="8"/>
          <p:cNvGrpSpPr/>
          <p:nvPr/>
        </p:nvGrpSpPr>
        <p:grpSpPr>
          <a:xfrm rot="0">
            <a:off x="5638475" y="3716311"/>
            <a:ext cx="7099897" cy="1135700"/>
            <a:chOff x="0" y="0"/>
            <a:chExt cx="3052400" cy="488262"/>
          </a:xfrm>
        </p:grpSpPr>
        <p:sp>
          <p:nvSpPr>
            <p:cNvPr name="Freeform 9" id="9"/>
            <p:cNvSpPr/>
            <p:nvPr/>
          </p:nvSpPr>
          <p:spPr>
            <a:xfrm flipH="false" flipV="false" rot="0">
              <a:off x="0" y="0"/>
              <a:ext cx="3052400" cy="488262"/>
            </a:xfrm>
            <a:custGeom>
              <a:avLst/>
              <a:gdLst/>
              <a:ahLst/>
              <a:cxnLst/>
              <a:rect r="r" b="b" t="t" l="l"/>
              <a:pathLst>
                <a:path h="488262" w="3052400">
                  <a:moveTo>
                    <a:pt x="21809" y="0"/>
                  </a:moveTo>
                  <a:lnTo>
                    <a:pt x="3030592" y="0"/>
                  </a:lnTo>
                  <a:cubicBezTo>
                    <a:pt x="3042636" y="0"/>
                    <a:pt x="3052400" y="9764"/>
                    <a:pt x="3052400" y="21809"/>
                  </a:cubicBezTo>
                  <a:lnTo>
                    <a:pt x="3052400" y="466454"/>
                  </a:lnTo>
                  <a:cubicBezTo>
                    <a:pt x="3052400" y="478498"/>
                    <a:pt x="3042636" y="488262"/>
                    <a:pt x="3030592" y="488262"/>
                  </a:cubicBezTo>
                  <a:lnTo>
                    <a:pt x="21809" y="488262"/>
                  </a:lnTo>
                  <a:cubicBezTo>
                    <a:pt x="9764" y="488262"/>
                    <a:pt x="0" y="478498"/>
                    <a:pt x="0" y="466454"/>
                  </a:cubicBezTo>
                  <a:lnTo>
                    <a:pt x="0" y="21809"/>
                  </a:lnTo>
                  <a:cubicBezTo>
                    <a:pt x="0" y="9764"/>
                    <a:pt x="9764" y="0"/>
                    <a:pt x="21809" y="0"/>
                  </a:cubicBezTo>
                  <a:close/>
                </a:path>
              </a:pathLst>
            </a:custGeom>
            <a:solidFill>
              <a:srgbClr val="EFEFEF"/>
            </a:solidFill>
            <a:ln w="28575" cap="sq">
              <a:solidFill>
                <a:srgbClr val="000000"/>
              </a:solidFill>
              <a:prstDash val="solid"/>
              <a:miter/>
            </a:ln>
          </p:spPr>
        </p:sp>
        <p:sp>
          <p:nvSpPr>
            <p:cNvPr name="TextBox 10" id="10"/>
            <p:cNvSpPr txBox="true"/>
            <p:nvPr/>
          </p:nvSpPr>
          <p:spPr>
            <a:xfrm>
              <a:off x="0" y="-9525"/>
              <a:ext cx="3052400" cy="497787"/>
            </a:xfrm>
            <a:prstGeom prst="rect">
              <a:avLst/>
            </a:prstGeom>
          </p:spPr>
          <p:txBody>
            <a:bodyPr anchor="ctr" rtlCol="false" tIns="34143" lIns="34143" bIns="34143" rIns="34143"/>
            <a:lstStyle/>
            <a:p>
              <a:pPr algn="ctr">
                <a:lnSpc>
                  <a:spcPts val="4200"/>
                </a:lnSpc>
              </a:pPr>
              <a:r>
                <a:rPr lang="en-US" sz="3500">
                  <a:solidFill>
                    <a:srgbClr val="000000"/>
                  </a:solidFill>
                  <a:latin typeface="Yeseva One"/>
                  <a:ea typeface="Yeseva One"/>
                  <a:cs typeface="Yeseva One"/>
                  <a:sym typeface="Yeseva One"/>
                </a:rPr>
                <a:t>Nguyên tắc</a:t>
              </a:r>
            </a:p>
          </p:txBody>
        </p:sp>
      </p:grpSp>
      <p:grpSp>
        <p:nvGrpSpPr>
          <p:cNvPr name="Group 11" id="11"/>
          <p:cNvGrpSpPr/>
          <p:nvPr/>
        </p:nvGrpSpPr>
        <p:grpSpPr>
          <a:xfrm rot="0">
            <a:off x="2083620" y="6324159"/>
            <a:ext cx="2678150" cy="3114211"/>
            <a:chOff x="0" y="0"/>
            <a:chExt cx="1038194" cy="1207235"/>
          </a:xfrm>
        </p:grpSpPr>
        <p:sp>
          <p:nvSpPr>
            <p:cNvPr name="Freeform 12" id="12"/>
            <p:cNvSpPr/>
            <p:nvPr/>
          </p:nvSpPr>
          <p:spPr>
            <a:xfrm flipH="false" flipV="false" rot="0">
              <a:off x="0" y="0"/>
              <a:ext cx="1038194" cy="1207235"/>
            </a:xfrm>
            <a:custGeom>
              <a:avLst/>
              <a:gdLst/>
              <a:ahLst/>
              <a:cxnLst/>
              <a:rect r="r" b="b" t="t" l="l"/>
              <a:pathLst>
                <a:path h="1207235" w="1038194">
                  <a:moveTo>
                    <a:pt x="834994" y="0"/>
                  </a:moveTo>
                  <a:cubicBezTo>
                    <a:pt x="947219" y="0"/>
                    <a:pt x="1038194" y="270249"/>
                    <a:pt x="1038194" y="603618"/>
                  </a:cubicBezTo>
                  <a:cubicBezTo>
                    <a:pt x="1038194" y="936986"/>
                    <a:pt x="947219" y="1207235"/>
                    <a:pt x="834994" y="1207235"/>
                  </a:cubicBezTo>
                  <a:lnTo>
                    <a:pt x="203200" y="1207235"/>
                  </a:lnTo>
                  <a:cubicBezTo>
                    <a:pt x="90976" y="1207235"/>
                    <a:pt x="0" y="936986"/>
                    <a:pt x="0" y="603618"/>
                  </a:cubicBezTo>
                  <a:cubicBezTo>
                    <a:pt x="0" y="270249"/>
                    <a:pt x="90976" y="0"/>
                    <a:pt x="203200" y="0"/>
                  </a:cubicBezTo>
                  <a:close/>
                </a:path>
              </a:pathLst>
            </a:custGeom>
            <a:solidFill>
              <a:srgbClr val="5AC8BD"/>
            </a:solidFill>
            <a:ln w="28575" cap="sq">
              <a:solidFill>
                <a:srgbClr val="000000"/>
              </a:solidFill>
              <a:prstDash val="solid"/>
              <a:miter/>
            </a:ln>
          </p:spPr>
        </p:sp>
        <p:sp>
          <p:nvSpPr>
            <p:cNvPr name="TextBox 13" id="13"/>
            <p:cNvSpPr txBox="true"/>
            <p:nvPr/>
          </p:nvSpPr>
          <p:spPr>
            <a:xfrm>
              <a:off x="0" y="-9525"/>
              <a:ext cx="1038194" cy="1216760"/>
            </a:xfrm>
            <a:prstGeom prst="rect">
              <a:avLst/>
            </a:prstGeom>
          </p:spPr>
          <p:txBody>
            <a:bodyPr anchor="ctr" rtlCol="false" tIns="34143" lIns="34143" bIns="34143" rIns="34143"/>
            <a:lstStyle/>
            <a:p>
              <a:pPr algn="ctr">
                <a:lnSpc>
                  <a:spcPts val="3600"/>
                </a:lnSpc>
              </a:pPr>
              <a:r>
                <a:rPr lang="en-US" sz="3000">
                  <a:solidFill>
                    <a:srgbClr val="000000"/>
                  </a:solidFill>
                  <a:latin typeface="Yeseva One"/>
                  <a:ea typeface="Yeseva One"/>
                  <a:cs typeface="Yeseva One"/>
                  <a:sym typeface="Yeseva One"/>
                </a:rPr>
                <a:t>Đơn giản hóa tập lệnh</a:t>
              </a:r>
            </a:p>
          </p:txBody>
        </p:sp>
      </p:grpSp>
      <p:grpSp>
        <p:nvGrpSpPr>
          <p:cNvPr name="Group 14" id="14"/>
          <p:cNvGrpSpPr/>
          <p:nvPr/>
        </p:nvGrpSpPr>
        <p:grpSpPr>
          <a:xfrm rot="0">
            <a:off x="5826293" y="6324159"/>
            <a:ext cx="2788143" cy="3114180"/>
            <a:chOff x="0" y="0"/>
            <a:chExt cx="1186851" cy="1325637"/>
          </a:xfrm>
        </p:grpSpPr>
        <p:sp>
          <p:nvSpPr>
            <p:cNvPr name="Freeform 15" id="15"/>
            <p:cNvSpPr/>
            <p:nvPr/>
          </p:nvSpPr>
          <p:spPr>
            <a:xfrm flipH="false" flipV="false" rot="0">
              <a:off x="0" y="0"/>
              <a:ext cx="1186851" cy="1325637"/>
            </a:xfrm>
            <a:custGeom>
              <a:avLst/>
              <a:gdLst/>
              <a:ahLst/>
              <a:cxnLst/>
              <a:rect r="r" b="b" t="t" l="l"/>
              <a:pathLst>
                <a:path h="1325637" w="1186851">
                  <a:moveTo>
                    <a:pt x="983651" y="0"/>
                  </a:moveTo>
                  <a:cubicBezTo>
                    <a:pt x="1095875" y="0"/>
                    <a:pt x="1186851" y="296754"/>
                    <a:pt x="1186851" y="662819"/>
                  </a:cubicBezTo>
                  <a:cubicBezTo>
                    <a:pt x="1186851" y="1028883"/>
                    <a:pt x="1095875" y="1325637"/>
                    <a:pt x="983651" y="1325637"/>
                  </a:cubicBezTo>
                  <a:lnTo>
                    <a:pt x="203200" y="1325637"/>
                  </a:lnTo>
                  <a:cubicBezTo>
                    <a:pt x="90976" y="1325637"/>
                    <a:pt x="0" y="1028883"/>
                    <a:pt x="0" y="662819"/>
                  </a:cubicBezTo>
                  <a:cubicBezTo>
                    <a:pt x="0" y="296754"/>
                    <a:pt x="90976" y="0"/>
                    <a:pt x="203200" y="0"/>
                  </a:cubicBezTo>
                  <a:close/>
                </a:path>
              </a:pathLst>
            </a:custGeom>
            <a:solidFill>
              <a:srgbClr val="FFE713"/>
            </a:solidFill>
            <a:ln w="28575" cap="sq">
              <a:solidFill>
                <a:srgbClr val="000000"/>
              </a:solidFill>
              <a:prstDash val="solid"/>
              <a:miter/>
            </a:ln>
          </p:spPr>
        </p:sp>
        <p:sp>
          <p:nvSpPr>
            <p:cNvPr name="TextBox 16" id="16"/>
            <p:cNvSpPr txBox="true"/>
            <p:nvPr/>
          </p:nvSpPr>
          <p:spPr>
            <a:xfrm>
              <a:off x="0" y="-9525"/>
              <a:ext cx="1186851" cy="1335162"/>
            </a:xfrm>
            <a:prstGeom prst="rect">
              <a:avLst/>
            </a:prstGeom>
          </p:spPr>
          <p:txBody>
            <a:bodyPr anchor="ctr" rtlCol="false" tIns="34143" lIns="34143" bIns="34143" rIns="34143"/>
            <a:lstStyle/>
            <a:p>
              <a:pPr algn="ctr">
                <a:lnSpc>
                  <a:spcPts val="3600"/>
                </a:lnSpc>
              </a:pPr>
              <a:r>
                <a:rPr lang="en-US" sz="3000">
                  <a:solidFill>
                    <a:srgbClr val="000000"/>
                  </a:solidFill>
                  <a:latin typeface="Yeseva One"/>
                  <a:ea typeface="Yeseva One"/>
                  <a:cs typeface="Yeseva One"/>
                  <a:sym typeface="Yeseva One"/>
                </a:rPr>
                <a:t>Load-Store Architecture</a:t>
              </a:r>
            </a:p>
          </p:txBody>
        </p:sp>
      </p:grpSp>
      <p:grpSp>
        <p:nvGrpSpPr>
          <p:cNvPr name="Group 17" id="17"/>
          <p:cNvGrpSpPr/>
          <p:nvPr/>
        </p:nvGrpSpPr>
        <p:grpSpPr>
          <a:xfrm rot="0">
            <a:off x="13263211" y="6324186"/>
            <a:ext cx="2941169" cy="3124607"/>
            <a:chOff x="0" y="0"/>
            <a:chExt cx="1251990" cy="1330076"/>
          </a:xfrm>
        </p:grpSpPr>
        <p:sp>
          <p:nvSpPr>
            <p:cNvPr name="Freeform 18" id="18"/>
            <p:cNvSpPr/>
            <p:nvPr/>
          </p:nvSpPr>
          <p:spPr>
            <a:xfrm flipH="false" flipV="false" rot="0">
              <a:off x="0" y="0"/>
              <a:ext cx="1251991" cy="1330076"/>
            </a:xfrm>
            <a:custGeom>
              <a:avLst/>
              <a:gdLst/>
              <a:ahLst/>
              <a:cxnLst/>
              <a:rect r="r" b="b" t="t" l="l"/>
              <a:pathLst>
                <a:path h="1330076" w="1251991">
                  <a:moveTo>
                    <a:pt x="1048791" y="0"/>
                  </a:moveTo>
                  <a:cubicBezTo>
                    <a:pt x="1161015" y="0"/>
                    <a:pt x="1251991" y="297748"/>
                    <a:pt x="1251991" y="665038"/>
                  </a:cubicBezTo>
                  <a:cubicBezTo>
                    <a:pt x="1251991" y="1032328"/>
                    <a:pt x="1161015" y="1330076"/>
                    <a:pt x="1048791" y="1330076"/>
                  </a:cubicBezTo>
                  <a:lnTo>
                    <a:pt x="203200" y="1330076"/>
                  </a:lnTo>
                  <a:cubicBezTo>
                    <a:pt x="90976" y="1330076"/>
                    <a:pt x="0" y="1032328"/>
                    <a:pt x="0" y="665038"/>
                  </a:cubicBezTo>
                  <a:cubicBezTo>
                    <a:pt x="0" y="297748"/>
                    <a:pt x="90976" y="0"/>
                    <a:pt x="203200" y="0"/>
                  </a:cubicBezTo>
                  <a:close/>
                </a:path>
              </a:pathLst>
            </a:custGeom>
            <a:solidFill>
              <a:srgbClr val="C7B9FF"/>
            </a:solidFill>
            <a:ln w="28575" cap="sq">
              <a:solidFill>
                <a:srgbClr val="000000"/>
              </a:solidFill>
              <a:prstDash val="solid"/>
              <a:miter/>
            </a:ln>
          </p:spPr>
        </p:sp>
        <p:sp>
          <p:nvSpPr>
            <p:cNvPr name="TextBox 19" id="19"/>
            <p:cNvSpPr txBox="true"/>
            <p:nvPr/>
          </p:nvSpPr>
          <p:spPr>
            <a:xfrm>
              <a:off x="0" y="-9525"/>
              <a:ext cx="1251990" cy="1339601"/>
            </a:xfrm>
            <a:prstGeom prst="rect">
              <a:avLst/>
            </a:prstGeom>
          </p:spPr>
          <p:txBody>
            <a:bodyPr anchor="ctr" rtlCol="false" tIns="34143" lIns="34143" bIns="34143" rIns="34143"/>
            <a:lstStyle/>
            <a:p>
              <a:pPr algn="ctr">
                <a:lnSpc>
                  <a:spcPts val="3600"/>
                </a:lnSpc>
              </a:pPr>
              <a:r>
                <a:rPr lang="en-US" sz="3000">
                  <a:solidFill>
                    <a:srgbClr val="000000"/>
                  </a:solidFill>
                  <a:latin typeface="Yeseva One"/>
                  <a:ea typeface="Yeseva One"/>
                  <a:cs typeface="Yeseva One"/>
                  <a:sym typeface="Yeseva One"/>
                </a:rPr>
                <a:t>Modular</a:t>
              </a:r>
            </a:p>
          </p:txBody>
        </p:sp>
      </p:grpSp>
      <p:sp>
        <p:nvSpPr>
          <p:cNvPr name="AutoShape 20" id="20"/>
          <p:cNvSpPr/>
          <p:nvPr/>
        </p:nvSpPr>
        <p:spPr>
          <a:xfrm flipV="true">
            <a:off x="7220365" y="5664711"/>
            <a:ext cx="0" cy="659448"/>
          </a:xfrm>
          <a:prstGeom prst="line">
            <a:avLst/>
          </a:prstGeom>
          <a:ln cap="flat" w="28575">
            <a:solidFill>
              <a:srgbClr val="000000"/>
            </a:solidFill>
            <a:prstDash val="solid"/>
            <a:headEnd type="none" len="sm" w="sm"/>
            <a:tailEnd type="none" len="sm" w="sm"/>
          </a:ln>
        </p:spPr>
      </p:sp>
      <p:sp>
        <p:nvSpPr>
          <p:cNvPr name="AutoShape 21" id="21"/>
          <p:cNvSpPr/>
          <p:nvPr/>
        </p:nvSpPr>
        <p:spPr>
          <a:xfrm>
            <a:off x="9188423" y="4852011"/>
            <a:ext cx="5545372" cy="1472175"/>
          </a:xfrm>
          <a:prstGeom prst="line">
            <a:avLst/>
          </a:prstGeom>
          <a:ln cap="flat" w="28575">
            <a:solidFill>
              <a:srgbClr val="000000"/>
            </a:solidFill>
            <a:prstDash val="solid"/>
            <a:headEnd type="none" len="sm" w="sm"/>
            <a:tailEnd type="none" len="sm" w="sm"/>
          </a:ln>
        </p:spPr>
      </p:sp>
      <p:sp>
        <p:nvSpPr>
          <p:cNvPr name="AutoShape 22" id="22"/>
          <p:cNvSpPr/>
          <p:nvPr/>
        </p:nvSpPr>
        <p:spPr>
          <a:xfrm flipV="true">
            <a:off x="3422695" y="4852011"/>
            <a:ext cx="5765729" cy="1472148"/>
          </a:xfrm>
          <a:prstGeom prst="line">
            <a:avLst/>
          </a:prstGeom>
          <a:ln cap="flat" w="28575">
            <a:solidFill>
              <a:srgbClr val="000000"/>
            </a:solidFill>
            <a:prstDash val="solid"/>
            <a:headEnd type="none" len="sm" w="sm"/>
            <a:tailEnd type="none" len="sm" w="sm"/>
          </a:ln>
        </p:spPr>
      </p:sp>
      <p:grpSp>
        <p:nvGrpSpPr>
          <p:cNvPr name="Group 23" id="23"/>
          <p:cNvGrpSpPr/>
          <p:nvPr/>
        </p:nvGrpSpPr>
        <p:grpSpPr>
          <a:xfrm rot="0">
            <a:off x="9579644" y="6333775"/>
            <a:ext cx="2941169" cy="3115019"/>
            <a:chOff x="0" y="0"/>
            <a:chExt cx="1251990" cy="1325994"/>
          </a:xfrm>
        </p:grpSpPr>
        <p:sp>
          <p:nvSpPr>
            <p:cNvPr name="Freeform 24" id="24"/>
            <p:cNvSpPr/>
            <p:nvPr/>
          </p:nvSpPr>
          <p:spPr>
            <a:xfrm flipH="false" flipV="false" rot="0">
              <a:off x="0" y="0"/>
              <a:ext cx="1251991" cy="1325994"/>
            </a:xfrm>
            <a:custGeom>
              <a:avLst/>
              <a:gdLst/>
              <a:ahLst/>
              <a:cxnLst/>
              <a:rect r="r" b="b" t="t" l="l"/>
              <a:pathLst>
                <a:path h="1325994" w="1251991">
                  <a:moveTo>
                    <a:pt x="1048791" y="0"/>
                  </a:moveTo>
                  <a:cubicBezTo>
                    <a:pt x="1161015" y="0"/>
                    <a:pt x="1251991" y="296834"/>
                    <a:pt x="1251991" y="662997"/>
                  </a:cubicBezTo>
                  <a:cubicBezTo>
                    <a:pt x="1251991" y="1029160"/>
                    <a:pt x="1161015" y="1325994"/>
                    <a:pt x="1048791" y="1325994"/>
                  </a:cubicBezTo>
                  <a:lnTo>
                    <a:pt x="203200" y="1325994"/>
                  </a:lnTo>
                  <a:cubicBezTo>
                    <a:pt x="90976" y="1325994"/>
                    <a:pt x="0" y="1029160"/>
                    <a:pt x="0" y="662997"/>
                  </a:cubicBezTo>
                  <a:cubicBezTo>
                    <a:pt x="0" y="296834"/>
                    <a:pt x="90976" y="0"/>
                    <a:pt x="203200" y="0"/>
                  </a:cubicBezTo>
                  <a:close/>
                </a:path>
              </a:pathLst>
            </a:custGeom>
            <a:solidFill>
              <a:srgbClr val="BFE4FF"/>
            </a:solidFill>
            <a:ln w="28575" cap="sq">
              <a:solidFill>
                <a:srgbClr val="000000"/>
              </a:solidFill>
              <a:prstDash val="solid"/>
              <a:miter/>
            </a:ln>
          </p:spPr>
        </p:sp>
        <p:sp>
          <p:nvSpPr>
            <p:cNvPr name="TextBox 25" id="25"/>
            <p:cNvSpPr txBox="true"/>
            <p:nvPr/>
          </p:nvSpPr>
          <p:spPr>
            <a:xfrm>
              <a:off x="0" y="-9525"/>
              <a:ext cx="1251990" cy="1335519"/>
            </a:xfrm>
            <a:prstGeom prst="rect">
              <a:avLst/>
            </a:prstGeom>
          </p:spPr>
          <p:txBody>
            <a:bodyPr anchor="ctr" rtlCol="false" tIns="34143" lIns="34143" bIns="34143" rIns="34143"/>
            <a:lstStyle/>
            <a:p>
              <a:pPr algn="ctr">
                <a:lnSpc>
                  <a:spcPts val="3600"/>
                </a:lnSpc>
              </a:pPr>
              <a:r>
                <a:rPr lang="en-US" sz="3000">
                  <a:solidFill>
                    <a:srgbClr val="000000"/>
                  </a:solidFill>
                  <a:latin typeface="Yeseva One"/>
                  <a:ea typeface="Yeseva One"/>
                  <a:cs typeface="Yeseva One"/>
                  <a:sym typeface="Yeseva One"/>
                </a:rPr>
                <a:t>Độ dài lệnh cố định</a:t>
              </a:r>
            </a:p>
          </p:txBody>
        </p:sp>
      </p:grpSp>
      <p:sp>
        <p:nvSpPr>
          <p:cNvPr name="AutoShape 26" id="26"/>
          <p:cNvSpPr/>
          <p:nvPr/>
        </p:nvSpPr>
        <p:spPr>
          <a:xfrm flipV="true">
            <a:off x="11042795" y="5664711"/>
            <a:ext cx="7434" cy="659448"/>
          </a:xfrm>
          <a:prstGeom prst="line">
            <a:avLst/>
          </a:prstGeom>
          <a:ln cap="flat" w="28575">
            <a:solidFill>
              <a:srgbClr val="000000"/>
            </a:solidFill>
            <a:prstDash val="solid"/>
            <a:headEnd type="none" len="sm" w="sm"/>
            <a:tailEnd type="none" len="sm" w="sm"/>
          </a:ln>
        </p:spPr>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3249586"/>
            <a:ext cx="15141357" cy="1758314"/>
          </a:xfrm>
          <a:prstGeom prst="rect">
            <a:avLst/>
          </a:prstGeom>
        </p:spPr>
        <p:txBody>
          <a:bodyPr anchor="t" rtlCol="false" tIns="0" lIns="0" bIns="0" rIns="0">
            <a:spAutoFit/>
          </a:bodyPr>
          <a:lstStyle/>
          <a:p>
            <a:pPr algn="just">
              <a:lnSpc>
                <a:spcPts val="7200"/>
              </a:lnSpc>
            </a:pPr>
            <a:r>
              <a:rPr lang="en-US" sz="3600">
                <a:solidFill>
                  <a:srgbClr val="0D0F68"/>
                </a:solidFill>
                <a:latin typeface="Yeseva One"/>
                <a:ea typeface="Yeseva One"/>
                <a:cs typeface="Yeseva One"/>
                <a:sym typeface="Yeseva One"/>
              </a:rPr>
              <a:t>RV32I là tập lệnh cơ bản của RISC-V, được thiết kế để hoạt động trên bộ vi xử lý với không gian địa chỉ 32-bit. </a:t>
            </a:r>
          </a:p>
        </p:txBody>
      </p:sp>
      <p:sp>
        <p:nvSpPr>
          <p:cNvPr name="Freeform 6" id="6"/>
          <p:cNvSpPr/>
          <p:nvPr/>
        </p:nvSpPr>
        <p:spPr>
          <a:xfrm flipH="false" flipV="false" rot="0">
            <a:off x="389343" y="419788"/>
            <a:ext cx="6946647" cy="1389329"/>
          </a:xfrm>
          <a:custGeom>
            <a:avLst/>
            <a:gdLst/>
            <a:ahLst/>
            <a:cxnLst/>
            <a:rect r="r" b="b" t="t" l="l"/>
            <a:pathLst>
              <a:path h="1389329" w="6946647">
                <a:moveTo>
                  <a:pt x="0" y="0"/>
                </a:moveTo>
                <a:lnTo>
                  <a:pt x="6946646" y="0"/>
                </a:lnTo>
                <a:lnTo>
                  <a:pt x="6946646" y="1389330"/>
                </a:lnTo>
                <a:lnTo>
                  <a:pt x="0" y="1389330"/>
                </a:lnTo>
                <a:lnTo>
                  <a:pt x="0" y="0"/>
                </a:lnTo>
                <a:close/>
              </a:path>
            </a:pathLst>
          </a:custGeom>
          <a:blipFill>
            <a:blip r:embed="rId2"/>
            <a:stretch>
              <a:fillRect l="0" t="0" r="0" b="0"/>
            </a:stretch>
          </a:blipFill>
        </p:spPr>
      </p:sp>
      <p:sp>
        <p:nvSpPr>
          <p:cNvPr name="TextBox 7" id="7"/>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8" id="8"/>
          <p:cNvSpPr txBox="true"/>
          <p:nvPr/>
        </p:nvSpPr>
        <p:spPr>
          <a:xfrm rot="0">
            <a:off x="3944858" y="2087536"/>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Kiến trúc tập lệnh RV32I</a:t>
            </a:r>
          </a:p>
        </p:txBody>
      </p:sp>
      <p:sp>
        <p:nvSpPr>
          <p:cNvPr name="TextBox 9" id="9"/>
          <p:cNvSpPr txBox="true"/>
          <p:nvPr/>
        </p:nvSpPr>
        <p:spPr>
          <a:xfrm rot="0">
            <a:off x="1028700" y="5293650"/>
            <a:ext cx="15141357" cy="1758314"/>
          </a:xfrm>
          <a:prstGeom prst="rect">
            <a:avLst/>
          </a:prstGeom>
        </p:spPr>
        <p:txBody>
          <a:bodyPr anchor="t" rtlCol="false" tIns="0" lIns="0" bIns="0" rIns="0">
            <a:spAutoFit/>
          </a:bodyPr>
          <a:lstStyle/>
          <a:p>
            <a:pPr algn="just">
              <a:lnSpc>
                <a:spcPts val="7200"/>
              </a:lnSpc>
            </a:pPr>
            <a:r>
              <a:rPr lang="en-US" sz="3600">
                <a:solidFill>
                  <a:srgbClr val="0D0F68"/>
                </a:solidFill>
                <a:latin typeface="Yeseva One"/>
                <a:ea typeface="Yeseva One"/>
                <a:cs typeface="Yeseva One"/>
                <a:sym typeface="Yeseva One"/>
              </a:rPr>
              <a:t>Các nhóm lệnh chính của RISC-V:</a:t>
            </a:r>
          </a:p>
          <a:p>
            <a:pPr algn="just">
              <a:lnSpc>
                <a:spcPts val="7200"/>
              </a:lnSpc>
            </a:pPr>
          </a:p>
        </p:txBody>
      </p:sp>
      <p:sp>
        <p:nvSpPr>
          <p:cNvPr name="TextBox 10" id="10"/>
          <p:cNvSpPr txBox="true"/>
          <p:nvPr/>
        </p:nvSpPr>
        <p:spPr>
          <a:xfrm rot="0">
            <a:off x="1028700" y="6291870"/>
            <a:ext cx="15141357" cy="2672714"/>
          </a:xfrm>
          <a:prstGeom prst="rect">
            <a:avLst/>
          </a:prstGeom>
        </p:spPr>
        <p:txBody>
          <a:bodyPr anchor="t" rtlCol="false" tIns="0" lIns="0" bIns="0" rIns="0">
            <a:spAutoFit/>
          </a:bodyPr>
          <a:lstStyle/>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Lệnh load/store</a:t>
            </a:r>
          </a:p>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Lệnh tính toán số nguyên</a:t>
            </a:r>
          </a:p>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Lệnh dịch và so sánh</a:t>
            </a:r>
          </a:p>
        </p:txBody>
      </p:sp>
      <p:sp>
        <p:nvSpPr>
          <p:cNvPr name="TextBox 11" id="11"/>
          <p:cNvSpPr txBox="true"/>
          <p:nvPr/>
        </p:nvSpPr>
        <p:spPr>
          <a:xfrm rot="0">
            <a:off x="8945809" y="6291870"/>
            <a:ext cx="15141357" cy="2672714"/>
          </a:xfrm>
          <a:prstGeom prst="rect">
            <a:avLst/>
          </a:prstGeom>
        </p:spPr>
        <p:txBody>
          <a:bodyPr anchor="t" rtlCol="false" tIns="0" lIns="0" bIns="0" rIns="0">
            <a:spAutoFit/>
          </a:bodyPr>
          <a:lstStyle/>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Lệnh nhảy và phân nhánh</a:t>
            </a:r>
          </a:p>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Lệnh immediate</a:t>
            </a:r>
          </a:p>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Lệnh hệ thống</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3249586"/>
            <a:ext cx="15141357" cy="1758314"/>
          </a:xfrm>
          <a:prstGeom prst="rect">
            <a:avLst/>
          </a:prstGeom>
        </p:spPr>
        <p:txBody>
          <a:bodyPr anchor="t" rtlCol="false" tIns="0" lIns="0" bIns="0" rIns="0">
            <a:spAutoFit/>
          </a:bodyPr>
          <a:lstStyle/>
          <a:p>
            <a:pPr algn="just">
              <a:lnSpc>
                <a:spcPts val="7200"/>
              </a:lnSpc>
            </a:pPr>
            <a:r>
              <a:rPr lang="en-US" sz="3600">
                <a:solidFill>
                  <a:srgbClr val="0D0F68"/>
                </a:solidFill>
                <a:latin typeface="Yeseva One"/>
                <a:ea typeface="Yeseva One"/>
                <a:cs typeface="Yeseva One"/>
                <a:sym typeface="Yeseva One"/>
              </a:rPr>
              <a:t>RV32I có 32 thanh ghi toàn phần (x0 - x31), mỗi thanh ghi gồm 32-bit.</a:t>
            </a:r>
          </a:p>
        </p:txBody>
      </p:sp>
      <p:sp>
        <p:nvSpPr>
          <p:cNvPr name="Freeform 6" id="6"/>
          <p:cNvSpPr/>
          <p:nvPr/>
        </p:nvSpPr>
        <p:spPr>
          <a:xfrm flipH="false" flipV="false" rot="0">
            <a:off x="389343" y="419788"/>
            <a:ext cx="6946647" cy="1389329"/>
          </a:xfrm>
          <a:custGeom>
            <a:avLst/>
            <a:gdLst/>
            <a:ahLst/>
            <a:cxnLst/>
            <a:rect r="r" b="b" t="t" l="l"/>
            <a:pathLst>
              <a:path h="1389329" w="6946647">
                <a:moveTo>
                  <a:pt x="0" y="0"/>
                </a:moveTo>
                <a:lnTo>
                  <a:pt x="6946646" y="0"/>
                </a:lnTo>
                <a:lnTo>
                  <a:pt x="6946646" y="1389330"/>
                </a:lnTo>
                <a:lnTo>
                  <a:pt x="0" y="1389330"/>
                </a:lnTo>
                <a:lnTo>
                  <a:pt x="0" y="0"/>
                </a:lnTo>
                <a:close/>
              </a:path>
            </a:pathLst>
          </a:custGeom>
          <a:blipFill>
            <a:blip r:embed="rId2"/>
            <a:stretch>
              <a:fillRect l="0" t="0" r="0" b="0"/>
            </a:stretch>
          </a:blipFill>
        </p:spPr>
      </p:sp>
      <p:sp>
        <p:nvSpPr>
          <p:cNvPr name="TextBox 7" id="7"/>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8" id="8"/>
          <p:cNvSpPr txBox="true"/>
          <p:nvPr/>
        </p:nvSpPr>
        <p:spPr>
          <a:xfrm rot="0">
            <a:off x="3944858" y="2087536"/>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Kiến trúc tập lệnh RV32I</a:t>
            </a:r>
          </a:p>
        </p:txBody>
      </p:sp>
      <p:sp>
        <p:nvSpPr>
          <p:cNvPr name="TextBox 9" id="9"/>
          <p:cNvSpPr txBox="true"/>
          <p:nvPr/>
        </p:nvSpPr>
        <p:spPr>
          <a:xfrm rot="0">
            <a:off x="1028700" y="5659161"/>
            <a:ext cx="2409852" cy="2672714"/>
          </a:xfrm>
          <a:prstGeom prst="rect">
            <a:avLst/>
          </a:prstGeom>
        </p:spPr>
        <p:txBody>
          <a:bodyPr anchor="t" rtlCol="false" tIns="0" lIns="0" bIns="0" rIns="0">
            <a:spAutoFit/>
          </a:bodyPr>
          <a:lstStyle/>
          <a:p>
            <a:pPr algn="l">
              <a:lnSpc>
                <a:spcPts val="7200"/>
              </a:lnSpc>
            </a:pPr>
            <a:r>
              <a:rPr lang="en-US" sz="3600">
                <a:solidFill>
                  <a:srgbClr val="0D0F68"/>
                </a:solidFill>
                <a:latin typeface="Yeseva One"/>
                <a:ea typeface="Yeseva One"/>
                <a:cs typeface="Yeseva One"/>
                <a:sym typeface="Yeseva One"/>
              </a:rPr>
              <a:t>Định dạng lệnh của RV32I</a:t>
            </a:r>
          </a:p>
        </p:txBody>
      </p:sp>
      <p:sp>
        <p:nvSpPr>
          <p:cNvPr name="TextBox 10" id="10"/>
          <p:cNvSpPr txBox="true"/>
          <p:nvPr/>
        </p:nvSpPr>
        <p:spPr>
          <a:xfrm rot="0">
            <a:off x="3862666" y="5122200"/>
            <a:ext cx="15141357" cy="4501514"/>
          </a:xfrm>
          <a:prstGeom prst="rect">
            <a:avLst/>
          </a:prstGeom>
        </p:spPr>
        <p:txBody>
          <a:bodyPr anchor="t" rtlCol="false" tIns="0" lIns="0" bIns="0" rIns="0">
            <a:spAutoFit/>
          </a:bodyPr>
          <a:lstStyle/>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R-type: lệnh tính toán số nguyên giữa các thanh ghi.</a:t>
            </a:r>
          </a:p>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I-type: lệnh tính toán có hằng số, cũng như các lệnh load.</a:t>
            </a:r>
          </a:p>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S-type: lệnh store.</a:t>
            </a:r>
          </a:p>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B-type: lệnh nhảy có điều kiện.</a:t>
            </a:r>
          </a:p>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J-type: lệnh nhảy không điều kiện.</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DAGY_mktCEE</dc:identifier>
  <dcterms:modified xsi:type="dcterms:W3CDTF">2011-08-01T06:04:30Z</dcterms:modified>
  <cp:revision>1</cp:revision>
  <dc:title>Presentation for Project 2</dc:title>
</cp:coreProperties>
</file>