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48" r:id="rId2"/>
    <p:sldId id="354" r:id="rId3"/>
    <p:sldId id="367" r:id="rId4"/>
    <p:sldId id="268" r:id="rId5"/>
    <p:sldId id="325"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0" autoAdjust="0"/>
    <p:restoredTop sz="94660"/>
  </p:normalViewPr>
  <p:slideViewPr>
    <p:cSldViewPr snapToGrid="0">
      <p:cViewPr varScale="1">
        <p:scale>
          <a:sx n="99" d="100"/>
          <a:sy n="99" d="100"/>
        </p:scale>
        <p:origin x="456" y="176"/>
      </p:cViewPr>
      <p:guideLst>
        <p:guide orient="horz" pos="2160"/>
        <p:guide pos="3840"/>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pPr/>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pPr/>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pPr/>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pPr/>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2017/1/23</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1" Type="http://schemas.openxmlformats.org/officeDocument/2006/relationships/tags" Target="../tags/tag12.xml"/><Relationship Id="rId12" Type="http://schemas.openxmlformats.org/officeDocument/2006/relationships/tags" Target="../tags/tag13.xml"/><Relationship Id="rId13" Type="http://schemas.openxmlformats.org/officeDocument/2006/relationships/tags" Target="../tags/tag14.xml"/><Relationship Id="rId14" Type="http://schemas.openxmlformats.org/officeDocument/2006/relationships/slideLayout" Target="../slideLayouts/slideLayout2.xml"/><Relationship Id="rId15" Type="http://schemas.openxmlformats.org/officeDocument/2006/relationships/slide" Target="slide15.xml"/><Relationship Id="rId16" Type="http://schemas.openxmlformats.org/officeDocument/2006/relationships/slide" Target="slide12.xml"/><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tags" Target="../tags/tag8.xml"/><Relationship Id="rId8" Type="http://schemas.openxmlformats.org/officeDocument/2006/relationships/tags" Target="../tags/tag9.xml"/><Relationship Id="rId9" Type="http://schemas.openxmlformats.org/officeDocument/2006/relationships/tags" Target="../tags/tag10.xml"/><Relationship Id="rId10"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15.xml"/><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063433" y="1694460"/>
            <a:ext cx="6065134" cy="1107996"/>
          </a:xfrm>
          <a:prstGeom prst="rect">
            <a:avLst/>
          </a:prstGeom>
          <a:noFill/>
        </p:spPr>
        <p:txBody>
          <a:bodyPr wrap="square" rtlCol="0">
            <a:spAutoFit/>
          </a:bodyPr>
          <a:lstStyle/>
          <a:p>
            <a:r>
              <a:rPr lang="en-US" sz="6600" b="1" dirty="0">
                <a:solidFill>
                  <a:schemeClr val="bg1"/>
                </a:solidFill>
              </a:rPr>
              <a:t>Stork and </a:t>
            </a:r>
            <a:r>
              <a:rPr lang="en-US" sz="6600" b="1" dirty="0" smtClean="0">
                <a:solidFill>
                  <a:schemeClr val="bg1"/>
                </a:solidFill>
              </a:rPr>
              <a:t>Babies</a:t>
            </a:r>
            <a:r>
              <a:rPr lang="en-US" sz="6600" dirty="0" smtClean="0">
                <a:solidFill>
                  <a:schemeClr val="bg1"/>
                </a:solidFill>
              </a:rPr>
              <a:t> </a:t>
            </a:r>
            <a:endParaRPr lang="en-US" altLang="zh-CN" sz="6600" dirty="0" smtClean="0">
              <a:solidFill>
                <a:schemeClr val="bg1"/>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480059" y="3763984"/>
            <a:ext cx="5231882" cy="400110"/>
          </a:xfrm>
          <a:prstGeom prst="rect">
            <a:avLst/>
          </a:prstGeom>
          <a:noFill/>
        </p:spPr>
        <p:txBody>
          <a:bodyPr wrap="squar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Team:</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741188" y="4729297"/>
            <a:ext cx="4709624" cy="646331"/>
          </a:xfrm>
          <a:prstGeom prst="rect">
            <a:avLst/>
          </a:prstGeom>
          <a:noFill/>
        </p:spPr>
        <p:txBody>
          <a:bodyPr wrap="square" rtlCol="0">
            <a:spAutoFit/>
          </a:bodyPr>
          <a:lstStyle/>
          <a:p>
            <a:r>
              <a:rPr lang="en-US" altLang="zh-CN" dirty="0" err="1" smtClean="0">
                <a:solidFill>
                  <a:schemeClr val="bg1"/>
                </a:solidFill>
                <a:latin typeface="微软雅黑" panose="020B0503020204020204" pitchFamily="34" charset="-122"/>
                <a:ea typeface="微软雅黑" panose="020B0503020204020204" pitchFamily="34" charset="-122"/>
              </a:rPr>
              <a:t>Danyu</a:t>
            </a:r>
            <a:r>
              <a:rPr lang="en-US" altLang="zh-CN" dirty="0" smtClean="0">
                <a:solidFill>
                  <a:schemeClr val="bg1"/>
                </a:solidFill>
                <a:latin typeface="微软雅黑" panose="020B0503020204020204" pitchFamily="34" charset="-122"/>
                <a:ea typeface="微软雅黑" panose="020B0503020204020204" pitchFamily="34" charset="-122"/>
              </a:rPr>
              <a:t> Yang, Chen Xu, </a:t>
            </a:r>
            <a:r>
              <a:rPr lang="en-US" altLang="zh-CN" dirty="0" err="1" smtClean="0">
                <a:solidFill>
                  <a:schemeClr val="bg1"/>
                </a:solidFill>
                <a:latin typeface="微软雅黑" panose="020B0503020204020204" pitchFamily="34" charset="-122"/>
                <a:ea typeface="微软雅黑" panose="020B0503020204020204" pitchFamily="34" charset="-122"/>
              </a:rPr>
              <a:t>Jiajun</a:t>
            </a:r>
            <a:r>
              <a:rPr lang="en-US" altLang="zh-CN" dirty="0" smtClean="0">
                <a:solidFill>
                  <a:schemeClr val="bg1"/>
                </a:solidFill>
                <a:latin typeface="微软雅黑" panose="020B0503020204020204" pitchFamily="34" charset="-122"/>
                <a:ea typeface="微软雅黑" panose="020B0503020204020204" pitchFamily="34" charset="-122"/>
              </a:rPr>
              <a:t> Shen, </a:t>
            </a:r>
            <a:r>
              <a:rPr lang="en-US" altLang="zh-CN" dirty="0" err="1" smtClean="0">
                <a:solidFill>
                  <a:schemeClr val="bg1"/>
                </a:solidFill>
                <a:latin typeface="微软雅黑" panose="020B0503020204020204" pitchFamily="34" charset="-122"/>
                <a:ea typeface="微软雅黑" panose="020B0503020204020204" pitchFamily="34" charset="-122"/>
              </a:rPr>
              <a:t>Zhuofu</a:t>
            </a:r>
            <a:r>
              <a:rPr lang="en-US" altLang="zh-CN" dirty="0" smtClean="0">
                <a:solidFill>
                  <a:schemeClr val="bg1"/>
                </a:solidFill>
                <a:latin typeface="微软雅黑" panose="020B0503020204020204" pitchFamily="34" charset="-122"/>
                <a:ea typeface="微软雅黑" panose="020B0503020204020204" pitchFamily="34" charset="-122"/>
              </a:rPr>
              <a:t> Chen, </a:t>
            </a:r>
            <a:r>
              <a:rPr lang="en-US" altLang="zh-CN" dirty="0" err="1" smtClean="0">
                <a:solidFill>
                  <a:schemeClr val="bg1"/>
                </a:solidFill>
                <a:latin typeface="微软雅黑" panose="020B0503020204020204" pitchFamily="34" charset="-122"/>
                <a:ea typeface="微软雅黑" panose="020B0503020204020204" pitchFamily="34" charset="-122"/>
              </a:rPr>
              <a:t>Jiayuan</a:t>
            </a:r>
            <a:r>
              <a:rPr lang="en-US" altLang="zh-CN" dirty="0" smtClean="0">
                <a:solidFill>
                  <a:schemeClr val="bg1"/>
                </a:solidFill>
                <a:latin typeface="微软雅黑" panose="020B0503020204020204" pitchFamily="34" charset="-122"/>
                <a:ea typeface="微软雅黑" panose="020B0503020204020204" pitchFamily="34" charset="-122"/>
              </a:rPr>
              <a:t> </a:t>
            </a:r>
            <a:r>
              <a:rPr lang="en-US" altLang="zh-CN" dirty="0" smtClean="0">
                <a:solidFill>
                  <a:schemeClr val="bg1"/>
                </a:solidFill>
                <a:latin typeface="微软雅黑" panose="020B0503020204020204" pitchFamily="34" charset="-122"/>
                <a:ea typeface="微软雅黑" panose="020B0503020204020204" pitchFamily="34" charset="-122"/>
              </a:rPr>
              <a:t>Shi </a:t>
            </a:r>
            <a:r>
              <a:rPr lang="en-US" altLang="zh-CN" dirty="0" smtClean="0">
                <a:solidFill>
                  <a:schemeClr val="bg1"/>
                </a:solidFill>
                <a:latin typeface="微软雅黑" panose="020B0503020204020204" pitchFamily="34" charset="-122"/>
                <a:ea typeface="微软雅黑" panose="020B0503020204020204" pitchFamily="34" charset="-122"/>
              </a:rPr>
              <a:t>Tong Zhang</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等腰三角形 1"/>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135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5591175"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80%</a:t>
            </a:r>
          </a:p>
        </p:txBody>
      </p:sp>
      <p:sp>
        <p:nvSpPr>
          <p:cNvPr id="19" name="文本框 18"/>
          <p:cNvSpPr txBox="1"/>
          <p:nvPr/>
        </p:nvSpPr>
        <p:spPr>
          <a:xfrm>
            <a:off x="4109085" y="3540125"/>
            <a:ext cx="4371975" cy="948690"/>
          </a:xfrm>
          <a:prstGeom prst="rect">
            <a:avLst/>
          </a:prstGeom>
          <a:noFill/>
        </p:spPr>
        <p:txBody>
          <a:bodyPr wrap="square" rtlCol="0">
            <a:spAutoFit/>
          </a:bodyPr>
          <a:lstStyle/>
          <a:p>
            <a:pPr algn="ctr"/>
            <a:r>
              <a:rPr lang="en-US" altLang="zh-CN" sz="2800" b="1">
                <a:solidFill>
                  <a:srgbClr val="E5B704"/>
                </a:solidFill>
              </a:rPr>
              <a:t>Can </a:t>
            </a:r>
            <a:r>
              <a:rPr lang="en-US" altLang="zh-CN" sz="2800" b="1">
                <a:solidFill>
                  <a:srgbClr val="FF0000"/>
                </a:solidFill>
              </a:rPr>
              <a:t>accelerate</a:t>
            </a:r>
            <a:r>
              <a:rPr lang="en-US" altLang="zh-CN" sz="2800" b="1">
                <a:solidFill>
                  <a:srgbClr val="E5B704"/>
                </a:solidFill>
              </a:rPr>
              <a:t> and use </a:t>
            </a:r>
            <a:r>
              <a:rPr lang="en-US" altLang="zh-CN" sz="2800" b="1">
                <a:solidFill>
                  <a:srgbClr val="FF0000"/>
                </a:solidFill>
              </a:rPr>
              <a:t>fighting skill 1</a:t>
            </a:r>
          </a:p>
        </p:txBody>
      </p:sp>
    </p:spTree>
    <p:extLst>
      <p:ext uri="{BB962C8B-B14F-4D97-AF65-F5344CB8AC3E}">
        <p14:creationId xmlns:p14="http://schemas.microsoft.com/office/powerpoint/2010/main" val="171102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3215005"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50%</a:t>
            </a:r>
          </a:p>
        </p:txBody>
      </p:sp>
      <p:sp>
        <p:nvSpPr>
          <p:cNvPr id="19" name="文本框 18"/>
          <p:cNvSpPr txBox="1"/>
          <p:nvPr/>
        </p:nvSpPr>
        <p:spPr>
          <a:xfrm>
            <a:off x="4109085" y="3540125"/>
            <a:ext cx="4371975" cy="521970"/>
          </a:xfrm>
          <a:prstGeom prst="rect">
            <a:avLst/>
          </a:prstGeom>
          <a:noFill/>
        </p:spPr>
        <p:txBody>
          <a:bodyPr wrap="square" rtlCol="0">
            <a:spAutoFit/>
          </a:bodyPr>
          <a:lstStyle/>
          <a:p>
            <a:pPr algn="ctr"/>
            <a:r>
              <a:rPr lang="en-US" altLang="zh-CN" sz="2800" b="1">
                <a:solidFill>
                  <a:srgbClr val="E5B704"/>
                </a:solidFill>
              </a:rPr>
              <a:t>Can use </a:t>
            </a:r>
            <a:r>
              <a:rPr lang="en-US" altLang="zh-CN" sz="2800" b="1">
                <a:solidFill>
                  <a:srgbClr val="FF0000"/>
                </a:solidFill>
              </a:rPr>
              <a:t>fighting skill 1</a:t>
            </a:r>
          </a:p>
        </p:txBody>
      </p:sp>
    </p:spTree>
    <p:extLst>
      <p:ext uri="{BB962C8B-B14F-4D97-AF65-F5344CB8AC3E}">
        <p14:creationId xmlns:p14="http://schemas.microsoft.com/office/powerpoint/2010/main" val="238677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194310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30%</a:t>
            </a:r>
          </a:p>
        </p:txBody>
      </p:sp>
      <p:sp>
        <p:nvSpPr>
          <p:cNvPr id="19" name="文本框 18"/>
          <p:cNvSpPr txBox="1"/>
          <p:nvPr/>
        </p:nvSpPr>
        <p:spPr>
          <a:xfrm>
            <a:off x="4322445" y="3540125"/>
            <a:ext cx="4080510" cy="948690"/>
          </a:xfrm>
          <a:prstGeom prst="rect">
            <a:avLst/>
          </a:prstGeom>
          <a:noFill/>
        </p:spPr>
        <p:txBody>
          <a:bodyPr wrap="square" rtlCol="0">
            <a:spAutoFit/>
          </a:bodyPr>
          <a:lstStyle/>
          <a:p>
            <a:pPr algn="ctr"/>
            <a:r>
              <a:rPr lang="en-US" altLang="zh-CN" sz="2800" b="1">
                <a:solidFill>
                  <a:srgbClr val="E5B704"/>
                </a:solidFill>
              </a:rPr>
              <a:t>Can only move with </a:t>
            </a:r>
            <a:r>
              <a:rPr lang="en-US" altLang="zh-CN" sz="2800" b="1">
                <a:solidFill>
                  <a:srgbClr val="FF0000"/>
                </a:solidFill>
              </a:rPr>
              <a:t>normal speed</a:t>
            </a:r>
          </a:p>
        </p:txBody>
      </p:sp>
    </p:spTree>
    <p:extLst>
      <p:ext uri="{BB962C8B-B14F-4D97-AF65-F5344CB8AC3E}">
        <p14:creationId xmlns:p14="http://schemas.microsoft.com/office/powerpoint/2010/main" val="2095479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flipH="1">
            <a:off x="3175635" y="1921510"/>
            <a:ext cx="7620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0%</a:t>
            </a:r>
          </a:p>
        </p:txBody>
      </p:sp>
      <p:sp>
        <p:nvSpPr>
          <p:cNvPr id="19" name="文本框 18"/>
          <p:cNvSpPr txBox="1"/>
          <p:nvPr/>
        </p:nvSpPr>
        <p:spPr>
          <a:xfrm>
            <a:off x="4322445" y="3540125"/>
            <a:ext cx="4080510" cy="521970"/>
          </a:xfrm>
          <a:prstGeom prst="rect">
            <a:avLst/>
          </a:prstGeom>
          <a:noFill/>
        </p:spPr>
        <p:txBody>
          <a:bodyPr wrap="square" rtlCol="0">
            <a:spAutoFit/>
          </a:bodyPr>
          <a:lstStyle/>
          <a:p>
            <a:pPr algn="ctr"/>
            <a:r>
              <a:rPr lang="en-US" altLang="zh-CN" sz="2800" b="1">
                <a:solidFill>
                  <a:srgbClr val="E5B704"/>
                </a:solidFill>
              </a:rPr>
              <a:t>Drop the baby and </a:t>
            </a:r>
            <a:r>
              <a:rPr lang="en-US" altLang="zh-CN" sz="2800" b="1">
                <a:solidFill>
                  <a:srgbClr val="FF0000"/>
                </a:solidFill>
              </a:rPr>
              <a:t>fail</a:t>
            </a:r>
          </a:p>
        </p:txBody>
      </p:sp>
    </p:spTree>
    <p:extLst>
      <p:ext uri="{BB962C8B-B14F-4D97-AF65-F5344CB8AC3E}">
        <p14:creationId xmlns:p14="http://schemas.microsoft.com/office/powerpoint/2010/main" val="213704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91410" y="1572260"/>
            <a:ext cx="1704340" cy="728345"/>
          </a:xfrm>
          <a:prstGeom prst="ellipse">
            <a:avLst/>
          </a:prstGeom>
          <a:noFill/>
          <a:ln w="25400">
            <a:solidFill>
              <a:srgbClr val="E5B704"/>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4" name="文本框 23"/>
          <p:cNvSpPr txBox="1"/>
          <p:nvPr/>
        </p:nvSpPr>
        <p:spPr>
          <a:xfrm>
            <a:off x="5246397" y="2750711"/>
            <a:ext cx="2025649" cy="446088"/>
          </a:xfrm>
          <a:prstGeom prst="rect">
            <a:avLst/>
          </a:prstGeom>
          <a:solidFill>
            <a:srgbClr val="E5B704"/>
          </a:solidFill>
        </p:spPr>
        <p:txBody>
          <a:bodyPr anchor="ctr"/>
          <a:lstStyle/>
          <a:p>
            <a:pPr algn="ctr">
              <a:lnSpc>
                <a:spcPct val="140000"/>
              </a:lnSpc>
              <a:defRPr/>
            </a:pPr>
            <a:r>
              <a:rPr lang="en-US" altLang="zh-CN" b="1" dirty="0" smtClean="0">
                <a:solidFill>
                  <a:srgbClr val="282728"/>
                </a:solidFill>
                <a:latin typeface="微软雅黑" panose="020B0503020204020204" charset="-122"/>
                <a:ea typeface="微软雅黑" panose="020B0503020204020204" charset="-122"/>
              </a:rPr>
              <a:t>Normal</a:t>
            </a:r>
            <a:endParaRPr lang="en-US" altLang="zh-CN" b="1" dirty="0">
              <a:solidFill>
                <a:srgbClr val="282728"/>
              </a:solidFill>
              <a:latin typeface="微软雅黑" panose="020B0503020204020204" charset="-122"/>
              <a:ea typeface="微软雅黑" panose="020B0503020204020204" charset="-122"/>
            </a:endParaRPr>
          </a:p>
        </p:txBody>
      </p:sp>
      <p:sp>
        <p:nvSpPr>
          <p:cNvPr id="25" name="文本框 24"/>
          <p:cNvSpPr txBox="1"/>
          <p:nvPr/>
        </p:nvSpPr>
        <p:spPr>
          <a:xfrm>
            <a:off x="5246397" y="3855611"/>
            <a:ext cx="2025649" cy="446088"/>
          </a:xfrm>
          <a:prstGeom prst="rect">
            <a:avLst/>
          </a:prstGeom>
          <a:solidFill>
            <a:srgbClr val="E5B704"/>
          </a:solidFill>
        </p:spPr>
        <p:txBody>
          <a:bodyPr anchor="ctr"/>
          <a:lstStyle/>
          <a:p>
            <a:pPr algn="ctr">
              <a:lnSpc>
                <a:spcPct val="140000"/>
              </a:lnSpc>
              <a:defRPr/>
            </a:pPr>
            <a:r>
              <a:rPr lang="en-US" altLang="zh-CN" b="1" dirty="0" smtClean="0">
                <a:solidFill>
                  <a:srgbClr val="282728"/>
                </a:solidFill>
                <a:latin typeface="微软雅黑" panose="020B0503020204020204" charset="-122"/>
                <a:ea typeface="微软雅黑" panose="020B0503020204020204" charset="-122"/>
              </a:rPr>
              <a:t>Fighting</a:t>
            </a:r>
            <a:endParaRPr lang="en-US" altLang="zh-CN" b="1" dirty="0">
              <a:solidFill>
                <a:srgbClr val="282728"/>
              </a:solidFill>
              <a:latin typeface="微软雅黑" panose="020B0503020204020204" charset="-122"/>
              <a:ea typeface="微软雅黑" panose="020B0503020204020204" charset="-122"/>
            </a:endParaRPr>
          </a:p>
        </p:txBody>
      </p:sp>
      <p:sp>
        <p:nvSpPr>
          <p:cNvPr id="26" name="文本框 25"/>
          <p:cNvSpPr txBox="1"/>
          <p:nvPr/>
        </p:nvSpPr>
        <p:spPr>
          <a:xfrm>
            <a:off x="5253064" y="4985911"/>
            <a:ext cx="2025649" cy="446088"/>
          </a:xfrm>
          <a:prstGeom prst="rect">
            <a:avLst/>
          </a:prstGeom>
          <a:solidFill>
            <a:srgbClr val="E5B704"/>
          </a:solidFill>
        </p:spPr>
        <p:txBody>
          <a:bodyPr anchor="ctr"/>
          <a:lstStyle/>
          <a:p>
            <a:pPr algn="ctr">
              <a:lnSpc>
                <a:spcPct val="140000"/>
              </a:lnSpc>
              <a:defRPr/>
            </a:pPr>
            <a:r>
              <a:rPr lang="en-US" b="1" dirty="0">
                <a:solidFill>
                  <a:srgbClr val="282728"/>
                </a:solidFill>
                <a:latin typeface="微软雅黑" panose="020B0503020204020204" charset="-122"/>
                <a:ea typeface="微软雅黑" panose="020B0503020204020204" charset="-122"/>
              </a:rPr>
              <a:t>Dead</a:t>
            </a:r>
          </a:p>
        </p:txBody>
      </p:sp>
      <p:sp>
        <p:nvSpPr>
          <p:cNvPr id="2" name="TextBox 4"/>
          <p:cNvSpPr txBox="1">
            <a:spLocks noChangeArrowheads="1"/>
          </p:cNvSpPr>
          <p:nvPr/>
        </p:nvSpPr>
        <p:spPr bwMode="auto">
          <a:xfrm>
            <a:off x="513715" y="491490"/>
            <a:ext cx="1877060"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Demons</a:t>
            </a:r>
          </a:p>
        </p:txBody>
      </p:sp>
      <p:sp>
        <p:nvSpPr>
          <p:cNvPr id="4" name="文本框 3"/>
          <p:cNvSpPr txBox="1"/>
          <p:nvPr/>
        </p:nvSpPr>
        <p:spPr>
          <a:xfrm>
            <a:off x="2456815" y="1691005"/>
            <a:ext cx="1574165" cy="460375"/>
          </a:xfrm>
          <a:prstGeom prst="rect">
            <a:avLst/>
          </a:prstGeom>
          <a:noFill/>
        </p:spPr>
        <p:txBody>
          <a:bodyPr wrap="none" rtlCol="0">
            <a:spAutoFit/>
          </a:bodyPr>
          <a:lstStyle/>
          <a:p>
            <a:r>
              <a:rPr lang="en-US" altLang="zh-CN" sz="2400" b="1">
                <a:solidFill>
                  <a:srgbClr val="E5B704"/>
                </a:solidFill>
              </a:rPr>
              <a:t>Movement</a:t>
            </a:r>
          </a:p>
        </p:txBody>
      </p:sp>
      <p:sp>
        <p:nvSpPr>
          <p:cNvPr id="6" name="椭圆 5"/>
          <p:cNvSpPr/>
          <p:nvPr/>
        </p:nvSpPr>
        <p:spPr>
          <a:xfrm>
            <a:off x="2381250" y="3802380"/>
            <a:ext cx="1704340" cy="728345"/>
          </a:xfrm>
          <a:prstGeom prst="ellipse">
            <a:avLst/>
          </a:prstGeom>
          <a:noFill/>
          <a:ln w="25400">
            <a:solidFill>
              <a:srgbClr val="E5B704"/>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7" name="文本框 6"/>
          <p:cNvSpPr txBox="1"/>
          <p:nvPr/>
        </p:nvSpPr>
        <p:spPr>
          <a:xfrm>
            <a:off x="2749550" y="3936365"/>
            <a:ext cx="967105" cy="460375"/>
          </a:xfrm>
          <a:prstGeom prst="rect">
            <a:avLst/>
          </a:prstGeom>
          <a:noFill/>
        </p:spPr>
        <p:txBody>
          <a:bodyPr wrap="none" rtlCol="0">
            <a:spAutoFit/>
          </a:bodyPr>
          <a:lstStyle/>
          <a:p>
            <a:r>
              <a:rPr lang="en-US" altLang="zh-CN" sz="2400" b="1">
                <a:solidFill>
                  <a:srgbClr val="E5B704"/>
                </a:solidFill>
              </a:rPr>
              <a:t>Status</a:t>
            </a:r>
          </a:p>
        </p:txBody>
      </p:sp>
      <p:sp>
        <p:nvSpPr>
          <p:cNvPr id="8" name="左大括号 7"/>
          <p:cNvSpPr/>
          <p:nvPr/>
        </p:nvSpPr>
        <p:spPr>
          <a:xfrm>
            <a:off x="4203700" y="2945130"/>
            <a:ext cx="605155" cy="2438400"/>
          </a:xfrm>
          <a:prstGeom prst="leftBrace">
            <a:avLst>
              <a:gd name="adj1" fmla="val 8333"/>
              <a:gd name="adj2" fmla="val 50000"/>
            </a:avLst>
          </a:prstGeom>
          <a:ln w="31750" cmpd="sng">
            <a:solidFill>
              <a:srgbClr val="E5B70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809490" y="1689100"/>
            <a:ext cx="2900680" cy="446405"/>
          </a:xfrm>
          <a:prstGeom prst="rect">
            <a:avLst/>
          </a:prstGeom>
          <a:solidFill>
            <a:srgbClr val="E5B704"/>
          </a:solidFill>
        </p:spPr>
        <p:txBody>
          <a:bodyPr anchor="ctr"/>
          <a:lstStyle/>
          <a:p>
            <a:pPr algn="ctr">
              <a:lnSpc>
                <a:spcPct val="150000"/>
              </a:lnSpc>
            </a:pPr>
            <a:r>
              <a:rPr lang="en-US" altLang="zh-CN" b="1" dirty="0">
                <a:solidFill>
                  <a:schemeClr val="tx1"/>
                </a:solidFill>
                <a:latin typeface="微软雅黑" panose="020B0503020204020204" charset="-122"/>
                <a:ea typeface="微软雅黑" panose="020B0503020204020204" charset="-122"/>
                <a:sym typeface="+mn-ea"/>
              </a:rPr>
              <a:t>Move in a limited area</a:t>
            </a:r>
          </a:p>
        </p:txBody>
      </p:sp>
      <p:sp>
        <p:nvSpPr>
          <p:cNvPr id="10" name="动作按钮: 第一张 9">
            <a:hlinkClick r:id="rId2" action="ppaction://hlinksldjump"/>
          </p:cNvPr>
          <p:cNvSpPr/>
          <p:nvPr/>
        </p:nvSpPr>
        <p:spPr>
          <a:xfrm>
            <a:off x="11455400" y="6134735"/>
            <a:ext cx="583565" cy="599440"/>
          </a:xfrm>
          <a:prstGeom prst="actionButtonHome">
            <a:avLst/>
          </a:prstGeom>
          <a:solidFill>
            <a:srgbClr val="282728"/>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2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5" grpId="0" animBg="1"/>
      <p:bldP spid="26" grpId="0" animBg="1"/>
      <p:bldP spid="4" grpId="0"/>
      <p:bldP spid="6" grpId="0" animBg="1"/>
      <p:bldP spid="7" grpId="0"/>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13715" y="491490"/>
            <a:ext cx="324167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600" b="1" dirty="0" smtClean="0">
                <a:solidFill>
                  <a:srgbClr val="E5B704"/>
                </a:solidFill>
                <a:latin typeface="微软雅黑" panose="020B0503020204020204" charset="-122"/>
                <a:ea typeface="微软雅黑" panose="020B0503020204020204" charset="-122"/>
              </a:rPr>
              <a:t>Environment</a:t>
            </a:r>
          </a:p>
        </p:txBody>
      </p:sp>
      <p:pic>
        <p:nvPicPr>
          <p:cNvPr id="5" name="图片 4" descr="forest"/>
          <p:cNvPicPr>
            <a:picLocks noChangeAspect="1"/>
          </p:cNvPicPr>
          <p:nvPr/>
        </p:nvPicPr>
        <p:blipFill>
          <a:blip r:embed="rId2"/>
          <a:stretch>
            <a:fillRect/>
          </a:stretch>
        </p:blipFill>
        <p:spPr>
          <a:xfrm>
            <a:off x="1480820" y="1703070"/>
            <a:ext cx="2944495" cy="1656715"/>
          </a:xfrm>
          <a:prstGeom prst="rect">
            <a:avLst/>
          </a:prstGeom>
        </p:spPr>
      </p:pic>
      <p:pic>
        <p:nvPicPr>
          <p:cNvPr id="10" name="图片 9" descr="mountain"/>
          <p:cNvPicPr>
            <a:picLocks noChangeAspect="1"/>
          </p:cNvPicPr>
          <p:nvPr/>
        </p:nvPicPr>
        <p:blipFill>
          <a:blip r:embed="rId3"/>
          <a:srcRect b="8788"/>
          <a:stretch>
            <a:fillRect/>
          </a:stretch>
        </p:blipFill>
        <p:spPr>
          <a:xfrm>
            <a:off x="2786380" y="2268220"/>
            <a:ext cx="2872105" cy="1757680"/>
          </a:xfrm>
          <a:prstGeom prst="rect">
            <a:avLst/>
          </a:prstGeom>
        </p:spPr>
      </p:pic>
      <p:pic>
        <p:nvPicPr>
          <p:cNvPr id="11" name="图片 10" descr="cave"/>
          <p:cNvPicPr>
            <a:picLocks noChangeAspect="1"/>
          </p:cNvPicPr>
          <p:nvPr/>
        </p:nvPicPr>
        <p:blipFill>
          <a:blip r:embed="rId4"/>
          <a:srcRect b="7395"/>
          <a:stretch>
            <a:fillRect/>
          </a:stretch>
        </p:blipFill>
        <p:spPr>
          <a:xfrm>
            <a:off x="4224020" y="2946400"/>
            <a:ext cx="2761615" cy="1671955"/>
          </a:xfrm>
          <a:prstGeom prst="rect">
            <a:avLst/>
          </a:prstGeom>
        </p:spPr>
      </p:pic>
      <p:pic>
        <p:nvPicPr>
          <p:cNvPr id="12" name="图片 11" descr="village"/>
          <p:cNvPicPr>
            <a:picLocks noChangeAspect="1"/>
          </p:cNvPicPr>
          <p:nvPr/>
        </p:nvPicPr>
        <p:blipFill>
          <a:blip r:embed="rId5"/>
          <a:srcRect l="9151" t="-339" r="226" b="6820"/>
          <a:stretch>
            <a:fillRect/>
          </a:stretch>
        </p:blipFill>
        <p:spPr>
          <a:xfrm>
            <a:off x="5658485" y="3550285"/>
            <a:ext cx="2929255" cy="1805305"/>
          </a:xfrm>
          <a:prstGeom prst="rect">
            <a:avLst/>
          </a:prstGeom>
        </p:spPr>
      </p:pic>
      <p:sp>
        <p:nvSpPr>
          <p:cNvPr id="13" name="文本框 12"/>
          <p:cNvSpPr txBox="1"/>
          <p:nvPr/>
        </p:nvSpPr>
        <p:spPr>
          <a:xfrm>
            <a:off x="9032240" y="5184775"/>
            <a:ext cx="1694180" cy="521970"/>
          </a:xfrm>
          <a:prstGeom prst="rect">
            <a:avLst/>
          </a:prstGeom>
          <a:noFill/>
        </p:spPr>
        <p:txBody>
          <a:bodyPr wrap="square" rtlCol="0">
            <a:spAutoFit/>
          </a:bodyPr>
          <a:lstStyle/>
          <a:p>
            <a:pPr algn="ctr"/>
            <a:r>
              <a:rPr lang="en-US" altLang="zh-CN" sz="2800" b="1">
                <a:solidFill>
                  <a:srgbClr val="E5B704"/>
                </a:solidFill>
              </a:rPr>
              <a:t>……</a:t>
            </a:r>
          </a:p>
        </p:txBody>
      </p:sp>
      <p:sp>
        <p:nvSpPr>
          <p:cNvPr id="14" name="文本框 13"/>
          <p:cNvSpPr txBox="1"/>
          <p:nvPr/>
        </p:nvSpPr>
        <p:spPr>
          <a:xfrm>
            <a:off x="6548120" y="1119505"/>
            <a:ext cx="4561205" cy="948690"/>
          </a:xfrm>
          <a:prstGeom prst="rect">
            <a:avLst/>
          </a:prstGeom>
          <a:noFill/>
        </p:spPr>
        <p:txBody>
          <a:bodyPr wrap="square" rtlCol="0">
            <a:spAutoFit/>
          </a:bodyPr>
          <a:lstStyle/>
          <a:p>
            <a:pPr algn="l"/>
            <a:r>
              <a:rPr lang="en-US" altLang="zh-CN" sz="2800" b="1" dirty="0">
                <a:solidFill>
                  <a:srgbClr val="E5B704"/>
                </a:solidFill>
              </a:rPr>
              <a:t>In different stories we have different environments</a:t>
            </a:r>
          </a:p>
        </p:txBody>
      </p:sp>
    </p:spTree>
    <p:extLst>
      <p:ext uri="{BB962C8B-B14F-4D97-AF65-F5344CB8AC3E}">
        <p14:creationId xmlns:p14="http://schemas.microsoft.com/office/powerpoint/2010/main" val="8318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8"/>
            <a:ext cx="1914597" cy="2592634"/>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TextBox 4"/>
          <p:cNvSpPr txBox="1">
            <a:spLocks noChangeArrowheads="1"/>
          </p:cNvSpPr>
          <p:nvPr/>
        </p:nvSpPr>
        <p:spPr bwMode="auto">
          <a:xfrm>
            <a:off x="4779150" y="2447364"/>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a:solidFill>
                  <a:schemeClr val="bg1"/>
                </a:solidFill>
                <a:latin typeface="Franklin Gothic Book" panose="020B0503020102020204" pitchFamily="34" charset="0"/>
                <a:ea typeface="微软雅黑" panose="020B0503020204020204" charset="-122"/>
              </a:rPr>
              <a:t>Art</a:t>
            </a:r>
            <a:r>
              <a:rPr lang="en-US" altLang="zh-CN" sz="1800" b="1" dirty="0" smtClean="0">
                <a:solidFill>
                  <a:schemeClr val="bg1"/>
                </a:solidFill>
                <a:latin typeface="Franklin Gothic Book" panose="020B0503020102020204" pitchFamily="34" charset="0"/>
                <a:ea typeface="微软雅黑" panose="020B0503020204020204" pitchFamily="34" charset="-122"/>
              </a:rPr>
              <a:t> </a:t>
            </a:r>
            <a:r>
              <a:rPr lang="en-US" altLang="zh-CN" sz="2800" b="1" dirty="0">
                <a:solidFill>
                  <a:schemeClr val="bg1"/>
                </a:solidFill>
                <a:latin typeface="Franklin Gothic Book" panose="020B0503020102020204" pitchFamily="34" charset="0"/>
                <a:ea typeface="微软雅黑" panose="020B0503020204020204" charset="-122"/>
              </a:rPr>
              <a:t>Direction</a:t>
            </a: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1216"/>
            <a:ext cx="4320540" cy="3536784"/>
          </a:xfrm>
          <a:prstGeom prst="rect">
            <a:avLst/>
          </a:prstGeom>
        </p:spPr>
      </p:pic>
    </p:spTree>
    <p:extLst>
      <p:ext uri="{BB962C8B-B14F-4D97-AF65-F5344CB8AC3E}">
        <p14:creationId xmlns:p14="http://schemas.microsoft.com/office/powerpoint/2010/main" val="81623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4812029" y="2492693"/>
            <a:ext cx="6846571" cy="350805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tIns="720000" rIns="1080000" bIns="360000"/>
          <a:lstStyle/>
          <a:p>
            <a:pPr algn="ctr">
              <a:lnSpc>
                <a:spcPct val="150000"/>
              </a:lnSpc>
              <a:defRPr/>
            </a:pPr>
            <a:endParaRPr lang="zh-CN" altLang="en-US" sz="1400" dirty="0">
              <a:solidFill>
                <a:schemeClr val="accent1">
                  <a:lumMod val="75000"/>
                </a:schemeClr>
              </a:solidFill>
            </a:endParaRPr>
          </a:p>
        </p:txBody>
      </p:sp>
      <p:sp>
        <p:nvSpPr>
          <p:cNvPr id="8" name="矩形 7"/>
          <p:cNvSpPr/>
          <p:nvPr/>
        </p:nvSpPr>
        <p:spPr>
          <a:xfrm>
            <a:off x="5261208" y="1085600"/>
            <a:ext cx="6313973" cy="584775"/>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Art Direction about our game</a:t>
            </a:r>
            <a:endParaRPr lang="zh-CN" altLang="en-US" sz="3200" b="1" dirty="0">
              <a:solidFill>
                <a:schemeClr val="bg1"/>
              </a:solidFill>
            </a:endParaRPr>
          </a:p>
        </p:txBody>
      </p:sp>
      <p:sp>
        <p:nvSpPr>
          <p:cNvPr id="9" name="矩形 7"/>
          <p:cNvSpPr/>
          <p:nvPr/>
        </p:nvSpPr>
        <p:spPr>
          <a:xfrm>
            <a:off x="5019341" y="2837338"/>
            <a:ext cx="6342079" cy="27405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defRPr/>
            </a:pPr>
            <a:r>
              <a:rPr lang="en-US" altLang="zh-CN" sz="2400" dirty="0"/>
              <a:t>Since our development is mainly focus on program design and implementation, we will not take too much time on art. We will use basic models of both agents and environment elements and structure them appropriately. After we have complete game program, we will refine the art design.</a:t>
            </a:r>
            <a:endParaRPr lang="zh-CN" altLang="zh-CN" sz="2400" dirty="0"/>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2400" spc="300" dirty="0" smtClean="0">
                <a:solidFill>
                  <a:srgbClr val="282728"/>
                </a:solidFill>
                <a:latin typeface="微软雅黑" panose="020B0503020204020204" pitchFamily="34" charset="-122"/>
                <a:ea typeface="微软雅黑" panose="020B0503020204020204" pitchFamily="34" charset="-122"/>
              </a:rPr>
              <a:t>。</a:t>
            </a:r>
            <a:endParaRPr lang="zh-CN" altLang="en-US" sz="2400" spc="300" dirty="0">
              <a:solidFill>
                <a:srgbClr val="28272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05" y="253631"/>
            <a:ext cx="3923966" cy="3472550"/>
          </a:xfrm>
          <a:prstGeom prst="rect">
            <a:avLst/>
          </a:prstGeom>
        </p:spPr>
      </p:pic>
    </p:spTree>
    <p:extLst>
      <p:ext uri="{BB962C8B-B14F-4D97-AF65-F5344CB8AC3E}">
        <p14:creationId xmlns:p14="http://schemas.microsoft.com/office/powerpoint/2010/main" val="355604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5" name="TextBox 4"/>
          <p:cNvSpPr txBox="1">
            <a:spLocks noChangeArrowheads="1"/>
          </p:cNvSpPr>
          <p:nvPr/>
        </p:nvSpPr>
        <p:spPr bwMode="auto">
          <a:xfrm>
            <a:off x="4779150" y="2421776"/>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smtClean="0">
                <a:solidFill>
                  <a:schemeClr val="bg1"/>
                </a:solidFill>
                <a:latin typeface="Franklin Gothic Book" panose="020B0503020102020204" pitchFamily="34" charset="0"/>
                <a:ea typeface="微软雅黑" panose="020B0503020204020204" charset="-122"/>
              </a:rPr>
              <a:t>Interaction</a:t>
            </a:r>
            <a:r>
              <a:rPr lang="en-US" altLang="zh-CN" sz="1800" dirty="0" smtClean="0">
                <a:solidFill>
                  <a:srgbClr val="282728"/>
                </a:solidFill>
                <a:latin typeface="Franklin Gothic Book" panose="020B0503020102020204" pitchFamily="34" charset="0"/>
                <a:ea typeface="微软雅黑" panose="020B0503020204020204" pitchFamily="34" charset="-122"/>
              </a:rPr>
              <a:t> </a:t>
            </a:r>
            <a:endParaRPr lang="en-US" altLang="zh-CN" sz="1800" dirty="0" smtClean="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492496" y="1137013"/>
            <a:ext cx="127406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pitchFamily="34" charset="-122"/>
                <a:ea typeface="微软雅黑" panose="020B0503020204020204" pitchFamily="34" charset="-122"/>
              </a:rPr>
              <a:t>Part    five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850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23" y="281354"/>
            <a:ext cx="6712439" cy="6421567"/>
          </a:xfrm>
          <a:prstGeom prst="rect">
            <a:avLst/>
          </a:prstGeom>
        </p:spPr>
      </p:pic>
      <p:sp>
        <p:nvSpPr>
          <p:cNvPr id="13" name="Rectangle 5"/>
          <p:cNvSpPr>
            <a:spLocks noChangeArrowheads="1"/>
          </p:cNvSpPr>
          <p:nvPr/>
        </p:nvSpPr>
        <p:spPr bwMode="auto">
          <a:xfrm>
            <a:off x="7236923" y="831655"/>
            <a:ext cx="2660650" cy="641350"/>
          </a:xfrm>
          <a:prstGeom prst="rect">
            <a:avLst/>
          </a:prstGeom>
          <a:solidFill>
            <a:srgbClr val="E5B704"/>
          </a:solidFill>
          <a:ln>
            <a:noFill/>
          </a:ln>
        </p:spPr>
        <p:txBody>
          <a:bodyPr rIns="108000" bIns="108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40000"/>
              </a:lnSpc>
              <a:defRPr/>
            </a:pPr>
            <a:r>
              <a:rPr lang="en-US" altLang="zh-CN" sz="3200"/>
              <a:t>Basic Version</a:t>
            </a:r>
            <a:endParaRPr lang="zh-CN" altLang="en-US" sz="3200" b="1" dirty="0">
              <a:solidFill>
                <a:srgbClr val="282728"/>
              </a:solidFill>
              <a:latin typeface="微软雅黑" panose="020B0503020204020204" pitchFamily="34" charset="-122"/>
              <a:ea typeface="微软雅黑" panose="020B0503020204020204" pitchFamily="34" charset="-122"/>
            </a:endParaRPr>
          </a:p>
        </p:txBody>
      </p:sp>
      <p:sp>
        <p:nvSpPr>
          <p:cNvPr id="14" name="矩形 7"/>
          <p:cNvSpPr/>
          <p:nvPr/>
        </p:nvSpPr>
        <p:spPr>
          <a:xfrm>
            <a:off x="7255974" y="2007994"/>
            <a:ext cx="4574075" cy="329552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rgbClr val="E5B704"/>
            </a:solid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r>
              <a:rPr lang="zh-CN" altLang="en-US" sz="2400" dirty="0" smtClean="0"/>
              <a:t>*</a:t>
            </a:r>
            <a:r>
              <a:rPr lang="en-US" altLang="zh-CN" sz="2400" dirty="0" smtClean="0"/>
              <a:t>In </a:t>
            </a:r>
            <a:r>
              <a:rPr lang="en-US" altLang="zh-CN" sz="2400" dirty="0"/>
              <a:t>basic version, we set up the standard game world and put basic models in it. </a:t>
            </a:r>
            <a:endParaRPr lang="zh-CN" altLang="zh-CN" sz="2400" dirty="0"/>
          </a:p>
          <a:p>
            <a:r>
              <a:rPr lang="zh-CN" altLang="en-US" sz="2400" dirty="0" smtClean="0"/>
              <a:t>*</a:t>
            </a:r>
            <a:r>
              <a:rPr lang="en-US" altLang="zh-CN" sz="2400" dirty="0" smtClean="0"/>
              <a:t>We </a:t>
            </a:r>
            <a:r>
              <a:rPr lang="en-US" altLang="zh-CN" sz="2400" dirty="0"/>
              <a:t>will finish basic functions of the stork and demons.</a:t>
            </a:r>
            <a:endParaRPr lang="zh-CN" altLang="zh-CN" sz="2400" dirty="0"/>
          </a:p>
          <a:p>
            <a:r>
              <a:rPr lang="zh-CN" altLang="en-US" sz="2400" dirty="0" smtClean="0"/>
              <a:t>*</a:t>
            </a:r>
            <a:r>
              <a:rPr lang="en-US" altLang="zh-CN" sz="2400" dirty="0" smtClean="0"/>
              <a:t>The </a:t>
            </a:r>
            <a:r>
              <a:rPr lang="en-US" altLang="zh-CN" sz="2400" dirty="0"/>
              <a:t>most important task is to design a good software structure which is easy to modify and extend.</a:t>
            </a: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endParaRPr lang="zh-CN" altLang="en-US" sz="2400" dirty="0">
              <a:solidFill>
                <a:srgbClr val="E5B704"/>
              </a:solidFill>
              <a:latin typeface="微软雅黑" panose="020B0503020204020204" pitchFamily="34" charset="-122"/>
              <a:ea typeface="微软雅黑" panose="020B0503020204020204" pitchFamily="34" charset="-122"/>
            </a:endParaRPr>
          </a:p>
          <a:p>
            <a:pPr algn="just">
              <a:spcBef>
                <a:spcPts val="600"/>
              </a:spcBef>
              <a:spcAft>
                <a:spcPts val="600"/>
              </a:spcAft>
              <a:defRPr/>
            </a:pPr>
            <a:r>
              <a:rPr lang="zh-CN" altLang="en-US" sz="2400" spc="300" dirty="0" smtClean="0">
                <a:solidFill>
                  <a:srgbClr val="E5B704"/>
                </a:solidFill>
                <a:latin typeface="微软雅黑" panose="020B0503020204020204" pitchFamily="34" charset="-122"/>
                <a:ea typeface="微软雅黑" panose="020B0503020204020204" pitchFamily="34" charset="-122"/>
              </a:rPr>
              <a:t>。</a:t>
            </a:r>
            <a:endParaRPr lang="zh-CN" altLang="en-US" sz="2400" spc="3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00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MH_Others_1"/>
          <p:cNvGrpSpPr/>
          <p:nvPr>
            <p:custDataLst>
              <p:tags r:id="rId1"/>
            </p:custDataLst>
          </p:nvPr>
        </p:nvGrpSpPr>
        <p:grpSpPr>
          <a:xfrm>
            <a:off x="1205023" y="444895"/>
            <a:ext cx="3516086" cy="1492250"/>
            <a:chOff x="918708" y="507434"/>
            <a:chExt cx="3516086" cy="1492250"/>
          </a:xfrm>
        </p:grpSpPr>
        <p:sp>
          <p:nvSpPr>
            <p:cNvPr id="28" name="MH_Others_10"/>
            <p:cNvSpPr txBox="1"/>
            <p:nvPr/>
          </p:nvSpPr>
          <p:spPr>
            <a:xfrm>
              <a:off x="918708" y="507434"/>
              <a:ext cx="3516086" cy="1492250"/>
            </a:xfrm>
            <a:prstGeom prst="rect">
              <a:avLst/>
            </a:prstGeom>
            <a:noFill/>
          </p:spPr>
          <p:txBody>
            <a:bodyPr anchor="ctr"/>
            <a:lstStyle/>
            <a:p>
              <a:pPr>
                <a:defRPr/>
              </a:pPr>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0"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31" name="MH_Others_2"/>
          <p:cNvSpPr/>
          <p:nvPr>
            <p:custDataLst>
              <p:tags r:id="rId2"/>
            </p:custDataLst>
          </p:nvPr>
        </p:nvSpPr>
        <p:spPr>
          <a:xfrm>
            <a:off x="19348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a:hlinkClick r:id="rId15" action="ppaction://hlinksldjump"/>
          </p:cNvPr>
          <p:cNvSpPr/>
          <p:nvPr>
            <p:custDataLst>
              <p:tags r:id="rId3"/>
            </p:custDataLst>
          </p:nvPr>
        </p:nvSpPr>
        <p:spPr>
          <a:xfrm>
            <a:off x="23623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1">
            <a:hlinkClick r:id="rId15" action="ppaction://hlinksldjump"/>
          </p:cNvPr>
          <p:cNvSpPr txBox="1">
            <a:spLocks noChangeArrowheads="1"/>
          </p:cNvSpPr>
          <p:nvPr>
            <p:custDataLst>
              <p:tags r:id="rId4"/>
            </p:custDataLst>
          </p:nvPr>
        </p:nvSpPr>
        <p:spPr bwMode="auto">
          <a:xfrm>
            <a:off x="29254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2000" dirty="0" smtClean="0">
                <a:solidFill>
                  <a:schemeClr val="bg1"/>
                </a:solidFill>
                <a:latin typeface="微软雅黑" panose="020B0503020204020204" pitchFamily="34" charset="-122"/>
              </a:rPr>
              <a:t>Introduction</a:t>
            </a:r>
            <a:endParaRPr lang="zh-CN" altLang="en-US" sz="2000" dirty="0">
              <a:solidFill>
                <a:schemeClr val="bg1"/>
              </a:solidFill>
              <a:latin typeface="微软雅黑" panose="020B0503020204020204" pitchFamily="34" charset="-122"/>
            </a:endParaRPr>
          </a:p>
        </p:txBody>
      </p:sp>
      <p:sp>
        <p:nvSpPr>
          <p:cNvPr id="34" name="MH_Others_3"/>
          <p:cNvSpPr/>
          <p:nvPr>
            <p:custDataLst>
              <p:tags r:id="rId5"/>
            </p:custDataLst>
          </p:nvPr>
        </p:nvSpPr>
        <p:spPr>
          <a:xfrm>
            <a:off x="19348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MH_Number_2">
            <a:hlinkClick r:id="rId16" action="ppaction://hlinksldjump"/>
          </p:cNvPr>
          <p:cNvSpPr/>
          <p:nvPr>
            <p:custDataLst>
              <p:tags r:id="rId6"/>
            </p:custDataLst>
          </p:nvPr>
        </p:nvSpPr>
        <p:spPr>
          <a:xfrm>
            <a:off x="23623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MH_Entry_2">
            <a:hlinkClick r:id="rId16" action="ppaction://hlinksldjump"/>
          </p:cNvPr>
          <p:cNvSpPr txBox="1">
            <a:spLocks noChangeArrowheads="1"/>
          </p:cNvSpPr>
          <p:nvPr>
            <p:custDataLst>
              <p:tags r:id="rId7"/>
            </p:custDataLst>
          </p:nvPr>
        </p:nvSpPr>
        <p:spPr bwMode="auto">
          <a:xfrm>
            <a:off x="29254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Screens and Overall Structure</a:t>
            </a:r>
            <a:endParaRPr lang="zh-CN" altLang="en-US" sz="2000" dirty="0">
              <a:solidFill>
                <a:schemeClr val="bg1"/>
              </a:solidFill>
              <a:latin typeface="微软雅黑" panose="020B0503020204020204" pitchFamily="34" charset="-122"/>
            </a:endParaRPr>
          </a:p>
        </p:txBody>
      </p:sp>
      <p:sp>
        <p:nvSpPr>
          <p:cNvPr id="37" name="MH_Others_2"/>
          <p:cNvSpPr/>
          <p:nvPr>
            <p:custDataLst>
              <p:tags r:id="rId8"/>
            </p:custDataLst>
          </p:nvPr>
        </p:nvSpPr>
        <p:spPr>
          <a:xfrm>
            <a:off x="65065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MH_Number_1">
            <a:hlinkClick r:id="rId15" action="ppaction://hlinksldjump"/>
          </p:cNvPr>
          <p:cNvSpPr/>
          <p:nvPr>
            <p:custDataLst>
              <p:tags r:id="rId9"/>
            </p:custDataLst>
          </p:nvPr>
        </p:nvSpPr>
        <p:spPr>
          <a:xfrm>
            <a:off x="69340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MH_Entry_1">
            <a:hlinkClick r:id="rId15" action="ppaction://hlinksldjump"/>
          </p:cNvPr>
          <p:cNvSpPr txBox="1">
            <a:spLocks noChangeArrowheads="1"/>
          </p:cNvSpPr>
          <p:nvPr>
            <p:custDataLst>
              <p:tags r:id="rId10"/>
            </p:custDataLst>
          </p:nvPr>
        </p:nvSpPr>
        <p:spPr bwMode="auto">
          <a:xfrm>
            <a:off x="74971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2000" dirty="0" smtClean="0">
                <a:solidFill>
                  <a:schemeClr val="bg1"/>
                </a:solidFill>
                <a:latin typeface="微软雅黑" panose="020B0503020204020204" pitchFamily="34" charset="-122"/>
              </a:rPr>
              <a:t>Mechanism</a:t>
            </a:r>
            <a:endParaRPr lang="zh-CN" altLang="en-US" sz="2000" dirty="0">
              <a:solidFill>
                <a:schemeClr val="bg1"/>
              </a:solidFill>
              <a:latin typeface="微软雅黑" panose="020B0503020204020204" pitchFamily="34" charset="-122"/>
            </a:endParaRPr>
          </a:p>
        </p:txBody>
      </p:sp>
      <p:sp>
        <p:nvSpPr>
          <p:cNvPr id="40" name="MH_Others_3"/>
          <p:cNvSpPr/>
          <p:nvPr>
            <p:custDataLst>
              <p:tags r:id="rId11"/>
            </p:custDataLst>
          </p:nvPr>
        </p:nvSpPr>
        <p:spPr>
          <a:xfrm>
            <a:off x="65065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MH_Number_2">
            <a:hlinkClick r:id="rId16" action="ppaction://hlinksldjump"/>
          </p:cNvPr>
          <p:cNvSpPr/>
          <p:nvPr>
            <p:custDataLst>
              <p:tags r:id="rId12"/>
            </p:custDataLst>
          </p:nvPr>
        </p:nvSpPr>
        <p:spPr>
          <a:xfrm>
            <a:off x="69340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MH_Entry_2">
            <a:hlinkClick r:id="rId16" action="ppaction://hlinksldjump"/>
          </p:cNvPr>
          <p:cNvSpPr txBox="1">
            <a:spLocks noChangeArrowheads="1"/>
          </p:cNvSpPr>
          <p:nvPr>
            <p:custDataLst>
              <p:tags r:id="rId13"/>
            </p:custDataLst>
          </p:nvPr>
        </p:nvSpPr>
        <p:spPr bwMode="auto">
          <a:xfrm>
            <a:off x="74971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Software Structure</a:t>
            </a:r>
            <a:endParaRPr lang="zh-CN" altLang="en-US" sz="20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2051582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4" y="820267"/>
            <a:ext cx="1914596" cy="2663713"/>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055717" y="4488764"/>
            <a:ext cx="6558283" cy="738188"/>
          </a:xfrm>
          <a:prstGeom prst="rect">
            <a:avLst/>
          </a:prstGeom>
          <a:noFill/>
        </p:spPr>
        <p:txBody>
          <a:bodyPr/>
          <a:lstStyle/>
          <a:p>
            <a:r>
              <a:rPr lang="en-US" sz="2400" dirty="0">
                <a:solidFill>
                  <a:schemeClr val="bg1"/>
                </a:solidFill>
              </a:rPr>
              <a:t>We will use Unity 3D for development and finally run the game on Android and IOS systems.</a:t>
            </a:r>
          </a:p>
        </p:txBody>
      </p:sp>
      <p:sp>
        <p:nvSpPr>
          <p:cNvPr id="45" name="TextBox 4"/>
          <p:cNvSpPr txBox="1">
            <a:spLocks noChangeArrowheads="1"/>
          </p:cNvSpPr>
          <p:nvPr/>
        </p:nvSpPr>
        <p:spPr bwMode="auto">
          <a:xfrm>
            <a:off x="4745623" y="2430045"/>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smtClean="0">
                <a:solidFill>
                  <a:schemeClr val="bg1"/>
                </a:solidFill>
                <a:latin typeface="Franklin Gothic Book" panose="020B0503020102020204" pitchFamily="34" charset="0"/>
                <a:ea typeface="微软雅黑" panose="020B0503020204020204" charset="-122"/>
              </a:rPr>
              <a:t>Introduction</a:t>
            </a:r>
          </a:p>
        </p:txBody>
      </p:sp>
      <p:sp>
        <p:nvSpPr>
          <p:cNvPr id="46" name="文本框 45"/>
          <p:cNvSpPr txBox="1"/>
          <p:nvPr/>
        </p:nvSpPr>
        <p:spPr>
          <a:xfrm>
            <a:off x="5411585" y="1106606"/>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charset="-122"/>
                <a:ea typeface="微软雅黑" panose="020B0503020204020204" charset="-122"/>
              </a:rPr>
              <a:t>Part One</a:t>
            </a:r>
            <a:endParaRPr lang="zh-CN" altLang="en-US" sz="4000" b="1" dirty="0">
              <a:solidFill>
                <a:srgbClr val="E5B704"/>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62448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p:cNvSpPr txBox="1"/>
          <p:nvPr/>
        </p:nvSpPr>
        <p:spPr>
          <a:xfrm>
            <a:off x="4953964" y="1548970"/>
            <a:ext cx="6493397" cy="1631216"/>
          </a:xfrm>
          <a:prstGeom prst="rect">
            <a:avLst/>
          </a:prstGeom>
          <a:noFill/>
        </p:spPr>
        <p:txBody>
          <a:bodyPr wrap="square" rtlCol="0">
            <a:spAutoFit/>
          </a:bodyPr>
          <a:lstStyle/>
          <a:p>
            <a:r>
              <a:rPr lang="en-US" sz="2000" dirty="0" smtClean="0">
                <a:solidFill>
                  <a:schemeClr val="bg1"/>
                </a:solidFill>
              </a:rPr>
              <a:t>The </a:t>
            </a:r>
            <a:r>
              <a:rPr lang="en-US" sz="2000" dirty="0">
                <a:solidFill>
                  <a:schemeClr val="bg1"/>
                </a:solidFill>
              </a:rPr>
              <a:t>background story is based on a very famous European folklore in which a stork is responsible for delivering new babies to new parents. In the game, the player will control a stork to get babies’ spirits from holy clouds and deliver him to the destination. </a:t>
            </a:r>
          </a:p>
        </p:txBody>
      </p:sp>
      <p:sp>
        <p:nvSpPr>
          <p:cNvPr id="34" name="矩形 33"/>
          <p:cNvSpPr/>
          <p:nvPr/>
        </p:nvSpPr>
        <p:spPr>
          <a:xfrm>
            <a:off x="5056468" y="849288"/>
            <a:ext cx="2132635" cy="584775"/>
          </a:xfrm>
          <a:prstGeom prst="rect">
            <a:avLst/>
          </a:prstGeom>
          <a:solidFill>
            <a:schemeClr val="bg1">
              <a:lumMod val="50000"/>
            </a:schemeClr>
          </a:solidFill>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Overview</a:t>
            </a:r>
            <a:endParaRPr lang="zh-CN" altLang="en-US" sz="3200" b="1" dirty="0">
              <a:solidFill>
                <a:schemeClr val="bg1"/>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770" r="18091" b="1360"/>
          <a:stretch/>
        </p:blipFill>
        <p:spPr>
          <a:xfrm>
            <a:off x="1022364" y="849288"/>
            <a:ext cx="3598418" cy="259660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757" t="450" r="17877" b="3571"/>
          <a:stretch/>
        </p:blipFill>
        <p:spPr>
          <a:xfrm>
            <a:off x="7289568" y="3167787"/>
            <a:ext cx="4011118" cy="2832655"/>
          </a:xfrm>
          <a:prstGeom prst="rect">
            <a:avLst/>
          </a:prstGeom>
        </p:spPr>
      </p:pic>
      <p:sp>
        <p:nvSpPr>
          <p:cNvPr id="10" name="TextBox 15"/>
          <p:cNvSpPr txBox="1"/>
          <p:nvPr/>
        </p:nvSpPr>
        <p:spPr>
          <a:xfrm>
            <a:off x="1022364" y="3649501"/>
            <a:ext cx="6097378" cy="2246769"/>
          </a:xfrm>
          <a:prstGeom prst="rect">
            <a:avLst/>
          </a:prstGeom>
          <a:noFill/>
        </p:spPr>
        <p:txBody>
          <a:bodyPr wrap="square" rtlCol="0">
            <a:spAutoFit/>
          </a:bodyPr>
          <a:lstStyle/>
          <a:p>
            <a:r>
              <a:rPr lang="en-US" sz="2000" dirty="0" smtClean="0">
                <a:solidFill>
                  <a:schemeClr val="bg1"/>
                </a:solidFill>
              </a:rPr>
              <a:t>There </a:t>
            </a:r>
            <a:r>
              <a:rPr lang="en-US" sz="2000" dirty="0">
                <a:solidFill>
                  <a:schemeClr val="bg1"/>
                </a:solidFill>
              </a:rPr>
              <a:t>are naturally created talents hidden somewhere waiting for the stork to pick them up along the road. Moreover, there are evil demons living in the shadows that eat new babies spirits. </a:t>
            </a:r>
            <a:endParaRPr lang="en-US" sz="2000" dirty="0" smtClean="0">
              <a:solidFill>
                <a:schemeClr val="bg1"/>
              </a:solidFill>
            </a:endParaRPr>
          </a:p>
          <a:p>
            <a:r>
              <a:rPr lang="en-US" sz="2000" dirty="0" smtClean="0">
                <a:solidFill>
                  <a:schemeClr val="bg1"/>
                </a:solidFill>
              </a:rPr>
              <a:t>The main </a:t>
            </a:r>
            <a:r>
              <a:rPr lang="en-US" sz="2000" dirty="0">
                <a:solidFill>
                  <a:schemeClr val="bg1"/>
                </a:solidFill>
              </a:rPr>
              <a:t>goal of the player is to let stork pick up all the required talents and finally reach the new parents’ house in limited time.</a:t>
            </a:r>
          </a:p>
        </p:txBody>
      </p:sp>
    </p:spTree>
    <p:extLst>
      <p:ext uri="{BB962C8B-B14F-4D97-AF65-F5344CB8AC3E}">
        <p14:creationId xmlns:p14="http://schemas.microsoft.com/office/powerpoint/2010/main" val="92880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100815" y="5429657"/>
            <a:ext cx="95250"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1096053" y="1126120"/>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794428" y="1317362"/>
            <a:ext cx="10539793" cy="4237834"/>
          </a:xfrm>
          <a:prstGeom prst="rect">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48000" rIns="252000" anchor="ctr"/>
          <a:lstStyle/>
          <a:p>
            <a:pPr algn="just" eaLnBrk="1" fontAlgn="auto" hangingPunct="1">
              <a:lnSpc>
                <a:spcPct val="130000"/>
              </a:lnSpc>
              <a:spcBef>
                <a:spcPts val="600"/>
              </a:spcBef>
              <a:spcAft>
                <a:spcPts val="600"/>
              </a:spcAft>
              <a:defRPr/>
            </a:pPr>
            <a:endParaRPr lang="zh-CN" altLang="en-US" sz="1400" dirty="0">
              <a:solidFill>
                <a:schemeClr val="bg1">
                  <a:lumMod val="65000"/>
                </a:schemeClr>
              </a:solidFill>
              <a:latin typeface="微软雅黑" panose="020B0503020204020204" pitchFamily="34" charset="-122"/>
            </a:endParaRPr>
          </a:p>
        </p:txBody>
      </p:sp>
      <p:sp>
        <p:nvSpPr>
          <p:cNvPr id="19" name="圆角矩形 15"/>
          <p:cNvSpPr/>
          <p:nvPr/>
        </p:nvSpPr>
        <p:spPr>
          <a:xfrm>
            <a:off x="1126215" y="1121427"/>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defRPr/>
            </a:pPr>
            <a:r>
              <a:rPr lang="en-US" altLang="zh-CN" dirty="0" smtClean="0">
                <a:solidFill>
                  <a:srgbClr val="282728"/>
                </a:solidFill>
                <a:latin typeface="微软雅黑" panose="020B0503020204020204" pitchFamily="34" charset="-122"/>
                <a:ea typeface="微软雅黑" panose="020B0503020204020204" pitchFamily="34" charset="-122"/>
              </a:rPr>
              <a:t>Game Play</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24" name="TextBox 15"/>
          <p:cNvSpPr txBox="1"/>
          <p:nvPr/>
        </p:nvSpPr>
        <p:spPr>
          <a:xfrm>
            <a:off x="2395959" y="1728119"/>
            <a:ext cx="8335959" cy="3416320"/>
          </a:xfrm>
          <a:prstGeom prst="rect">
            <a:avLst/>
          </a:prstGeom>
          <a:noFill/>
        </p:spPr>
        <p:txBody>
          <a:bodyPr wrap="square" rtlCol="0">
            <a:spAutoFit/>
          </a:bodyPr>
          <a:lstStyle/>
          <a:p>
            <a:r>
              <a:rPr lang="en-US" sz="2400" dirty="0">
                <a:solidFill>
                  <a:schemeClr val="bg1"/>
                </a:solidFill>
              </a:rPr>
              <a:t>As an action and adventure game, player will control the stork by control panels both on the lower-left corner and lower-right corner. There are two status of the stork: moving or fighting. When moving, player use lower-left control panel to control flying height and turning. At the same time, lower-right panel has buttons for moving forward and acceleration.</a:t>
            </a:r>
          </a:p>
          <a:p>
            <a:r>
              <a:rPr lang="en-US" sz="2400" dirty="0">
                <a:solidFill>
                  <a:schemeClr val="bg1"/>
                </a:solidFill>
              </a:rPr>
              <a:t> </a:t>
            </a:r>
          </a:p>
          <a:p>
            <a:r>
              <a:rPr lang="en-US" sz="2400" dirty="0">
                <a:solidFill>
                  <a:schemeClr val="bg1"/>
                </a:solidFill>
              </a:rPr>
              <a:t>We use third-person perspective. Player will see the back of the stork. </a:t>
            </a:r>
          </a:p>
        </p:txBody>
      </p:sp>
    </p:spTree>
    <p:extLst>
      <p:ext uri="{BB962C8B-B14F-4D97-AF65-F5344CB8AC3E}">
        <p14:creationId xmlns:p14="http://schemas.microsoft.com/office/powerpoint/2010/main" val="335300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8"/>
            <a:ext cx="1914597" cy="2582690"/>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622877" y="4247780"/>
            <a:ext cx="5255047" cy="738188"/>
          </a:xfrm>
          <a:prstGeom prst="rect">
            <a:avLst/>
          </a:prstGeom>
          <a:noFill/>
        </p:spPr>
        <p:txBody>
          <a:bodyPr/>
          <a:lstStyle/>
          <a:p>
            <a:pPr algn="ctr">
              <a:lnSpc>
                <a:spcPct val="150000"/>
              </a:lnSpc>
              <a:defRPr/>
            </a:pPr>
            <a:r>
              <a:rPr lang="en-US" sz="2400" b="1" dirty="0">
                <a:solidFill>
                  <a:schemeClr val="bg1"/>
                </a:solidFill>
                <a:latin typeface="微软雅黑" panose="020B0503020204020204" charset="-122"/>
                <a:ea typeface="微软雅黑" panose="020B0503020204020204" charset="-122"/>
              </a:rPr>
              <a:t>Introducing main elements and mehcanism in our game.</a:t>
            </a:r>
          </a:p>
        </p:txBody>
      </p:sp>
      <p:sp>
        <p:nvSpPr>
          <p:cNvPr id="45" name="TextBox 4"/>
          <p:cNvSpPr txBox="1">
            <a:spLocks noChangeArrowheads="1"/>
          </p:cNvSpPr>
          <p:nvPr/>
        </p:nvSpPr>
        <p:spPr bwMode="auto">
          <a:xfrm>
            <a:off x="4745624" y="2403278"/>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a:solidFill>
                  <a:schemeClr val="bg1"/>
                </a:solidFill>
                <a:latin typeface="Franklin Gothic Book" panose="020B0503020102020204" pitchFamily="34" charset="0"/>
                <a:ea typeface="微软雅黑" panose="020B0503020204020204" charset="-122"/>
              </a:rPr>
              <a:t>Mechanism</a:t>
            </a:r>
            <a:endParaRPr lang="en-US" altLang="zh-CN" sz="2800" b="1" dirty="0" smtClean="0">
              <a:solidFill>
                <a:schemeClr val="bg1"/>
              </a:solidFill>
              <a:latin typeface="Franklin Gothic Book" panose="020B0503020102020204" pitchFamily="34" charset="0"/>
              <a:ea typeface="微软雅黑" panose="020B0503020204020204" charset="-122"/>
            </a:endParaRPr>
          </a:p>
        </p:txBody>
      </p:sp>
      <p:sp>
        <p:nvSpPr>
          <p:cNvPr id="46" name="文本框 45"/>
          <p:cNvSpPr txBox="1"/>
          <p:nvPr/>
        </p:nvSpPr>
        <p:spPr>
          <a:xfrm>
            <a:off x="5315599" y="1137013"/>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charset="-122"/>
                <a:ea typeface="微软雅黑" panose="020B0503020204020204" charset="-122"/>
              </a:rPr>
              <a:t> Part    three</a:t>
            </a:r>
            <a:endParaRPr lang="zh-CN" altLang="en-US" sz="4000" b="1" dirty="0">
              <a:solidFill>
                <a:srgbClr val="E5B704"/>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73181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5400000" flipH="1">
            <a:off x="3642632" y="2623804"/>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2" name="图片 10"/>
          <p:cNvPicPr>
            <a:picLocks noChangeAspect="1"/>
          </p:cNvPicPr>
          <p:nvPr/>
        </p:nvPicPr>
        <p:blipFill>
          <a:blip r:embed="rId2" cstate="print">
            <a:duotone>
              <a:schemeClr val="accent4">
                <a:shade val="45000"/>
                <a:satMod val="135000"/>
              </a:schemeClr>
              <a:prstClr val="white"/>
            </a:duotone>
          </a:blip>
          <a:srcRect/>
          <a:stretch>
            <a:fillRect/>
          </a:stretch>
        </p:blipFill>
        <p:spPr bwMode="auto">
          <a:xfrm>
            <a:off x="3675969" y="1815768"/>
            <a:ext cx="1031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6"/>
          <p:cNvSpPr/>
          <p:nvPr/>
        </p:nvSpPr>
        <p:spPr>
          <a:xfrm flipH="1">
            <a:off x="3439433" y="2736517"/>
            <a:ext cx="503237" cy="323850"/>
          </a:xfrm>
          <a:prstGeom prst="rtTriangle">
            <a:avLst/>
          </a:prstGeom>
          <a:solidFill>
            <a:srgbClr val="C89E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平行四边形 15"/>
          <p:cNvSpPr/>
          <p:nvPr/>
        </p:nvSpPr>
        <p:spPr>
          <a:xfrm>
            <a:off x="3439432"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33" name="等腰三角形 7"/>
          <p:cNvSpPr/>
          <p:nvPr/>
        </p:nvSpPr>
        <p:spPr>
          <a:xfrm rot="5400000" flipH="1">
            <a:off x="7489145"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7" name="图片 34"/>
          <p:cNvPicPr>
            <a:picLocks noChangeAspect="1"/>
          </p:cNvPicPr>
          <p:nvPr/>
        </p:nvPicPr>
        <p:blipFill>
          <a:blip r:embed="rId2" cstate="print">
            <a:duotone>
              <a:schemeClr val="accent4">
                <a:shade val="45000"/>
                <a:satMod val="135000"/>
              </a:schemeClr>
              <a:prstClr val="white"/>
            </a:duotone>
          </a:blip>
          <a:srcRect/>
          <a:stretch>
            <a:fillRect/>
          </a:stretch>
        </p:blipFill>
        <p:spPr bwMode="auto">
          <a:xfrm>
            <a:off x="7522483"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直角三角形 35"/>
          <p:cNvSpPr/>
          <p:nvPr/>
        </p:nvSpPr>
        <p:spPr>
          <a:xfrm flipH="1">
            <a:off x="7285944"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7" name="平行四边形 15"/>
          <p:cNvSpPr/>
          <p:nvPr/>
        </p:nvSpPr>
        <p:spPr>
          <a:xfrm>
            <a:off x="7285944"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3" name="矩形 12"/>
          <p:cNvSpPr/>
          <p:nvPr/>
        </p:nvSpPr>
        <p:spPr>
          <a:xfrm>
            <a:off x="3817257" y="4484355"/>
            <a:ext cx="1929067" cy="822960"/>
          </a:xfrm>
          <a:prstGeom prst="rect">
            <a:avLst/>
          </a:prstGeom>
        </p:spPr>
        <p:txBody>
          <a:bodyPr wrap="square">
            <a:spAutoFit/>
          </a:bodyPr>
          <a:lstStyle/>
          <a:p>
            <a:pPr algn="l">
              <a:lnSpc>
                <a:spcPct val="150000"/>
              </a:lnSpc>
            </a:pPr>
            <a:r>
              <a:rPr lang="en-US" sz="1600" b="1" dirty="0">
                <a:solidFill>
                  <a:srgbClr val="E5B704"/>
                </a:solidFill>
                <a:latin typeface="微软雅黑" panose="020B0503020204020204" charset="-122"/>
                <a:ea typeface="微软雅黑" panose="020B0503020204020204" charset="-122"/>
              </a:rPr>
              <a:t>Stork</a:t>
            </a:r>
          </a:p>
          <a:p>
            <a:pPr algn="l">
              <a:lnSpc>
                <a:spcPct val="150000"/>
              </a:lnSpc>
            </a:pPr>
            <a:r>
              <a:rPr lang="en-US" sz="1600" b="1" dirty="0">
                <a:solidFill>
                  <a:srgbClr val="E5B704"/>
                </a:solidFill>
                <a:latin typeface="微软雅黑" panose="020B0503020204020204" charset="-122"/>
                <a:ea typeface="微软雅黑" panose="020B0503020204020204" charset="-122"/>
              </a:rPr>
              <a:t>Demons</a:t>
            </a:r>
          </a:p>
        </p:txBody>
      </p:sp>
      <p:sp>
        <p:nvSpPr>
          <p:cNvPr id="20" name="TextBox 4"/>
          <p:cNvSpPr txBox="1">
            <a:spLocks noChangeArrowheads="1"/>
          </p:cNvSpPr>
          <p:nvPr/>
        </p:nvSpPr>
        <p:spPr bwMode="auto">
          <a:xfrm>
            <a:off x="3427237" y="3242452"/>
            <a:ext cx="1479878" cy="64008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2400" b="1" dirty="0" smtClean="0">
                <a:solidFill>
                  <a:schemeClr val="tx1"/>
                </a:solidFill>
                <a:latin typeface="微软雅黑" panose="020B0503020204020204" charset="-122"/>
                <a:ea typeface="微软雅黑" panose="020B0503020204020204" charset="-122"/>
                <a:hlinkClick r:id="rId3" action="ppaction://hlinksldjump"/>
              </a:rPr>
              <a:t>Agents</a:t>
            </a:r>
          </a:p>
        </p:txBody>
      </p:sp>
      <p:sp>
        <p:nvSpPr>
          <p:cNvPr id="21" name="TextBox 4"/>
          <p:cNvSpPr txBox="1">
            <a:spLocks noChangeArrowheads="1"/>
          </p:cNvSpPr>
          <p:nvPr/>
        </p:nvSpPr>
        <p:spPr bwMode="auto">
          <a:xfrm>
            <a:off x="7037070" y="3310890"/>
            <a:ext cx="197612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282728"/>
                </a:solidFill>
                <a:latin typeface="微软雅黑" panose="020B0503020204020204" charset="-122"/>
                <a:ea typeface="微软雅黑" panose="020B0503020204020204" charset="-122"/>
                <a:hlinkClick r:id="rId4" action="ppaction://hlinksldjump"/>
              </a:rPr>
              <a:t>Environment</a:t>
            </a:r>
            <a:endParaRPr lang="en-US" sz="1800" b="1" dirty="0" smtClean="0">
              <a:solidFill>
                <a:srgbClr val="282728"/>
              </a:solidFill>
              <a:latin typeface="微软雅黑" panose="020B0503020204020204" charset="-122"/>
              <a:ea typeface="微软雅黑" panose="020B0503020204020204" charset="-122"/>
            </a:endParaRPr>
          </a:p>
        </p:txBody>
      </p:sp>
      <p:grpSp>
        <p:nvGrpSpPr>
          <p:cNvPr id="23" name="组合 22"/>
          <p:cNvGrpSpPr/>
          <p:nvPr/>
        </p:nvGrpSpPr>
        <p:grpSpPr>
          <a:xfrm>
            <a:off x="3334395" y="1157007"/>
            <a:ext cx="658761" cy="658761"/>
            <a:chOff x="5653311" y="1486807"/>
            <a:chExt cx="658761" cy="658761"/>
          </a:xfrm>
        </p:grpSpPr>
        <p:sp>
          <p:nvSpPr>
            <p:cNvPr id="24" name="椭圆 23"/>
            <p:cNvSpPr/>
            <p:nvPr/>
          </p:nvSpPr>
          <p:spPr>
            <a:xfrm>
              <a:off x="5653311" y="1486807"/>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5702079" y="1548601"/>
              <a:ext cx="561372" cy="584775"/>
            </a:xfrm>
            <a:prstGeom prst="rect">
              <a:avLst/>
            </a:prstGeom>
          </p:spPr>
          <p:txBody>
            <a:bodyPr wrap="none">
              <a:spAutoFit/>
            </a:bodyPr>
            <a:lstStyle/>
            <a:p>
              <a:r>
                <a:rPr lang="en-US" altLang="zh-CN" sz="3200" dirty="0" smtClean="0">
                  <a:latin typeface="Impact" panose="020B0806030902050204" pitchFamily="34" charset="0"/>
                </a:rPr>
                <a:t>01</a:t>
              </a:r>
              <a:endParaRPr lang="zh-CN" altLang="en-US" sz="3200" dirty="0"/>
            </a:p>
          </p:txBody>
        </p:sp>
      </p:grpSp>
      <p:grpSp>
        <p:nvGrpSpPr>
          <p:cNvPr id="26" name="组合 25"/>
          <p:cNvGrpSpPr/>
          <p:nvPr/>
        </p:nvGrpSpPr>
        <p:grpSpPr>
          <a:xfrm>
            <a:off x="7208182" y="1157006"/>
            <a:ext cx="658761" cy="658761"/>
            <a:chOff x="5653311" y="2877320"/>
            <a:chExt cx="658761" cy="658761"/>
          </a:xfrm>
          <a:solidFill>
            <a:srgbClr val="B86720"/>
          </a:solidFill>
        </p:grpSpPr>
        <p:sp>
          <p:nvSpPr>
            <p:cNvPr id="27" name="椭圆 26"/>
            <p:cNvSpPr/>
            <p:nvPr/>
          </p:nvSpPr>
          <p:spPr>
            <a:xfrm>
              <a:off x="5653311" y="2877320"/>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5677695" y="2939114"/>
              <a:ext cx="611065" cy="584775"/>
            </a:xfrm>
            <a:prstGeom prst="rect">
              <a:avLst/>
            </a:prstGeom>
            <a:noFill/>
          </p:spPr>
          <p:txBody>
            <a:bodyPr wrap="none">
              <a:spAutoFit/>
            </a:bodyPr>
            <a:lstStyle/>
            <a:p>
              <a:r>
                <a:rPr lang="en-US" altLang="zh-CN" sz="3200" dirty="0" smtClean="0">
                  <a:latin typeface="Impact" panose="020B0806030902050204" pitchFamily="34" charset="0"/>
                </a:rPr>
                <a:t>02</a:t>
              </a:r>
              <a:endParaRPr lang="zh-CN" altLang="en-US" sz="3200" dirty="0"/>
            </a:p>
          </p:txBody>
        </p:sp>
      </p:grpSp>
      <p:sp>
        <p:nvSpPr>
          <p:cNvPr id="2" name="矩形 1"/>
          <p:cNvSpPr/>
          <p:nvPr/>
        </p:nvSpPr>
        <p:spPr>
          <a:xfrm>
            <a:off x="7652022" y="4324970"/>
            <a:ext cx="1929067" cy="1554480"/>
          </a:xfrm>
          <a:prstGeom prst="rect">
            <a:avLst/>
          </a:prstGeom>
        </p:spPr>
        <p:txBody>
          <a:bodyPr wrap="square">
            <a:spAutoFit/>
          </a:bodyPr>
          <a:lstStyle/>
          <a:p>
            <a:pPr algn="l">
              <a:lnSpc>
                <a:spcPct val="150000"/>
              </a:lnSpc>
            </a:pPr>
            <a:r>
              <a:rPr lang="en-US" sz="1600" b="1" dirty="0">
                <a:solidFill>
                  <a:srgbClr val="E5B704"/>
                </a:solidFill>
                <a:latin typeface="微软雅黑" panose="020B0503020204020204" charset="-122"/>
                <a:ea typeface="微软雅黑" panose="020B0503020204020204" charset="-122"/>
              </a:rPr>
              <a:t>Forests</a:t>
            </a:r>
          </a:p>
          <a:p>
            <a:pPr algn="l">
              <a:lnSpc>
                <a:spcPct val="150000"/>
              </a:lnSpc>
            </a:pPr>
            <a:r>
              <a:rPr lang="en-US" sz="1600" b="1" dirty="0">
                <a:solidFill>
                  <a:srgbClr val="E5B704"/>
                </a:solidFill>
                <a:latin typeface="微软雅黑" panose="020B0503020204020204" charset="-122"/>
                <a:ea typeface="微软雅黑" panose="020B0503020204020204" charset="-122"/>
              </a:rPr>
              <a:t>Mountains</a:t>
            </a:r>
          </a:p>
          <a:p>
            <a:pPr algn="l">
              <a:lnSpc>
                <a:spcPct val="150000"/>
              </a:lnSpc>
            </a:pPr>
            <a:r>
              <a:rPr lang="en-US" sz="1600" b="1" dirty="0">
                <a:solidFill>
                  <a:srgbClr val="E5B704"/>
                </a:solidFill>
                <a:latin typeface="微软雅黑" panose="020B0503020204020204" charset="-122"/>
                <a:ea typeface="微软雅黑" panose="020B0503020204020204" charset="-122"/>
              </a:rPr>
              <a:t>Caves</a:t>
            </a:r>
          </a:p>
          <a:p>
            <a:pPr algn="l">
              <a:lnSpc>
                <a:spcPct val="150000"/>
              </a:lnSpc>
            </a:pPr>
            <a:r>
              <a:rPr lang="en-US" altLang="zh-CN" sz="1600" b="1" dirty="0">
                <a:solidFill>
                  <a:srgbClr val="E5B704"/>
                </a:solidFill>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1996708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矩形 1130"/>
          <p:cNvSpPr/>
          <p:nvPr/>
        </p:nvSpPr>
        <p:spPr>
          <a:xfrm>
            <a:off x="4963203" y="778556"/>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Move forward</a:t>
            </a:r>
          </a:p>
        </p:txBody>
      </p:sp>
      <p:sp>
        <p:nvSpPr>
          <p:cNvPr id="40" name="椭圆 39"/>
          <p:cNvSpPr/>
          <p:nvPr/>
        </p:nvSpPr>
        <p:spPr>
          <a:xfrm>
            <a:off x="4152436" y="841756"/>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41" name="椭圆 40"/>
          <p:cNvSpPr/>
          <p:nvPr/>
        </p:nvSpPr>
        <p:spPr>
          <a:xfrm>
            <a:off x="5416911" y="154841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2" name="椭圆 41"/>
          <p:cNvSpPr/>
          <p:nvPr/>
        </p:nvSpPr>
        <p:spPr>
          <a:xfrm>
            <a:off x="6315505" y="2376140"/>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4" name="椭圆 43"/>
          <p:cNvSpPr/>
          <p:nvPr/>
        </p:nvSpPr>
        <p:spPr>
          <a:xfrm>
            <a:off x="6726091" y="319052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 name="同心圆 1"/>
          <p:cNvSpPr/>
          <p:nvPr/>
        </p:nvSpPr>
        <p:spPr>
          <a:xfrm>
            <a:off x="3175275" y="2221671"/>
            <a:ext cx="2597820" cy="259782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矩形 46"/>
          <p:cNvSpPr/>
          <p:nvPr/>
        </p:nvSpPr>
        <p:spPr>
          <a:xfrm>
            <a:off x="4190615" y="868233"/>
            <a:ext cx="56137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01</a:t>
            </a:r>
            <a:endParaRPr lang="zh-CN" altLang="en-US" sz="3200" dirty="0">
              <a:solidFill>
                <a:srgbClr val="E5B704"/>
              </a:solidFill>
            </a:endParaRPr>
          </a:p>
        </p:txBody>
      </p:sp>
      <p:sp>
        <p:nvSpPr>
          <p:cNvPr id="49" name="矩形 48"/>
          <p:cNvSpPr/>
          <p:nvPr/>
        </p:nvSpPr>
        <p:spPr>
          <a:xfrm>
            <a:off x="5455090" y="1568806"/>
            <a:ext cx="611065"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02</a:t>
            </a:r>
            <a:endParaRPr lang="zh-CN" altLang="en-US" sz="3200" dirty="0">
              <a:solidFill>
                <a:srgbClr val="E5B704"/>
              </a:solidFill>
            </a:endParaRPr>
          </a:p>
        </p:txBody>
      </p:sp>
      <p:sp>
        <p:nvSpPr>
          <p:cNvPr id="50" name="矩形 49"/>
          <p:cNvSpPr/>
          <p:nvPr/>
        </p:nvSpPr>
        <p:spPr>
          <a:xfrm>
            <a:off x="6348535" y="2411179"/>
            <a:ext cx="622286"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03</a:t>
            </a:r>
            <a:endParaRPr lang="zh-CN" altLang="en-US" sz="3200" dirty="0">
              <a:solidFill>
                <a:srgbClr val="E5B704"/>
              </a:solidFill>
            </a:endParaRPr>
          </a:p>
        </p:txBody>
      </p:sp>
      <p:sp>
        <p:nvSpPr>
          <p:cNvPr id="52" name="矩形 51"/>
          <p:cNvSpPr/>
          <p:nvPr/>
        </p:nvSpPr>
        <p:spPr>
          <a:xfrm>
            <a:off x="6764270" y="3217004"/>
            <a:ext cx="60946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04</a:t>
            </a:r>
            <a:endParaRPr lang="zh-CN" altLang="en-US" sz="3200" dirty="0">
              <a:solidFill>
                <a:srgbClr val="E5B704"/>
              </a:solidFill>
            </a:endParaRPr>
          </a:p>
        </p:txBody>
      </p:sp>
      <p:sp>
        <p:nvSpPr>
          <p:cNvPr id="55" name="TextBox 4"/>
          <p:cNvSpPr txBox="1">
            <a:spLocks noChangeArrowheads="1"/>
          </p:cNvSpPr>
          <p:nvPr/>
        </p:nvSpPr>
        <p:spPr bwMode="auto">
          <a:xfrm>
            <a:off x="3508375" y="3176905"/>
            <a:ext cx="1957705" cy="64008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2400" b="1" dirty="0" smtClean="0">
                <a:solidFill>
                  <a:srgbClr val="E5B704"/>
                </a:solidFill>
                <a:latin typeface="微软雅黑" panose="020B0503020204020204" charset="-122"/>
                <a:ea typeface="微软雅黑" panose="020B0503020204020204" charset="-122"/>
              </a:rPr>
              <a:t>Movement</a:t>
            </a:r>
          </a:p>
        </p:txBody>
      </p:sp>
      <p:sp>
        <p:nvSpPr>
          <p:cNvPr id="57" name="矩形 56"/>
          <p:cNvSpPr/>
          <p:nvPr/>
        </p:nvSpPr>
        <p:spPr>
          <a:xfrm>
            <a:off x="6141912" y="1479360"/>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Move backward</a:t>
            </a:r>
          </a:p>
        </p:txBody>
      </p:sp>
      <p:sp>
        <p:nvSpPr>
          <p:cNvPr id="58" name="矩形 57"/>
          <p:cNvSpPr/>
          <p:nvPr/>
        </p:nvSpPr>
        <p:spPr>
          <a:xfrm>
            <a:off x="7155372" y="2314550"/>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Increase height</a:t>
            </a:r>
          </a:p>
        </p:txBody>
      </p:sp>
      <p:sp>
        <p:nvSpPr>
          <p:cNvPr id="59" name="矩形 58"/>
          <p:cNvSpPr/>
          <p:nvPr/>
        </p:nvSpPr>
        <p:spPr>
          <a:xfrm>
            <a:off x="7670843" y="3152315"/>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Decrease height</a:t>
            </a:r>
          </a:p>
        </p:txBody>
      </p:sp>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6" name="矩形 5"/>
          <p:cNvSpPr/>
          <p:nvPr/>
        </p:nvSpPr>
        <p:spPr>
          <a:xfrm>
            <a:off x="6210343" y="4812711"/>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Turn right</a:t>
            </a:r>
          </a:p>
        </p:txBody>
      </p:sp>
      <p:sp>
        <p:nvSpPr>
          <p:cNvPr id="7" name="椭圆 6"/>
          <p:cNvSpPr/>
          <p:nvPr/>
        </p:nvSpPr>
        <p:spPr>
          <a:xfrm>
            <a:off x="5399576" y="4875911"/>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8" name="矩形 7"/>
          <p:cNvSpPr/>
          <p:nvPr/>
        </p:nvSpPr>
        <p:spPr>
          <a:xfrm>
            <a:off x="5437755" y="4902388"/>
            <a:ext cx="62103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06</a:t>
            </a:r>
            <a:endParaRPr lang="zh-CN" altLang="en-US" sz="3200" dirty="0">
              <a:solidFill>
                <a:srgbClr val="E5B704"/>
              </a:solidFill>
            </a:endParaRPr>
          </a:p>
        </p:txBody>
      </p:sp>
      <p:sp>
        <p:nvSpPr>
          <p:cNvPr id="9" name="椭圆 8"/>
          <p:cNvSpPr/>
          <p:nvPr/>
        </p:nvSpPr>
        <p:spPr>
          <a:xfrm>
            <a:off x="6308530" y="402237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10" name="矩形 9"/>
          <p:cNvSpPr/>
          <p:nvPr/>
        </p:nvSpPr>
        <p:spPr>
          <a:xfrm>
            <a:off x="6308530" y="4042766"/>
            <a:ext cx="61849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05</a:t>
            </a:r>
            <a:endParaRPr lang="zh-CN" altLang="en-US" sz="3200" dirty="0">
              <a:solidFill>
                <a:srgbClr val="E5B704"/>
              </a:solidFill>
            </a:endParaRPr>
          </a:p>
        </p:txBody>
      </p:sp>
      <p:sp>
        <p:nvSpPr>
          <p:cNvPr id="11" name="矩形 10"/>
          <p:cNvSpPr/>
          <p:nvPr/>
        </p:nvSpPr>
        <p:spPr>
          <a:xfrm>
            <a:off x="7115367" y="3967925"/>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Turn left</a:t>
            </a:r>
          </a:p>
        </p:txBody>
      </p:sp>
      <p:sp>
        <p:nvSpPr>
          <p:cNvPr id="12" name="矩形 11"/>
          <p:cNvSpPr/>
          <p:nvPr/>
        </p:nvSpPr>
        <p:spPr>
          <a:xfrm>
            <a:off x="4950503" y="5486446"/>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Combined movement</a:t>
            </a:r>
          </a:p>
        </p:txBody>
      </p:sp>
      <p:sp>
        <p:nvSpPr>
          <p:cNvPr id="13" name="椭圆 12"/>
          <p:cNvSpPr/>
          <p:nvPr/>
        </p:nvSpPr>
        <p:spPr>
          <a:xfrm>
            <a:off x="4139736" y="5549646"/>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14" name="矩形 13"/>
          <p:cNvSpPr/>
          <p:nvPr/>
        </p:nvSpPr>
        <p:spPr>
          <a:xfrm>
            <a:off x="4177915" y="5576123"/>
            <a:ext cx="56007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07</a:t>
            </a:r>
            <a:endParaRPr lang="zh-CN" altLang="en-US" sz="3200" dirty="0">
              <a:solidFill>
                <a:srgbClr val="E5B704"/>
              </a:solidFill>
            </a:endParaRPr>
          </a:p>
        </p:txBody>
      </p:sp>
      <p:sp>
        <p:nvSpPr>
          <p:cNvPr id="33" name="椭圆 33"/>
          <p:cNvSpPr/>
          <p:nvPr/>
        </p:nvSpPr>
        <p:spPr>
          <a:xfrm>
            <a:off x="10107444" y="21659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34" name="椭圆 34"/>
          <p:cNvSpPr/>
          <p:nvPr/>
        </p:nvSpPr>
        <p:spPr>
          <a:xfrm>
            <a:off x="10245239" y="23037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17" name="上箭头 49"/>
          <p:cNvSpPr/>
          <p:nvPr/>
        </p:nvSpPr>
        <p:spPr>
          <a:xfrm>
            <a:off x="10344150" y="2124075"/>
            <a:ext cx="410845" cy="351790"/>
          </a:xfrm>
          <a:prstGeom prst="up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18" name="椭圆 33"/>
          <p:cNvSpPr/>
          <p:nvPr/>
        </p:nvSpPr>
        <p:spPr>
          <a:xfrm>
            <a:off x="10097284" y="30549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19" name="椭圆 34"/>
          <p:cNvSpPr/>
          <p:nvPr/>
        </p:nvSpPr>
        <p:spPr>
          <a:xfrm>
            <a:off x="10235079" y="31927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2" name="椭圆 33"/>
          <p:cNvSpPr/>
          <p:nvPr/>
        </p:nvSpPr>
        <p:spPr>
          <a:xfrm>
            <a:off x="10102364" y="40201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3" name="椭圆 34"/>
          <p:cNvSpPr/>
          <p:nvPr/>
        </p:nvSpPr>
        <p:spPr>
          <a:xfrm>
            <a:off x="10240159" y="41579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4" name="左箭头 48"/>
          <p:cNvSpPr/>
          <p:nvPr/>
        </p:nvSpPr>
        <p:spPr>
          <a:xfrm>
            <a:off x="10022840" y="4239895"/>
            <a:ext cx="308610" cy="379730"/>
          </a:xfrm>
          <a:prstGeom prst="left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25" name="椭圆 33"/>
          <p:cNvSpPr/>
          <p:nvPr/>
        </p:nvSpPr>
        <p:spPr>
          <a:xfrm>
            <a:off x="10092204" y="489394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6" name="椭圆 34"/>
          <p:cNvSpPr/>
          <p:nvPr/>
        </p:nvSpPr>
        <p:spPr>
          <a:xfrm>
            <a:off x="10229999" y="503174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1" name="下箭头 47"/>
          <p:cNvSpPr/>
          <p:nvPr/>
        </p:nvSpPr>
        <p:spPr>
          <a:xfrm>
            <a:off x="10313670" y="3620135"/>
            <a:ext cx="414655" cy="340995"/>
          </a:xfrm>
          <a:prstGeom prst="down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29" name="右箭头 46"/>
          <p:cNvSpPr/>
          <p:nvPr/>
        </p:nvSpPr>
        <p:spPr>
          <a:xfrm>
            <a:off x="10730865" y="5118735"/>
            <a:ext cx="319405" cy="369570"/>
          </a:xfrm>
          <a:prstGeom prst="right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39" name="圆角矩形 39"/>
          <p:cNvSpPr/>
          <p:nvPr/>
        </p:nvSpPr>
        <p:spPr>
          <a:xfrm>
            <a:off x="9361805" y="740410"/>
            <a:ext cx="1317625" cy="1246505"/>
          </a:xfrm>
          <a:prstGeom prst="roundRect">
            <a:avLst>
              <a:gd name="adj" fmla="val 23611"/>
            </a:avLst>
          </a:prstGeom>
          <a:solidFill>
            <a:srgbClr val="E5B704"/>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15000"/>
              </a:lnSpc>
            </a:pPr>
            <a:r>
              <a:rPr lang="en-US" altLang="zh-CN" sz="8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 </a:t>
            </a:r>
            <a:r>
              <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rPr>
              <a:t>Forward</a:t>
            </a:r>
          </a:p>
          <a:p>
            <a:pPr>
              <a:lnSpc>
                <a:spcPct val="115000"/>
              </a:lnSpc>
            </a:pPr>
            <a:endPar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endParaRPr>
          </a:p>
          <a:p>
            <a:pPr>
              <a:lnSpc>
                <a:spcPct val="115000"/>
              </a:lnSpc>
            </a:pPr>
            <a:endPar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endParaRPr>
          </a:p>
        </p:txBody>
      </p:sp>
      <p:sp>
        <p:nvSpPr>
          <p:cNvPr id="30" name="圆角矩形 40"/>
          <p:cNvSpPr/>
          <p:nvPr/>
        </p:nvSpPr>
        <p:spPr>
          <a:xfrm>
            <a:off x="10343515" y="730885"/>
            <a:ext cx="935355" cy="6356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6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Speed</a:t>
            </a:r>
          </a:p>
        </p:txBody>
      </p:sp>
      <p:sp>
        <p:nvSpPr>
          <p:cNvPr id="31" name="圆角矩形 41"/>
          <p:cNvSpPr/>
          <p:nvPr/>
        </p:nvSpPr>
        <p:spPr>
          <a:xfrm>
            <a:off x="10012045" y="1330325"/>
            <a:ext cx="667385" cy="65659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4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A</a:t>
            </a:r>
          </a:p>
        </p:txBody>
      </p:sp>
      <p:sp>
        <p:nvSpPr>
          <p:cNvPr id="32" name="圆角矩形 42"/>
          <p:cNvSpPr/>
          <p:nvPr/>
        </p:nvSpPr>
        <p:spPr>
          <a:xfrm>
            <a:off x="10648315" y="1315720"/>
            <a:ext cx="631190" cy="67119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1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B</a:t>
            </a:r>
            <a:endParaRPr lang="en-US" altLang="zh-CN" sz="1100" b="1" kern="100">
              <a:solidFill>
                <a:srgbClr val="0000FF"/>
              </a:solidFill>
              <a:latin typeface="Arial" panose="020B0604020202020204"/>
              <a:ea typeface="宋体" panose="02010600030101010101" pitchFamily="2" charset="-122"/>
              <a:cs typeface="Arial" panose="020B0604020202020204"/>
              <a:sym typeface="Times New Roman" panose="02020603050405020304"/>
            </a:endParaRPr>
          </a:p>
        </p:txBody>
      </p:sp>
    </p:spTree>
    <p:extLst>
      <p:ext uri="{BB962C8B-B14F-4D97-AF65-F5344CB8AC3E}">
        <p14:creationId xmlns:p14="http://schemas.microsoft.com/office/powerpoint/2010/main" val="210286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672846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100%</a:t>
            </a:r>
          </a:p>
        </p:txBody>
      </p:sp>
      <p:sp>
        <p:nvSpPr>
          <p:cNvPr id="19" name="文本框 18"/>
          <p:cNvSpPr txBox="1"/>
          <p:nvPr/>
        </p:nvSpPr>
        <p:spPr>
          <a:xfrm>
            <a:off x="4109085" y="3540125"/>
            <a:ext cx="4371975" cy="948690"/>
          </a:xfrm>
          <a:prstGeom prst="rect">
            <a:avLst/>
          </a:prstGeom>
          <a:noFill/>
        </p:spPr>
        <p:txBody>
          <a:bodyPr wrap="square" rtlCol="0">
            <a:spAutoFit/>
          </a:bodyPr>
          <a:lstStyle/>
          <a:p>
            <a:pPr algn="ctr"/>
            <a:r>
              <a:rPr lang="en-US" altLang="zh-CN" sz="2800" b="1">
                <a:solidFill>
                  <a:srgbClr val="E5B704"/>
                </a:solidFill>
              </a:rPr>
              <a:t>Can </a:t>
            </a:r>
            <a:r>
              <a:rPr lang="en-US" altLang="zh-CN" sz="2800" b="1">
                <a:solidFill>
                  <a:srgbClr val="FF0000"/>
                </a:solidFill>
              </a:rPr>
              <a:t>accelerate</a:t>
            </a:r>
            <a:r>
              <a:rPr lang="en-US" altLang="zh-CN" sz="2800" b="1">
                <a:solidFill>
                  <a:srgbClr val="E5B704"/>
                </a:solidFill>
              </a:rPr>
              <a:t> and use </a:t>
            </a:r>
            <a:r>
              <a:rPr lang="en-US" altLang="zh-CN" sz="2800" b="1">
                <a:solidFill>
                  <a:srgbClr val="FF0000"/>
                </a:solidFill>
              </a:rPr>
              <a:t>fighting skill 2</a:t>
            </a:r>
          </a:p>
        </p:txBody>
      </p:sp>
    </p:spTree>
    <p:extLst>
      <p:ext uri="{BB962C8B-B14F-4D97-AF65-F5344CB8AC3E}">
        <p14:creationId xmlns:p14="http://schemas.microsoft.com/office/powerpoint/2010/main" val="16792051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22069</TotalTime>
  <Words>485</Words>
  <Application>Microsoft Macintosh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Calibri</vt:lpstr>
      <vt:lpstr>Calibri Light</vt:lpstr>
      <vt:lpstr>Franklin Gothic Book</vt:lpstr>
      <vt:lpstr>Impact</vt:lpstr>
      <vt:lpstr>Mistral</vt:lpstr>
      <vt:lpstr>Times New Roman</vt:lpstr>
      <vt:lpstr>华文中宋</vt:lpstr>
      <vt:lpstr>宋体</vt:lpstr>
      <vt:lpstr>幼圆</vt:lpstr>
      <vt:lpstr>微软雅黑</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Tong Zhang</cp:lastModifiedBy>
  <cp:revision>1543</cp:revision>
  <dcterms:created xsi:type="dcterms:W3CDTF">2014-11-18T07:27:48Z</dcterms:created>
  <dcterms:modified xsi:type="dcterms:W3CDTF">2017-01-24T04:05:24Z</dcterms:modified>
</cp:coreProperties>
</file>