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704"/>
    <a:srgbClr val="28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6200" y="76199"/>
            <a:ext cx="12192000" cy="6858000"/>
          </a:xfrm>
          <a:prstGeom prst="rect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92608" y="268223"/>
            <a:ext cx="11759184" cy="6473952"/>
          </a:xfrm>
          <a:prstGeom prst="rect">
            <a:avLst/>
          </a:prstGeom>
          <a:solidFill>
            <a:srgbClr val="28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38703" y="820267"/>
            <a:ext cx="1914597" cy="3045017"/>
          </a:xfrm>
          <a:prstGeom prst="rect">
            <a:avLst/>
          </a:prstGeom>
          <a:noFill/>
          <a:ln w="19050" cap="flat" cmpd="sng" algn="ctr">
            <a:solidFill>
              <a:srgbClr val="E5B70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11703" y="3318041"/>
            <a:ext cx="1568597" cy="48428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zh-CN" altLang="en-US" sz="2400" b="1" spc="400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r>
              <a:rPr lang="zh-CN" altLang="en-US" sz="2400" b="1" spc="400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三 </a:t>
            </a:r>
            <a:r>
              <a:rPr lang="zh-CN" altLang="en-US" sz="2400" b="1" spc="400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章</a:t>
            </a:r>
            <a:endParaRPr lang="zh-CN" altLang="en-US" sz="2400" b="1" spc="400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5429" y="2654776"/>
            <a:ext cx="4161142" cy="393954"/>
          </a:xfrm>
          <a:prstGeom prst="rect">
            <a:avLst/>
          </a:prstGeom>
          <a:solidFill>
            <a:srgbClr val="E5B704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 dirty="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E5B7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46513" y="4235941"/>
            <a:ext cx="4498975" cy="738188"/>
          </a:xfrm>
          <a:prstGeom prst="rect">
            <a:avLst/>
          </a:prstGeom>
          <a:noFill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Introducing main elements and mehcanism in our game.</a:t>
            </a:r>
            <a:endParaRPr 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4745624" y="2403278"/>
            <a:ext cx="2700753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282728"/>
                </a:solidFill>
                <a:latin typeface="Franklin Gothic Book" panose="020B0503020102020204" pitchFamily="34" charset="0"/>
                <a:ea typeface="微软雅黑" panose="020B0503020204020204" charset="-122"/>
              </a:rPr>
              <a:t>Mechanism</a:t>
            </a:r>
            <a:endParaRPr lang="en-US" altLang="zh-CN" sz="2800" b="1" dirty="0" smtClean="0">
              <a:solidFill>
                <a:srgbClr val="282728"/>
              </a:solidFill>
              <a:latin typeface="Franklin Gothic Book" panose="020B05030201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15599" y="1137013"/>
            <a:ext cx="1560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 Part    three</a:t>
            </a:r>
            <a:endParaRPr lang="zh-CN" altLang="en-US" sz="40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13715" y="491490"/>
            <a:ext cx="324167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Environment</a:t>
            </a:r>
            <a:endParaRPr lang="en-US" altLang="zh-CN" sz="36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for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1703070"/>
            <a:ext cx="2944495" cy="1656715"/>
          </a:xfrm>
          <a:prstGeom prst="rect">
            <a:avLst/>
          </a:prstGeom>
        </p:spPr>
      </p:pic>
      <p:pic>
        <p:nvPicPr>
          <p:cNvPr id="10" name="图片 9" descr="mountain"/>
          <p:cNvPicPr>
            <a:picLocks noChangeAspect="1"/>
          </p:cNvPicPr>
          <p:nvPr/>
        </p:nvPicPr>
        <p:blipFill>
          <a:blip r:embed="rId2"/>
          <a:srcRect b="8788"/>
          <a:stretch>
            <a:fillRect/>
          </a:stretch>
        </p:blipFill>
        <p:spPr>
          <a:xfrm>
            <a:off x="2786380" y="2268220"/>
            <a:ext cx="2872105" cy="1757680"/>
          </a:xfrm>
          <a:prstGeom prst="rect">
            <a:avLst/>
          </a:prstGeom>
        </p:spPr>
      </p:pic>
      <p:pic>
        <p:nvPicPr>
          <p:cNvPr id="11" name="图片 10" descr="cave"/>
          <p:cNvPicPr>
            <a:picLocks noChangeAspect="1"/>
          </p:cNvPicPr>
          <p:nvPr/>
        </p:nvPicPr>
        <p:blipFill>
          <a:blip r:embed="rId3"/>
          <a:srcRect b="7395"/>
          <a:stretch>
            <a:fillRect/>
          </a:stretch>
        </p:blipFill>
        <p:spPr>
          <a:xfrm>
            <a:off x="4224020" y="2946400"/>
            <a:ext cx="2761615" cy="1671955"/>
          </a:xfrm>
          <a:prstGeom prst="rect">
            <a:avLst/>
          </a:prstGeom>
        </p:spPr>
      </p:pic>
      <p:pic>
        <p:nvPicPr>
          <p:cNvPr id="12" name="图片 11" descr="village"/>
          <p:cNvPicPr>
            <a:picLocks noChangeAspect="1"/>
          </p:cNvPicPr>
          <p:nvPr/>
        </p:nvPicPr>
        <p:blipFill>
          <a:blip r:embed="rId4"/>
          <a:srcRect l="9151" t="-339" r="226" b="6820"/>
          <a:stretch>
            <a:fillRect/>
          </a:stretch>
        </p:blipFill>
        <p:spPr>
          <a:xfrm>
            <a:off x="5658485" y="3550285"/>
            <a:ext cx="2929255" cy="18053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32240" y="5184775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……</a:t>
            </a:r>
            <a:endParaRPr lang="en-US" altLang="zh-CN" sz="2800" b="1">
              <a:solidFill>
                <a:srgbClr val="E5B70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48120" y="1119505"/>
            <a:ext cx="456120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E5B704"/>
                </a:solidFill>
              </a:rPr>
              <a:t>In different stories we have different environments</a:t>
            </a:r>
            <a:endParaRPr lang="en-US" altLang="zh-CN" sz="2800" b="1">
              <a:solidFill>
                <a:srgbClr val="E5B70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 flipH="1">
            <a:off x="3642632" y="2623804"/>
            <a:ext cx="328612" cy="268288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-1" fmla="*/ 0 w 307411"/>
              <a:gd name="connsiteY0-2" fmla="*/ 268748 h 268748"/>
              <a:gd name="connsiteX1-3" fmla="*/ 163231 w 307411"/>
              <a:gd name="connsiteY1-4" fmla="*/ 0 h 268748"/>
              <a:gd name="connsiteX2-5" fmla="*/ 307411 w 307411"/>
              <a:gd name="connsiteY2-6" fmla="*/ 268748 h 268748"/>
              <a:gd name="connsiteX3-7" fmla="*/ 0 w 307411"/>
              <a:gd name="connsiteY3-8" fmla="*/ 268748 h 268748"/>
              <a:gd name="connsiteX0-9" fmla="*/ 0 w 314556"/>
              <a:gd name="connsiteY0-10" fmla="*/ 268748 h 268748"/>
              <a:gd name="connsiteX1-11" fmla="*/ 170376 w 314556"/>
              <a:gd name="connsiteY1-12" fmla="*/ 0 h 268748"/>
              <a:gd name="connsiteX2-13" fmla="*/ 314556 w 314556"/>
              <a:gd name="connsiteY2-14" fmla="*/ 268748 h 268748"/>
              <a:gd name="connsiteX3-15" fmla="*/ 0 w 314556"/>
              <a:gd name="connsiteY3-16" fmla="*/ 268748 h 268748"/>
              <a:gd name="connsiteX0-17" fmla="*/ 0 w 328844"/>
              <a:gd name="connsiteY0-18" fmla="*/ 268748 h 268748"/>
              <a:gd name="connsiteX1-19" fmla="*/ 184664 w 328844"/>
              <a:gd name="connsiteY1-20" fmla="*/ 0 h 268748"/>
              <a:gd name="connsiteX2-21" fmla="*/ 328844 w 328844"/>
              <a:gd name="connsiteY2-22" fmla="*/ 268748 h 268748"/>
              <a:gd name="connsiteX3-23" fmla="*/ 0 w 328844"/>
              <a:gd name="connsiteY3-24" fmla="*/ 268748 h 268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rgbClr val="886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2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75969" y="1815768"/>
            <a:ext cx="103188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直角三角形 6"/>
          <p:cNvSpPr/>
          <p:nvPr/>
        </p:nvSpPr>
        <p:spPr>
          <a:xfrm flipH="1">
            <a:off x="3439433" y="2736517"/>
            <a:ext cx="503237" cy="323850"/>
          </a:xfrm>
          <a:prstGeom prst="rtTriangle">
            <a:avLst/>
          </a:prstGeom>
          <a:solidFill>
            <a:srgbClr val="C89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平行四边形 15"/>
          <p:cNvSpPr/>
          <p:nvPr/>
        </p:nvSpPr>
        <p:spPr>
          <a:xfrm>
            <a:off x="3439432" y="3060367"/>
            <a:ext cx="1727200" cy="1166812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2400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3" name="等腰三角形 7"/>
          <p:cNvSpPr/>
          <p:nvPr/>
        </p:nvSpPr>
        <p:spPr>
          <a:xfrm rot="5400000" flipH="1">
            <a:off x="7489145" y="2623805"/>
            <a:ext cx="328612" cy="268287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-1" fmla="*/ 0 w 307411"/>
              <a:gd name="connsiteY0-2" fmla="*/ 268748 h 268748"/>
              <a:gd name="connsiteX1-3" fmla="*/ 163231 w 307411"/>
              <a:gd name="connsiteY1-4" fmla="*/ 0 h 268748"/>
              <a:gd name="connsiteX2-5" fmla="*/ 307411 w 307411"/>
              <a:gd name="connsiteY2-6" fmla="*/ 268748 h 268748"/>
              <a:gd name="connsiteX3-7" fmla="*/ 0 w 307411"/>
              <a:gd name="connsiteY3-8" fmla="*/ 268748 h 268748"/>
              <a:gd name="connsiteX0-9" fmla="*/ 0 w 314556"/>
              <a:gd name="connsiteY0-10" fmla="*/ 268748 h 268748"/>
              <a:gd name="connsiteX1-11" fmla="*/ 170376 w 314556"/>
              <a:gd name="connsiteY1-12" fmla="*/ 0 h 268748"/>
              <a:gd name="connsiteX2-13" fmla="*/ 314556 w 314556"/>
              <a:gd name="connsiteY2-14" fmla="*/ 268748 h 268748"/>
              <a:gd name="connsiteX3-15" fmla="*/ 0 w 314556"/>
              <a:gd name="connsiteY3-16" fmla="*/ 268748 h 268748"/>
              <a:gd name="connsiteX0-17" fmla="*/ 0 w 328844"/>
              <a:gd name="connsiteY0-18" fmla="*/ 268748 h 268748"/>
              <a:gd name="connsiteX1-19" fmla="*/ 184664 w 328844"/>
              <a:gd name="connsiteY1-20" fmla="*/ 0 h 268748"/>
              <a:gd name="connsiteX2-21" fmla="*/ 328844 w 328844"/>
              <a:gd name="connsiteY2-22" fmla="*/ 268748 h 268748"/>
              <a:gd name="connsiteX3-23" fmla="*/ 0 w 328844"/>
              <a:gd name="connsiteY3-24" fmla="*/ 268748 h 268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rgbClr val="886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7" name="图片 34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2483" y="1815768"/>
            <a:ext cx="103187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直角三角形 35"/>
          <p:cNvSpPr/>
          <p:nvPr/>
        </p:nvSpPr>
        <p:spPr>
          <a:xfrm flipH="1">
            <a:off x="7285944" y="2736517"/>
            <a:ext cx="503238" cy="323850"/>
          </a:xfrm>
          <a:prstGeom prst="rtTriangle">
            <a:avLst/>
          </a:pr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平行四边形 15"/>
          <p:cNvSpPr/>
          <p:nvPr/>
        </p:nvSpPr>
        <p:spPr>
          <a:xfrm>
            <a:off x="7285944" y="3060367"/>
            <a:ext cx="1727200" cy="1166812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rgbClr val="E5B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2400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7257" y="4484355"/>
            <a:ext cx="1929067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Stork</a:t>
            </a:r>
            <a:endParaRPr lang="en-US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Demons</a:t>
            </a:r>
            <a:endParaRPr lang="en-US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3427237" y="3242452"/>
            <a:ext cx="1479878" cy="640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hlinkClick r:id="rId2" tooltip="" action="ppaction://hlinksldjump"/>
              </a:rPr>
              <a:t>Agents</a:t>
            </a:r>
            <a:endParaRPr 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hlinkClick r:id="rId2" tooltip="" action="ppaction://hlinksldjump"/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7037070" y="3310890"/>
            <a:ext cx="19761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282728"/>
                </a:solidFill>
                <a:latin typeface="微软雅黑" panose="020B0503020204020204" charset="-122"/>
                <a:ea typeface="微软雅黑" panose="020B0503020204020204" charset="-122"/>
                <a:hlinkClick r:id="rId3" tooltip="" action="ppaction://hlinksldjump"/>
              </a:rPr>
              <a:t>Environment</a:t>
            </a:r>
            <a:endParaRPr lang="en-US" sz="1800" b="1" dirty="0" smtClean="0">
              <a:solidFill>
                <a:srgbClr val="2827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34395" y="1157007"/>
            <a:ext cx="658761" cy="658761"/>
            <a:chOff x="5653311" y="1486807"/>
            <a:chExt cx="658761" cy="658761"/>
          </a:xfrm>
        </p:grpSpPr>
        <p:sp>
          <p:nvSpPr>
            <p:cNvPr id="24" name="椭圆 23"/>
            <p:cNvSpPr/>
            <p:nvPr/>
          </p:nvSpPr>
          <p:spPr>
            <a:xfrm>
              <a:off x="5653311" y="1486807"/>
              <a:ext cx="658761" cy="658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02079" y="1548601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Impact" panose="020B0806030902050204" pitchFamily="34" charset="0"/>
                </a:rPr>
                <a:t>01</a:t>
              </a:r>
              <a:endParaRPr lang="zh-CN" altLang="en-US" sz="3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08182" y="1157006"/>
            <a:ext cx="658761" cy="658761"/>
            <a:chOff x="5653311" y="2877320"/>
            <a:chExt cx="658761" cy="658761"/>
          </a:xfrm>
          <a:solidFill>
            <a:srgbClr val="B86720"/>
          </a:solidFill>
        </p:grpSpPr>
        <p:sp>
          <p:nvSpPr>
            <p:cNvPr id="27" name="椭圆 26"/>
            <p:cNvSpPr/>
            <p:nvPr/>
          </p:nvSpPr>
          <p:spPr>
            <a:xfrm>
              <a:off x="5653311" y="2877320"/>
              <a:ext cx="658761" cy="658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695" y="2939114"/>
              <a:ext cx="61106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Impact" panose="020B0806030902050204" pitchFamily="34" charset="0"/>
                </a:rPr>
                <a:t>02</a:t>
              </a:r>
              <a:endParaRPr lang="zh-CN" altLang="en-US" sz="32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7652022" y="4324970"/>
            <a:ext cx="1929067" cy="15544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Forests</a:t>
            </a:r>
            <a:endParaRPr lang="en-US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Mountains</a:t>
            </a:r>
            <a:endParaRPr lang="en-US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Caves</a:t>
            </a:r>
            <a:endParaRPr lang="en-US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600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矩形 1130"/>
          <p:cNvSpPr/>
          <p:nvPr/>
        </p:nvSpPr>
        <p:spPr>
          <a:xfrm>
            <a:off x="4963203" y="778556"/>
            <a:ext cx="3829050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Move forward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52436" y="841756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5B704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16911" y="1548417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315505" y="2376140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26091" y="3190527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3175275" y="2221671"/>
            <a:ext cx="2597820" cy="259782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90615" y="868233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55090" y="1568806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48535" y="2411179"/>
            <a:ext cx="622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64270" y="3217004"/>
            <a:ext cx="60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3508375" y="3176905"/>
            <a:ext cx="1957705" cy="640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Movement</a:t>
            </a:r>
            <a:endParaRPr lang="en-US" sz="24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41912" y="1479360"/>
            <a:ext cx="3829050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Move backward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55372" y="2314550"/>
            <a:ext cx="3829050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Increase height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70843" y="3152315"/>
            <a:ext cx="3829050" cy="68897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Decrease height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0343" y="4812711"/>
            <a:ext cx="3829050" cy="688975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Turn right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99576" y="4875911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5B704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7755" y="4902388"/>
            <a:ext cx="62103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8530" y="4022377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8530" y="4042766"/>
            <a:ext cx="61849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15367" y="3967925"/>
            <a:ext cx="3829050" cy="688975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Turn left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0503" y="5486446"/>
            <a:ext cx="3829050" cy="688975"/>
          </a:xfrm>
          <a:prstGeom prst="rect">
            <a:avLst/>
          </a:prstGeom>
        </p:spPr>
        <p:txBody>
          <a:bodyPr anchor="ctr"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Combined movement</a:t>
            </a:r>
            <a:endParaRPr lang="en-US" altLang="zh-CN" b="1" dirty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39736" y="5549646"/>
            <a:ext cx="637730" cy="637729"/>
          </a:xfrm>
          <a:prstGeom prst="ellipse">
            <a:avLst/>
          </a:prstGeom>
          <a:noFill/>
          <a:ln w="254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5B704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7915" y="5576123"/>
            <a:ext cx="56007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dirty="0" smtClean="0">
                <a:solidFill>
                  <a:srgbClr val="E5B704"/>
                </a:solidFill>
                <a:latin typeface="Impact" panose="020B0806030902050204" pitchFamily="34" charset="0"/>
              </a:rPr>
              <a:t>07</a:t>
            </a:r>
            <a:endParaRPr lang="zh-CN" altLang="en-US" sz="3200" dirty="0">
              <a:solidFill>
                <a:srgbClr val="E5B704"/>
              </a:solidFill>
            </a:endParaRPr>
          </a:p>
        </p:txBody>
      </p:sp>
      <p:sp>
        <p:nvSpPr>
          <p:cNvPr id="33" name="椭圆 33"/>
          <p:cNvSpPr/>
          <p:nvPr/>
        </p:nvSpPr>
        <p:spPr>
          <a:xfrm>
            <a:off x="10107444" y="2165985"/>
            <a:ext cx="877272" cy="819150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34" name="椭圆 34"/>
          <p:cNvSpPr/>
          <p:nvPr/>
        </p:nvSpPr>
        <p:spPr>
          <a:xfrm>
            <a:off x="10245239" y="2303780"/>
            <a:ext cx="601050" cy="542925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7" name="上箭头 49"/>
          <p:cNvSpPr/>
          <p:nvPr/>
        </p:nvSpPr>
        <p:spPr>
          <a:xfrm>
            <a:off x="10344150" y="2124075"/>
            <a:ext cx="410845" cy="351790"/>
          </a:xfrm>
          <a:prstGeom prst="upArrow">
            <a:avLst/>
          </a:prstGeom>
          <a:solidFill>
            <a:srgbClr val="E5B7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椭圆 33"/>
          <p:cNvSpPr/>
          <p:nvPr/>
        </p:nvSpPr>
        <p:spPr>
          <a:xfrm>
            <a:off x="10097284" y="3054985"/>
            <a:ext cx="877272" cy="819150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9" name="椭圆 34"/>
          <p:cNvSpPr/>
          <p:nvPr/>
        </p:nvSpPr>
        <p:spPr>
          <a:xfrm>
            <a:off x="10235079" y="3192780"/>
            <a:ext cx="601050" cy="542925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2" name="椭圆 33"/>
          <p:cNvSpPr/>
          <p:nvPr/>
        </p:nvSpPr>
        <p:spPr>
          <a:xfrm>
            <a:off x="10102364" y="4020185"/>
            <a:ext cx="877272" cy="819150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3" name="椭圆 34"/>
          <p:cNvSpPr/>
          <p:nvPr/>
        </p:nvSpPr>
        <p:spPr>
          <a:xfrm>
            <a:off x="10240159" y="4157980"/>
            <a:ext cx="601050" cy="542925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4" name="左箭头 48"/>
          <p:cNvSpPr/>
          <p:nvPr/>
        </p:nvSpPr>
        <p:spPr>
          <a:xfrm>
            <a:off x="10022840" y="4239895"/>
            <a:ext cx="308610" cy="379730"/>
          </a:xfrm>
          <a:prstGeom prst="leftArrow">
            <a:avLst/>
          </a:prstGeom>
          <a:solidFill>
            <a:srgbClr val="E5B7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椭圆 33"/>
          <p:cNvSpPr/>
          <p:nvPr/>
        </p:nvSpPr>
        <p:spPr>
          <a:xfrm>
            <a:off x="10092204" y="4893945"/>
            <a:ext cx="877272" cy="819150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6" name="椭圆 34"/>
          <p:cNvSpPr/>
          <p:nvPr/>
        </p:nvSpPr>
        <p:spPr>
          <a:xfrm>
            <a:off x="10229999" y="5031740"/>
            <a:ext cx="601050" cy="542925"/>
          </a:xfrm>
          <a:prstGeom prst="ellipse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1" name="下箭头 47"/>
          <p:cNvSpPr/>
          <p:nvPr/>
        </p:nvSpPr>
        <p:spPr>
          <a:xfrm>
            <a:off x="10313670" y="3620135"/>
            <a:ext cx="414655" cy="340995"/>
          </a:xfrm>
          <a:prstGeom prst="downArrow">
            <a:avLst/>
          </a:prstGeom>
          <a:solidFill>
            <a:srgbClr val="E5B7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右箭头 46"/>
          <p:cNvSpPr/>
          <p:nvPr/>
        </p:nvSpPr>
        <p:spPr>
          <a:xfrm>
            <a:off x="10730865" y="5118735"/>
            <a:ext cx="319405" cy="369570"/>
          </a:xfrm>
          <a:prstGeom prst="rightArrow">
            <a:avLst/>
          </a:prstGeom>
          <a:solidFill>
            <a:srgbClr val="E5B7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圆角矩形 39"/>
          <p:cNvSpPr/>
          <p:nvPr/>
        </p:nvSpPr>
        <p:spPr>
          <a:xfrm>
            <a:off x="9361805" y="740410"/>
            <a:ext cx="1317625" cy="1246505"/>
          </a:xfrm>
          <a:prstGeom prst="roundRect">
            <a:avLst>
              <a:gd name="adj" fmla="val 23611"/>
            </a:avLst>
          </a:prstGeom>
          <a:solidFill>
            <a:srgbClr val="E5B70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800" b="1" kern="1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Times New Roman" panose="02020603050405020304"/>
              </a:rPr>
              <a:t> </a:t>
            </a:r>
            <a:r>
              <a:rPr lang="en-US" altLang="zh-CN" sz="1400" b="1" kern="1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Times New Roman" panose="02020603050405020304"/>
              </a:rPr>
              <a:t>Forward</a:t>
            </a:r>
            <a:endParaRPr lang="en-US" altLang="zh-CN" sz="1400" b="1" kern="1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  <a:p>
            <a:pPr>
              <a:lnSpc>
                <a:spcPct val="115000"/>
              </a:lnSpc>
            </a:pPr>
            <a:endParaRPr lang="en-US" altLang="zh-CN" sz="1400" b="1" kern="1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  <a:p>
            <a:pPr>
              <a:lnSpc>
                <a:spcPct val="115000"/>
              </a:lnSpc>
            </a:pPr>
            <a:endParaRPr lang="en-US" altLang="zh-CN" sz="1400" b="1" kern="100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</p:txBody>
      </p:sp>
      <p:sp>
        <p:nvSpPr>
          <p:cNvPr id="30" name="圆角矩形 40"/>
          <p:cNvSpPr/>
          <p:nvPr/>
        </p:nvSpPr>
        <p:spPr>
          <a:xfrm>
            <a:off x="10343515" y="730885"/>
            <a:ext cx="935355" cy="635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1600" b="1" kern="1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Times New Roman" panose="02020603050405020304"/>
              </a:rPr>
              <a:t>Speed</a:t>
            </a:r>
            <a:endParaRPr lang="en-US" altLang="zh-CN" sz="1600" b="1" kern="10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</p:txBody>
      </p:sp>
      <p:sp>
        <p:nvSpPr>
          <p:cNvPr id="31" name="圆角矩形 41"/>
          <p:cNvSpPr/>
          <p:nvPr/>
        </p:nvSpPr>
        <p:spPr>
          <a:xfrm>
            <a:off x="10012045" y="1330325"/>
            <a:ext cx="667385" cy="656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1400" b="1" kern="1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Times New Roman" panose="02020603050405020304"/>
              </a:rPr>
              <a:t>A</a:t>
            </a:r>
            <a:endParaRPr lang="en-US" altLang="zh-CN" sz="1400" b="1" kern="10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</p:txBody>
      </p:sp>
      <p:sp>
        <p:nvSpPr>
          <p:cNvPr id="32" name="圆角矩形 42"/>
          <p:cNvSpPr/>
          <p:nvPr/>
        </p:nvSpPr>
        <p:spPr>
          <a:xfrm>
            <a:off x="10648315" y="1315720"/>
            <a:ext cx="631190" cy="671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1100" b="1" kern="1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Times New Roman" panose="02020603050405020304"/>
              </a:rPr>
              <a:t>B</a:t>
            </a:r>
            <a:endParaRPr lang="en-US" altLang="zh-CN" sz="1100" b="1" kern="100">
              <a:solidFill>
                <a:srgbClr val="0000FF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1020" y="1823720"/>
            <a:ext cx="149923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Energy Status</a:t>
            </a:r>
            <a:endParaRPr lang="en-US" sz="18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75635" y="1925955"/>
            <a:ext cx="6728460" cy="709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85795" y="1921510"/>
            <a:ext cx="6728460" cy="709295"/>
          </a:xfrm>
          <a:prstGeom prst="roundRect">
            <a:avLst/>
          </a:prstGeom>
          <a:solidFill>
            <a:srgbClr val="E5B704"/>
          </a:solidFill>
          <a:ln w="28575" cmpd="sng">
            <a:solidFill>
              <a:srgbClr val="E5B704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1824355" y="1538605"/>
            <a:ext cx="1485900" cy="148463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6375" y="1240155"/>
            <a:ext cx="217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E5B704"/>
                </a:solidFill>
              </a:rPr>
              <a:t>100%</a:t>
            </a:r>
            <a:endParaRPr lang="en-US" altLang="zh-CN" sz="3200" b="1">
              <a:solidFill>
                <a:srgbClr val="E5B70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9085" y="3540125"/>
            <a:ext cx="437197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Can </a:t>
            </a:r>
            <a:r>
              <a:rPr lang="en-US" altLang="zh-CN" sz="2800" b="1">
                <a:solidFill>
                  <a:srgbClr val="FF0000"/>
                </a:solidFill>
              </a:rPr>
              <a:t>accelerate</a:t>
            </a:r>
            <a:r>
              <a:rPr lang="en-US" altLang="zh-CN" sz="2800" b="1">
                <a:solidFill>
                  <a:srgbClr val="E5B704"/>
                </a:solidFill>
              </a:rPr>
              <a:t> and use </a:t>
            </a:r>
            <a:r>
              <a:rPr lang="en-US" altLang="zh-CN" sz="2800" b="1">
                <a:solidFill>
                  <a:srgbClr val="FF0000"/>
                </a:solidFill>
              </a:rPr>
              <a:t>fighting skill 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1020" y="1823720"/>
            <a:ext cx="149923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Energy Status</a:t>
            </a:r>
            <a:endParaRPr lang="en-US" sz="18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75635" y="1925955"/>
            <a:ext cx="6728460" cy="709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85795" y="1921510"/>
            <a:ext cx="5591175" cy="709295"/>
          </a:xfrm>
          <a:prstGeom prst="roundRect">
            <a:avLst/>
          </a:prstGeom>
          <a:solidFill>
            <a:srgbClr val="E5B704"/>
          </a:solidFill>
          <a:ln w="28575" cmpd="sng">
            <a:solidFill>
              <a:srgbClr val="E5B704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1824355" y="1538605"/>
            <a:ext cx="1485900" cy="148463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6375" y="1240155"/>
            <a:ext cx="217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E5B704"/>
                </a:solidFill>
              </a:rPr>
              <a:t>80%</a:t>
            </a:r>
            <a:endParaRPr lang="en-US" altLang="zh-CN" sz="3200" b="1">
              <a:solidFill>
                <a:srgbClr val="E5B70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9085" y="3540125"/>
            <a:ext cx="437197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Can </a:t>
            </a:r>
            <a:r>
              <a:rPr lang="en-US" altLang="zh-CN" sz="2800" b="1">
                <a:solidFill>
                  <a:srgbClr val="FF0000"/>
                </a:solidFill>
              </a:rPr>
              <a:t>accelerate</a:t>
            </a:r>
            <a:r>
              <a:rPr lang="en-US" altLang="zh-CN" sz="2800" b="1">
                <a:solidFill>
                  <a:srgbClr val="E5B704"/>
                </a:solidFill>
              </a:rPr>
              <a:t> and use </a:t>
            </a:r>
            <a:r>
              <a:rPr lang="en-US" altLang="zh-CN" sz="2800" b="1">
                <a:solidFill>
                  <a:srgbClr val="FF0000"/>
                </a:solidFill>
              </a:rPr>
              <a:t>fighting skill 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1020" y="1823720"/>
            <a:ext cx="149923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Energy Status</a:t>
            </a:r>
            <a:endParaRPr lang="en-US" sz="18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75635" y="1925955"/>
            <a:ext cx="6728460" cy="709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85795" y="1921510"/>
            <a:ext cx="3215005" cy="709295"/>
          </a:xfrm>
          <a:prstGeom prst="roundRect">
            <a:avLst/>
          </a:prstGeom>
          <a:solidFill>
            <a:srgbClr val="E5B704"/>
          </a:solidFill>
          <a:ln w="28575" cmpd="sng">
            <a:solidFill>
              <a:srgbClr val="E5B704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1824355" y="1538605"/>
            <a:ext cx="1485900" cy="148463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6375" y="1240155"/>
            <a:ext cx="217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E5B704"/>
                </a:solidFill>
              </a:rPr>
              <a:t>50%</a:t>
            </a:r>
            <a:endParaRPr lang="en-US" altLang="zh-CN" sz="3200" b="1">
              <a:solidFill>
                <a:srgbClr val="E5B70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9085" y="3540125"/>
            <a:ext cx="4371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Can use </a:t>
            </a:r>
            <a:r>
              <a:rPr lang="en-US" altLang="zh-CN" sz="2800" b="1">
                <a:solidFill>
                  <a:srgbClr val="FF0000"/>
                </a:solidFill>
              </a:rPr>
              <a:t>fighting skill 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1020" y="1823720"/>
            <a:ext cx="149923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Energy Status</a:t>
            </a:r>
            <a:endParaRPr lang="en-US" sz="18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75635" y="1925955"/>
            <a:ext cx="6728460" cy="709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85795" y="1921510"/>
            <a:ext cx="1943100" cy="709295"/>
          </a:xfrm>
          <a:prstGeom prst="roundRect">
            <a:avLst/>
          </a:prstGeom>
          <a:solidFill>
            <a:srgbClr val="E5B704"/>
          </a:solidFill>
          <a:ln w="28575" cmpd="sng">
            <a:solidFill>
              <a:srgbClr val="E5B704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1824355" y="1538605"/>
            <a:ext cx="1485900" cy="148463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6375" y="1240155"/>
            <a:ext cx="217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E5B704"/>
                </a:solidFill>
              </a:rPr>
              <a:t>30%</a:t>
            </a:r>
            <a:endParaRPr lang="en-US" altLang="zh-CN" sz="3200" b="1">
              <a:solidFill>
                <a:srgbClr val="E5B70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2445" y="3540125"/>
            <a:ext cx="408051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Can only move with </a:t>
            </a:r>
            <a:r>
              <a:rPr lang="en-US" altLang="zh-CN" sz="2800" b="1">
                <a:solidFill>
                  <a:srgbClr val="FF0000"/>
                </a:solidFill>
              </a:rPr>
              <a:t>normal speed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13598" y="491611"/>
            <a:ext cx="1554664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Stock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1020" y="1823720"/>
            <a:ext cx="1499235" cy="914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Energy Status</a:t>
            </a:r>
            <a:endParaRPr lang="en-US" sz="18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75635" y="1925955"/>
            <a:ext cx="6728460" cy="709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3175635" y="1921510"/>
            <a:ext cx="76200" cy="709295"/>
          </a:xfrm>
          <a:prstGeom prst="roundRect">
            <a:avLst/>
          </a:prstGeom>
          <a:solidFill>
            <a:srgbClr val="E5B704"/>
          </a:solidFill>
          <a:ln w="28575" cmpd="sng">
            <a:solidFill>
              <a:srgbClr val="E5B704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1824355" y="1538605"/>
            <a:ext cx="1485900" cy="1484630"/>
          </a:xfrm>
          <a:prstGeom prst="donut">
            <a:avLst>
              <a:gd name="adj" fmla="val 1037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86375" y="1240155"/>
            <a:ext cx="217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E5B704"/>
                </a:solidFill>
              </a:rPr>
              <a:t>0%</a:t>
            </a:r>
            <a:endParaRPr lang="en-US" altLang="zh-CN" sz="3200" b="1">
              <a:solidFill>
                <a:srgbClr val="E5B70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2445" y="3540125"/>
            <a:ext cx="4080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E5B704"/>
                </a:solidFill>
              </a:rPr>
              <a:t>Drop the baby and </a:t>
            </a:r>
            <a:r>
              <a:rPr lang="en-US" altLang="zh-CN" sz="2800" b="1">
                <a:solidFill>
                  <a:srgbClr val="FF0000"/>
                </a:solidFill>
              </a:rPr>
              <a:t>fail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391410" y="1572260"/>
            <a:ext cx="1704340" cy="728345"/>
          </a:xfrm>
          <a:prstGeom prst="ellipse">
            <a:avLst/>
          </a:prstGeom>
          <a:noFill/>
          <a:ln w="25400">
            <a:solidFill>
              <a:srgbClr val="E5B70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6397" y="2750711"/>
            <a:ext cx="2025649" cy="446088"/>
          </a:xfrm>
          <a:prstGeom prst="rect">
            <a:avLst/>
          </a:prstGeom>
          <a:solidFill>
            <a:srgbClr val="E5B704"/>
          </a:solidFill>
        </p:spPr>
        <p:txBody>
          <a:bodyPr anchor="ctr"/>
          <a:lstStyle/>
          <a:p>
            <a:pPr algn="ctr">
              <a:lnSpc>
                <a:spcPct val="140000"/>
              </a:lnSpc>
              <a:defRPr/>
            </a:pPr>
            <a:r>
              <a:rPr lang="en-US" altLang="zh-CN" b="1" dirty="0" smtClean="0">
                <a:solidFill>
                  <a:srgbClr val="282728"/>
                </a:solidFill>
                <a:latin typeface="微软雅黑" panose="020B0503020204020204" charset="-122"/>
                <a:ea typeface="微软雅黑" panose="020B0503020204020204" charset="-122"/>
              </a:rPr>
              <a:t>Normal</a:t>
            </a:r>
            <a:endParaRPr lang="en-US" altLang="zh-CN" b="1" dirty="0">
              <a:solidFill>
                <a:srgbClr val="2827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46397" y="3855611"/>
            <a:ext cx="2025649" cy="446088"/>
          </a:xfrm>
          <a:prstGeom prst="rect">
            <a:avLst/>
          </a:prstGeom>
          <a:solidFill>
            <a:srgbClr val="E5B704"/>
          </a:solidFill>
        </p:spPr>
        <p:txBody>
          <a:bodyPr anchor="ctr"/>
          <a:lstStyle/>
          <a:p>
            <a:pPr algn="ctr">
              <a:lnSpc>
                <a:spcPct val="140000"/>
              </a:lnSpc>
              <a:defRPr/>
            </a:pPr>
            <a:r>
              <a:rPr lang="en-US" altLang="zh-CN" b="1" dirty="0" smtClean="0">
                <a:solidFill>
                  <a:srgbClr val="282728"/>
                </a:solidFill>
                <a:latin typeface="微软雅黑" panose="020B0503020204020204" charset="-122"/>
                <a:ea typeface="微软雅黑" panose="020B0503020204020204" charset="-122"/>
              </a:rPr>
              <a:t>Fighting</a:t>
            </a:r>
            <a:endParaRPr lang="en-US" altLang="zh-CN" b="1" dirty="0">
              <a:solidFill>
                <a:srgbClr val="2827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53064" y="4985911"/>
            <a:ext cx="2025649" cy="446088"/>
          </a:xfrm>
          <a:prstGeom prst="rect">
            <a:avLst/>
          </a:prstGeom>
          <a:solidFill>
            <a:srgbClr val="E5B704"/>
          </a:solidFill>
        </p:spPr>
        <p:txBody>
          <a:bodyPr anchor="ctr"/>
          <a:lstStyle/>
          <a:p>
            <a:pPr algn="ctr">
              <a:lnSpc>
                <a:spcPct val="140000"/>
              </a:lnSpc>
              <a:defRPr/>
            </a:pPr>
            <a:r>
              <a:rPr lang="en-US" b="1" dirty="0">
                <a:solidFill>
                  <a:srgbClr val="282728"/>
                </a:solidFill>
                <a:latin typeface="微软雅黑" panose="020B0503020204020204" charset="-122"/>
                <a:ea typeface="微软雅黑" panose="020B0503020204020204" charset="-122"/>
              </a:rPr>
              <a:t>Dead</a:t>
            </a:r>
            <a:endParaRPr lang="en-US" b="1" dirty="0">
              <a:solidFill>
                <a:srgbClr val="2827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13715" y="491490"/>
            <a:ext cx="187706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E5B704"/>
                </a:solidFill>
                <a:latin typeface="微软雅黑" panose="020B0503020204020204" charset="-122"/>
                <a:ea typeface="微软雅黑" panose="020B0503020204020204" charset="-122"/>
              </a:rPr>
              <a:t>Demons</a:t>
            </a:r>
            <a:endParaRPr lang="en-US" altLang="zh-CN" sz="3200" b="1" dirty="0" smtClean="0">
              <a:solidFill>
                <a:srgbClr val="E5B70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815" y="1691005"/>
            <a:ext cx="1574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E5B704"/>
                </a:solidFill>
              </a:rPr>
              <a:t>Movement</a:t>
            </a:r>
            <a:endParaRPr lang="en-US" altLang="zh-CN" sz="2400" b="1">
              <a:solidFill>
                <a:srgbClr val="E5B70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1250" y="3802380"/>
            <a:ext cx="1704340" cy="728345"/>
          </a:xfrm>
          <a:prstGeom prst="ellipse">
            <a:avLst/>
          </a:prstGeom>
          <a:noFill/>
          <a:ln w="25400">
            <a:solidFill>
              <a:srgbClr val="E5B704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9550" y="3936365"/>
            <a:ext cx="967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E5B704"/>
                </a:solidFill>
              </a:rPr>
              <a:t>Status</a:t>
            </a:r>
            <a:endParaRPr lang="en-US" altLang="zh-CN" sz="2400" b="1">
              <a:solidFill>
                <a:srgbClr val="E5B704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203700" y="2945130"/>
            <a:ext cx="605155" cy="2438400"/>
          </a:xfrm>
          <a:prstGeom prst="leftBrace">
            <a:avLst>
              <a:gd name="adj1" fmla="val 8333"/>
              <a:gd name="adj2" fmla="val 50000"/>
            </a:avLst>
          </a:prstGeom>
          <a:ln w="31750" cmpd="sng">
            <a:solidFill>
              <a:srgbClr val="E5B70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09490" y="1689100"/>
            <a:ext cx="2900680" cy="446405"/>
          </a:xfrm>
          <a:prstGeom prst="rect">
            <a:avLst/>
          </a:prstGeom>
          <a:solidFill>
            <a:srgbClr val="E5B704"/>
          </a:solidFill>
        </p:spPr>
        <p:txBody>
          <a:bodyPr anchor="ctr"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Move in a limited area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动作按钮: 第一张 9">
            <a:hlinkClick r:id="rId1" tooltip="" action="ppaction://hlinksldjump"/>
          </p:cNvPr>
          <p:cNvSpPr/>
          <p:nvPr/>
        </p:nvSpPr>
        <p:spPr>
          <a:xfrm>
            <a:off x="11455400" y="6134735"/>
            <a:ext cx="583565" cy="599440"/>
          </a:xfrm>
          <a:prstGeom prst="actionButtonHome">
            <a:avLst/>
          </a:prstGeom>
          <a:solidFill>
            <a:srgbClr val="282728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7" grpId="0"/>
      <p:bldP spid="6" grpId="0" animBg="1"/>
      <p:bldP spid="8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Mistral</vt:lpstr>
      <vt:lpstr>幼圆</vt:lpstr>
      <vt:lpstr>Franklin Gothic Book</vt:lpstr>
      <vt:lpstr>Mongolian Baiti</vt:lpstr>
      <vt:lpstr>Malgun Gothic</vt:lpstr>
      <vt:lpstr>Impact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2017-01-23T16:27:29Z</dcterms:created>
  <dcterms:modified xsi:type="dcterms:W3CDTF">2017-01-23T18:27:57Z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