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348" r:id="rId2"/>
    <p:sldId id="354" r:id="rId3"/>
    <p:sldId id="367" r:id="rId4"/>
    <p:sldId id="268" r:id="rId5"/>
    <p:sldId id="325" r:id="rId6"/>
    <p:sldId id="368" r:id="rId7"/>
    <p:sldId id="369" r:id="rId8"/>
    <p:sldId id="370" r:id="rId9"/>
    <p:sldId id="371" r:id="rId10"/>
    <p:sldId id="372" r:id="rId11"/>
    <p:sldId id="373" r:id="rId12"/>
    <p:sldId id="374" r:id="rId13"/>
    <p:sldId id="375" r:id="rId14"/>
    <p:sldId id="376" r:id="rId15"/>
    <p:sldId id="377" r:id="rId16"/>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B704"/>
    <a:srgbClr val="282728"/>
    <a:srgbClr val="886B02"/>
    <a:srgbClr val="C89E04"/>
    <a:srgbClr val="62A0CA"/>
    <a:srgbClr val="FF7182"/>
    <a:srgbClr val="FFB0BA"/>
    <a:srgbClr val="A3C7E0"/>
    <a:srgbClr val="F2001D"/>
    <a:srgbClr val="FF85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82" autoAdjust="0"/>
    <p:restoredTop sz="94660"/>
  </p:normalViewPr>
  <p:slideViewPr>
    <p:cSldViewPr snapToGrid="0">
      <p:cViewPr varScale="1">
        <p:scale>
          <a:sx n="110" d="100"/>
          <a:sy n="110" d="100"/>
        </p:scale>
        <p:origin x="176" y="184"/>
      </p:cViewPr>
      <p:guideLst>
        <p:guide orient="horz" pos="2160"/>
        <p:guide pos="3840"/>
      </p:guideLst>
    </p:cSldViewPr>
  </p:slideViewPr>
  <p:notesTextViewPr>
    <p:cViewPr>
      <p:scale>
        <a:sx n="1" d="1"/>
        <a:sy n="1" d="1"/>
      </p:scale>
      <p:origin x="0" y="0"/>
    </p:cViewPr>
  </p:notesTextViewPr>
  <p:sorterViewPr>
    <p:cViewPr>
      <p:scale>
        <a:sx n="50" d="100"/>
        <a:sy n="50" d="100"/>
      </p:scale>
      <p:origin x="0" y="-852"/>
    </p:cViewPr>
  </p:sorterViewPr>
  <p:notesViewPr>
    <p:cSldViewPr snapToGrid="0">
      <p:cViewPr varScale="1">
        <p:scale>
          <a:sx n="60" d="100"/>
          <a:sy n="60" d="100"/>
        </p:scale>
        <p:origin x="1632" y="4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handoutMaster" Target="handoutMasters/handoutMaster1.xml"/><Relationship Id="rId19" Type="http://schemas.openxmlformats.org/officeDocument/2006/relationships/tags" Target="tags/tag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20DE84-7540-4BAE-93D5-32991EEC6BB9}" type="datetimeFigureOut">
              <a:rPr lang="zh-CN" altLang="en-US" smtClean="0"/>
              <a:pPr/>
              <a:t>2017/1/23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B71138-478F-4AEB-9727-F1F86C7B23CD}" type="slidenum">
              <a:rPr lang="zh-CN" altLang="en-US" smtClean="0"/>
              <a:pPr/>
              <a:t>‹#›</a:t>
            </a:fld>
            <a:endParaRPr lang="zh-CN" altLang="en-US"/>
          </a:p>
        </p:txBody>
      </p:sp>
    </p:spTree>
    <p:extLst>
      <p:ext uri="{BB962C8B-B14F-4D97-AF65-F5344CB8AC3E}">
        <p14:creationId xmlns:p14="http://schemas.microsoft.com/office/powerpoint/2010/main" val="11767328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7928EC-C307-4355-BD2A-8EA0425DE4BE}" type="datetimeFigureOut">
              <a:rPr lang="zh-CN" altLang="en-US" smtClean="0"/>
              <a:pPr/>
              <a:t>2017/1/23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DA0389-68DE-4DAA-A876-A2D284F6FF40}" type="slidenum">
              <a:rPr lang="zh-CN" altLang="en-US" smtClean="0"/>
              <a:pPr/>
              <a:t>‹#›</a:t>
            </a:fld>
            <a:endParaRPr lang="zh-CN" altLang="en-US"/>
          </a:p>
        </p:txBody>
      </p:sp>
    </p:spTree>
    <p:extLst>
      <p:ext uri="{BB962C8B-B14F-4D97-AF65-F5344CB8AC3E}">
        <p14:creationId xmlns:p14="http://schemas.microsoft.com/office/powerpoint/2010/main" val="387688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矩形 5"/>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图文框 6"/>
          <p:cNvSpPr/>
          <p:nvPr userDrawn="1"/>
        </p:nvSpPr>
        <p:spPr>
          <a:xfrm>
            <a:off x="3611128" y="4622104"/>
            <a:ext cx="4969744" cy="826718"/>
          </a:xfrm>
          <a:prstGeom prst="frame">
            <a:avLst>
              <a:gd name="adj1" fmla="val 7305"/>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0" name="组合 9"/>
          <p:cNvGrpSpPr/>
          <p:nvPr userDrawn="1"/>
        </p:nvGrpSpPr>
        <p:grpSpPr>
          <a:xfrm>
            <a:off x="2951549" y="1189973"/>
            <a:ext cx="6288903" cy="1974769"/>
            <a:chOff x="2951550" y="1189973"/>
            <a:chExt cx="6288903" cy="1974769"/>
          </a:xfrm>
          <a:solidFill>
            <a:schemeClr val="bg1">
              <a:lumMod val="50000"/>
            </a:schemeClr>
          </a:solidFill>
        </p:grpSpPr>
        <p:sp>
          <p:nvSpPr>
            <p:cNvPr id="8" name="L 形 7"/>
            <p:cNvSpPr/>
            <p:nvPr userDrawn="1"/>
          </p:nvSpPr>
          <p:spPr>
            <a:xfrm rot="16200000">
              <a:off x="8544841" y="2469131"/>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 形 8"/>
            <p:cNvSpPr/>
            <p:nvPr userDrawn="1"/>
          </p:nvSpPr>
          <p:spPr>
            <a:xfrm rot="5400000">
              <a:off x="2945704" y="1195819"/>
              <a:ext cx="701457" cy="689766"/>
            </a:xfrm>
            <a:prstGeom prst="corner">
              <a:avLst>
                <a:gd name="adj1" fmla="val 19863"/>
                <a:gd name="adj2" fmla="val 21233"/>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8" name="等于号 27"/>
          <p:cNvSpPr/>
          <p:nvPr userDrawn="1"/>
        </p:nvSpPr>
        <p:spPr>
          <a:xfrm>
            <a:off x="2507294" y="1436988"/>
            <a:ext cx="7177413" cy="5012580"/>
          </a:xfrm>
          <a:prstGeom prst="mathEqual">
            <a:avLst>
              <a:gd name="adj1" fmla="val 0"/>
              <a:gd name="adj2" fmla="val 11760"/>
            </a:avLst>
          </a:prstGeom>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621041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9827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矩形 1"/>
          <p:cNvSpPr/>
          <p:nvPr userDrawn="1"/>
        </p:nvSpPr>
        <p:spPr>
          <a:xfrm>
            <a:off x="76200" y="76199"/>
            <a:ext cx="12192000" cy="6858000"/>
          </a:xfrm>
          <a:prstGeom prst="rect">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292608" y="268223"/>
            <a:ext cx="11759184" cy="6473952"/>
          </a:xfrm>
          <a:prstGeom prst="rect">
            <a:avLst/>
          </a:prstGeom>
          <a:solidFill>
            <a:srgbClr val="282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966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7785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50642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4460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1325563"/>
          </a:xfrm>
          <a:prstGeom prst="rect">
            <a:avLst/>
          </a:prstGeom>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a:xfrm>
            <a:off x="838200" y="6356351"/>
            <a:ext cx="2743200" cy="365125"/>
          </a:xfrm>
          <a:prstGeom prst="rect">
            <a:avLst/>
          </a:prstGeom>
        </p:spPr>
        <p:txBody>
          <a:bodyPr/>
          <a:lstStyle>
            <a:lvl1pPr>
              <a:defRPr/>
            </a:lvl1pPr>
          </a:lstStyle>
          <a:p>
            <a:pPr>
              <a:defRPr/>
            </a:pPr>
            <a:fld id="{735DF084-378A-4C58-B603-380AFBB4388B}" type="datetimeFigureOut">
              <a:rPr lang="zh-CN" altLang="en-US"/>
              <a:pPr>
                <a:defRPr/>
              </a:pPr>
              <a:t>2017/1/23</a:t>
            </a:fld>
            <a:endParaRPr lang="zh-CN" altLang="en-US"/>
          </a:p>
        </p:txBody>
      </p:sp>
      <p:sp>
        <p:nvSpPr>
          <p:cNvPr id="4" name="页脚占位符 4"/>
          <p:cNvSpPr>
            <a:spLocks noGrp="1"/>
          </p:cNvSpPr>
          <p:nvPr>
            <p:ph type="ftr" sz="quarter" idx="11"/>
          </p:nvPr>
        </p:nvSpPr>
        <p:spPr>
          <a:xfrm>
            <a:off x="4038600" y="6356351"/>
            <a:ext cx="4114800" cy="365125"/>
          </a:xfrm>
          <a:prstGeom prst="rect">
            <a:avLst/>
          </a:prstGeom>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a:xfrm>
            <a:off x="8610600" y="6356351"/>
            <a:ext cx="2743200" cy="365125"/>
          </a:xfrm>
          <a:prstGeom prst="rect">
            <a:avLst/>
          </a:prstGeom>
        </p:spPr>
        <p:txBody>
          <a:bodyPr/>
          <a:lstStyle>
            <a:lvl1pPr>
              <a:defRPr/>
            </a:lvl1pPr>
          </a:lstStyle>
          <a:p>
            <a:pPr>
              <a:defRPr/>
            </a:pPr>
            <a:fld id="{E9AD3DE0-B2CB-43EB-AE94-F8E254FFCA8A}" type="slidenum">
              <a:rPr lang="zh-CN" altLang="en-US"/>
              <a:pPr>
                <a:defRPr/>
              </a:pPr>
              <a:t>‹#›</a:t>
            </a:fld>
            <a:endParaRPr lang="zh-CN" altLang="en-US"/>
          </a:p>
        </p:txBody>
      </p:sp>
    </p:spTree>
    <p:extLst>
      <p:ext uri="{BB962C8B-B14F-4D97-AF65-F5344CB8AC3E}">
        <p14:creationId xmlns:p14="http://schemas.microsoft.com/office/powerpoint/2010/main" val="8524730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2940448"/>
      </p:ext>
    </p:extLst>
  </p:cSld>
  <p:clrMap bg1="lt1" tx1="dk1" bg2="lt2" tx2="dk2" accent1="accent1" accent2="accent2" accent3="accent3" accent4="accent4" accent5="accent5" accent6="accent6" hlink="hlink" folHlink="folHlink"/>
  <p:sldLayoutIdLst>
    <p:sldLayoutId id="2147483670" r:id="rId1"/>
    <p:sldLayoutId id="2147483673" r:id="rId2"/>
    <p:sldLayoutId id="2147483675" r:id="rId3"/>
    <p:sldLayoutId id="2147483676" r:id="rId4"/>
    <p:sldLayoutId id="2147483650" r:id="rId5"/>
    <p:sldLayoutId id="2147483671" r:id="rId6"/>
    <p:sldLayoutId id="2147483678"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 Target="slide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image" Target="../media/image7.jpeg"/><Relationship Id="rId1" Type="http://schemas.openxmlformats.org/officeDocument/2006/relationships/slideLayout" Target="../slideLayouts/slideLayout3.xml"/><Relationship Id="rId2" Type="http://schemas.openxmlformats.org/officeDocument/2006/relationships/image" Target="../media/image4.jpeg"/></Relationships>
</file>

<file path=ppt/slides/_rels/slide2.xml.rels><?xml version="1.0" encoding="UTF-8" standalone="yes"?>
<Relationships xmlns="http://schemas.openxmlformats.org/package/2006/relationships"><Relationship Id="rId11" Type="http://schemas.openxmlformats.org/officeDocument/2006/relationships/tags" Target="../tags/tag12.xml"/><Relationship Id="rId12" Type="http://schemas.openxmlformats.org/officeDocument/2006/relationships/tags" Target="../tags/tag13.xml"/><Relationship Id="rId13" Type="http://schemas.openxmlformats.org/officeDocument/2006/relationships/tags" Target="../tags/tag14.xml"/><Relationship Id="rId14" Type="http://schemas.openxmlformats.org/officeDocument/2006/relationships/slideLayout" Target="../slideLayouts/slideLayout2.xml"/><Relationship Id="rId15" Type="http://schemas.openxmlformats.org/officeDocument/2006/relationships/slide" Target="slide15.xml"/><Relationship Id="rId16" Type="http://schemas.openxmlformats.org/officeDocument/2006/relationships/slide" Target="slide12.xml"/><Relationship Id="rId1" Type="http://schemas.openxmlformats.org/officeDocument/2006/relationships/tags" Target="../tags/tag2.xml"/><Relationship Id="rId2" Type="http://schemas.openxmlformats.org/officeDocument/2006/relationships/tags" Target="../tags/tag3.xml"/><Relationship Id="rId3" Type="http://schemas.openxmlformats.org/officeDocument/2006/relationships/tags" Target="../tags/tag4.xml"/><Relationship Id="rId4" Type="http://schemas.openxmlformats.org/officeDocument/2006/relationships/tags" Target="../tags/tag5.xml"/><Relationship Id="rId5" Type="http://schemas.openxmlformats.org/officeDocument/2006/relationships/tags" Target="../tags/tag6.xml"/><Relationship Id="rId6" Type="http://schemas.openxmlformats.org/officeDocument/2006/relationships/tags" Target="../tags/tag7.xml"/><Relationship Id="rId7" Type="http://schemas.openxmlformats.org/officeDocument/2006/relationships/tags" Target="../tags/tag8.xml"/><Relationship Id="rId8" Type="http://schemas.openxmlformats.org/officeDocument/2006/relationships/tags" Target="../tags/tag9.xml"/><Relationship Id="rId9" Type="http://schemas.openxmlformats.org/officeDocument/2006/relationships/tags" Target="../tags/tag10.xml"/><Relationship Id="rId10" Type="http://schemas.openxmlformats.org/officeDocument/2006/relationships/tags" Target="../tags/tag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4" Type="http://schemas.openxmlformats.org/officeDocument/2006/relationships/slide" Target="slide15.xml"/><Relationship Id="rId1" Type="http://schemas.openxmlformats.org/officeDocument/2006/relationships/slideLayout" Target="../slideLayouts/slideLayout3.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3063433" y="1694460"/>
            <a:ext cx="6065134" cy="1107996"/>
          </a:xfrm>
          <a:prstGeom prst="rect">
            <a:avLst/>
          </a:prstGeom>
          <a:noFill/>
        </p:spPr>
        <p:txBody>
          <a:bodyPr wrap="square" rtlCol="0">
            <a:spAutoFit/>
          </a:bodyPr>
          <a:lstStyle/>
          <a:p>
            <a:r>
              <a:rPr lang="en-US" sz="6600" b="1" dirty="0">
                <a:solidFill>
                  <a:schemeClr val="bg1"/>
                </a:solidFill>
              </a:rPr>
              <a:t>Stork and </a:t>
            </a:r>
            <a:r>
              <a:rPr lang="en-US" sz="6600" b="1" dirty="0" smtClean="0">
                <a:solidFill>
                  <a:schemeClr val="bg1"/>
                </a:solidFill>
              </a:rPr>
              <a:t>Babies</a:t>
            </a:r>
            <a:r>
              <a:rPr lang="en-US" sz="6600" dirty="0" smtClean="0">
                <a:solidFill>
                  <a:schemeClr val="bg1"/>
                </a:solidFill>
              </a:rPr>
              <a:t> </a:t>
            </a:r>
            <a:endParaRPr lang="en-US" altLang="zh-CN" sz="6600" dirty="0" smtClean="0">
              <a:solidFill>
                <a:schemeClr val="bg1"/>
              </a:solidFill>
              <a:latin typeface="Times New Roman" panose="02020603050405020304" pitchFamily="18" charset="0"/>
              <a:cs typeface="Times New Roman" panose="02020603050405020304" pitchFamily="18" charset="0"/>
            </a:endParaRPr>
          </a:p>
        </p:txBody>
      </p:sp>
      <p:sp>
        <p:nvSpPr>
          <p:cNvPr id="18" name="文本框 17"/>
          <p:cNvSpPr txBox="1"/>
          <p:nvPr/>
        </p:nvSpPr>
        <p:spPr>
          <a:xfrm>
            <a:off x="3480059" y="3763984"/>
            <a:ext cx="5231882" cy="400110"/>
          </a:xfrm>
          <a:prstGeom prst="rect">
            <a:avLst/>
          </a:prstGeom>
          <a:noFill/>
        </p:spPr>
        <p:txBody>
          <a:bodyPr wrap="square" rtlCol="0">
            <a:spAutoFit/>
          </a:bodyPr>
          <a:lstStyle/>
          <a:p>
            <a:r>
              <a:rPr lang="en-US" altLang="zh-CN" sz="2000" dirty="0" smtClean="0">
                <a:solidFill>
                  <a:schemeClr val="tx1">
                    <a:lumMod val="50000"/>
                    <a:lumOff val="50000"/>
                  </a:schemeClr>
                </a:solidFill>
                <a:latin typeface="微软雅黑" panose="020B0503020204020204" pitchFamily="34" charset="-122"/>
                <a:ea typeface="微软雅黑" panose="020B0503020204020204" pitchFamily="34" charset="-122"/>
              </a:rPr>
              <a:t>Team:</a:t>
            </a:r>
            <a:endParaRPr lang="zh-CN" altLang="en-US" sz="2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文本框 18"/>
          <p:cNvSpPr txBox="1"/>
          <p:nvPr/>
        </p:nvSpPr>
        <p:spPr>
          <a:xfrm>
            <a:off x="3741188" y="4729297"/>
            <a:ext cx="4709624" cy="646331"/>
          </a:xfrm>
          <a:prstGeom prst="rect">
            <a:avLst/>
          </a:prstGeom>
          <a:noFill/>
        </p:spPr>
        <p:txBody>
          <a:bodyPr wrap="square" rtlCol="0">
            <a:spAutoFit/>
          </a:bodyPr>
          <a:lstStyle/>
          <a:p>
            <a:r>
              <a:rPr lang="en-US" altLang="zh-CN" smtClean="0">
                <a:solidFill>
                  <a:schemeClr val="bg1"/>
                </a:solidFill>
                <a:latin typeface="微软雅黑" panose="020B0503020204020204" pitchFamily="34" charset="-122"/>
                <a:ea typeface="微软雅黑" panose="020B0503020204020204" pitchFamily="34" charset="-122"/>
              </a:rPr>
              <a:t>Danyu</a:t>
            </a:r>
            <a:r>
              <a:rPr lang="en-US" altLang="zh-CN" dirty="0" smtClean="0">
                <a:solidFill>
                  <a:schemeClr val="bg1"/>
                </a:solidFill>
                <a:latin typeface="微软雅黑" panose="020B0503020204020204" pitchFamily="34" charset="-122"/>
                <a:ea typeface="微软雅黑" panose="020B0503020204020204" pitchFamily="34" charset="-122"/>
              </a:rPr>
              <a:t> Yang, Chen Xu, </a:t>
            </a:r>
            <a:r>
              <a:rPr lang="en-US" altLang="zh-CN" dirty="0" err="1" smtClean="0">
                <a:solidFill>
                  <a:schemeClr val="bg1"/>
                </a:solidFill>
                <a:latin typeface="微软雅黑" panose="020B0503020204020204" pitchFamily="34" charset="-122"/>
                <a:ea typeface="微软雅黑" panose="020B0503020204020204" pitchFamily="34" charset="-122"/>
              </a:rPr>
              <a:t>Jiajun</a:t>
            </a:r>
            <a:r>
              <a:rPr lang="en-US" altLang="zh-CN" dirty="0" smtClean="0">
                <a:solidFill>
                  <a:schemeClr val="bg1"/>
                </a:solidFill>
                <a:latin typeface="微软雅黑" panose="020B0503020204020204" pitchFamily="34" charset="-122"/>
                <a:ea typeface="微软雅黑" panose="020B0503020204020204" pitchFamily="34" charset="-122"/>
              </a:rPr>
              <a:t> Shen, </a:t>
            </a:r>
            <a:r>
              <a:rPr lang="en-US" altLang="zh-CN" dirty="0" err="1" smtClean="0">
                <a:solidFill>
                  <a:schemeClr val="bg1"/>
                </a:solidFill>
                <a:latin typeface="微软雅黑" panose="020B0503020204020204" pitchFamily="34" charset="-122"/>
                <a:ea typeface="微软雅黑" panose="020B0503020204020204" pitchFamily="34" charset="-122"/>
              </a:rPr>
              <a:t>Zhuofu</a:t>
            </a:r>
            <a:r>
              <a:rPr lang="en-US" altLang="zh-CN" dirty="0" smtClean="0">
                <a:solidFill>
                  <a:schemeClr val="bg1"/>
                </a:solidFill>
                <a:latin typeface="微软雅黑" panose="020B0503020204020204" pitchFamily="34" charset="-122"/>
                <a:ea typeface="微软雅黑" panose="020B0503020204020204" pitchFamily="34" charset="-122"/>
              </a:rPr>
              <a:t> Chen, </a:t>
            </a:r>
            <a:r>
              <a:rPr lang="en-US" altLang="zh-CN" dirty="0" err="1" smtClean="0">
                <a:solidFill>
                  <a:schemeClr val="bg1"/>
                </a:solidFill>
                <a:latin typeface="微软雅黑" panose="020B0503020204020204" pitchFamily="34" charset="-122"/>
                <a:ea typeface="微软雅黑" panose="020B0503020204020204" pitchFamily="34" charset="-122"/>
              </a:rPr>
              <a:t>Jiayuan</a:t>
            </a:r>
            <a:r>
              <a:rPr lang="en-US" altLang="zh-CN" dirty="0" smtClean="0">
                <a:solidFill>
                  <a:schemeClr val="bg1"/>
                </a:solidFill>
                <a:latin typeface="微软雅黑" panose="020B0503020204020204" pitchFamily="34" charset="-122"/>
                <a:ea typeface="微软雅黑" panose="020B0503020204020204" pitchFamily="34" charset="-122"/>
              </a:rPr>
              <a:t> Shen, Tong Zhang</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 name="等腰三角形 1"/>
          <p:cNvSpPr/>
          <p:nvPr/>
        </p:nvSpPr>
        <p:spPr>
          <a:xfrm rot="5400000">
            <a:off x="7805283" y="4929398"/>
            <a:ext cx="285511" cy="246130"/>
          </a:xfrm>
          <a:prstGeom prs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1355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5591175"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80%</a:t>
            </a:r>
          </a:p>
        </p:txBody>
      </p:sp>
      <p:sp>
        <p:nvSpPr>
          <p:cNvPr id="19" name="文本框 18"/>
          <p:cNvSpPr txBox="1"/>
          <p:nvPr/>
        </p:nvSpPr>
        <p:spPr>
          <a:xfrm>
            <a:off x="4109085" y="3540125"/>
            <a:ext cx="4371975" cy="948690"/>
          </a:xfrm>
          <a:prstGeom prst="rect">
            <a:avLst/>
          </a:prstGeom>
          <a:noFill/>
        </p:spPr>
        <p:txBody>
          <a:bodyPr wrap="square" rtlCol="0">
            <a:spAutoFit/>
          </a:bodyPr>
          <a:lstStyle/>
          <a:p>
            <a:pPr algn="ctr"/>
            <a:r>
              <a:rPr lang="en-US" altLang="zh-CN" sz="2800" b="1">
                <a:solidFill>
                  <a:srgbClr val="E5B704"/>
                </a:solidFill>
              </a:rPr>
              <a:t>Can </a:t>
            </a:r>
            <a:r>
              <a:rPr lang="en-US" altLang="zh-CN" sz="2800" b="1">
                <a:solidFill>
                  <a:srgbClr val="FF0000"/>
                </a:solidFill>
              </a:rPr>
              <a:t>accelerate</a:t>
            </a:r>
            <a:r>
              <a:rPr lang="en-US" altLang="zh-CN" sz="2800" b="1">
                <a:solidFill>
                  <a:srgbClr val="E5B704"/>
                </a:solidFill>
              </a:rPr>
              <a:t> and use </a:t>
            </a:r>
            <a:r>
              <a:rPr lang="en-US" altLang="zh-CN" sz="2800" b="1">
                <a:solidFill>
                  <a:srgbClr val="FF0000"/>
                </a:solidFill>
              </a:rPr>
              <a:t>fighting skill 1</a:t>
            </a:r>
          </a:p>
        </p:txBody>
      </p:sp>
    </p:spTree>
    <p:extLst>
      <p:ext uri="{BB962C8B-B14F-4D97-AF65-F5344CB8AC3E}">
        <p14:creationId xmlns:p14="http://schemas.microsoft.com/office/powerpoint/2010/main" val="1711024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3215005"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50%</a:t>
            </a:r>
          </a:p>
        </p:txBody>
      </p:sp>
      <p:sp>
        <p:nvSpPr>
          <p:cNvPr id="19" name="文本框 18"/>
          <p:cNvSpPr txBox="1"/>
          <p:nvPr/>
        </p:nvSpPr>
        <p:spPr>
          <a:xfrm>
            <a:off x="4109085" y="3540125"/>
            <a:ext cx="4371975" cy="521970"/>
          </a:xfrm>
          <a:prstGeom prst="rect">
            <a:avLst/>
          </a:prstGeom>
          <a:noFill/>
        </p:spPr>
        <p:txBody>
          <a:bodyPr wrap="square" rtlCol="0">
            <a:spAutoFit/>
          </a:bodyPr>
          <a:lstStyle/>
          <a:p>
            <a:pPr algn="ctr"/>
            <a:r>
              <a:rPr lang="en-US" altLang="zh-CN" sz="2800" b="1">
                <a:solidFill>
                  <a:srgbClr val="E5B704"/>
                </a:solidFill>
              </a:rPr>
              <a:t>Can use </a:t>
            </a:r>
            <a:r>
              <a:rPr lang="en-US" altLang="zh-CN" sz="2800" b="1">
                <a:solidFill>
                  <a:srgbClr val="FF0000"/>
                </a:solidFill>
              </a:rPr>
              <a:t>fighting skill 1</a:t>
            </a:r>
          </a:p>
        </p:txBody>
      </p:sp>
    </p:spTree>
    <p:extLst>
      <p:ext uri="{BB962C8B-B14F-4D97-AF65-F5344CB8AC3E}">
        <p14:creationId xmlns:p14="http://schemas.microsoft.com/office/powerpoint/2010/main" val="2386771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1943100"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30%</a:t>
            </a:r>
          </a:p>
        </p:txBody>
      </p:sp>
      <p:sp>
        <p:nvSpPr>
          <p:cNvPr id="19" name="文本框 18"/>
          <p:cNvSpPr txBox="1"/>
          <p:nvPr/>
        </p:nvSpPr>
        <p:spPr>
          <a:xfrm>
            <a:off x="4322445" y="3540125"/>
            <a:ext cx="4080510" cy="948690"/>
          </a:xfrm>
          <a:prstGeom prst="rect">
            <a:avLst/>
          </a:prstGeom>
          <a:noFill/>
        </p:spPr>
        <p:txBody>
          <a:bodyPr wrap="square" rtlCol="0">
            <a:spAutoFit/>
          </a:bodyPr>
          <a:lstStyle/>
          <a:p>
            <a:pPr algn="ctr"/>
            <a:r>
              <a:rPr lang="en-US" altLang="zh-CN" sz="2800" b="1">
                <a:solidFill>
                  <a:srgbClr val="E5B704"/>
                </a:solidFill>
              </a:rPr>
              <a:t>Can only move with </a:t>
            </a:r>
            <a:r>
              <a:rPr lang="en-US" altLang="zh-CN" sz="2800" b="1">
                <a:solidFill>
                  <a:srgbClr val="FF0000"/>
                </a:solidFill>
              </a:rPr>
              <a:t>normal speed</a:t>
            </a:r>
          </a:p>
        </p:txBody>
      </p:sp>
    </p:spTree>
    <p:extLst>
      <p:ext uri="{BB962C8B-B14F-4D97-AF65-F5344CB8AC3E}">
        <p14:creationId xmlns:p14="http://schemas.microsoft.com/office/powerpoint/2010/main" val="2095479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flipH="1">
            <a:off x="3175635" y="1921510"/>
            <a:ext cx="76200"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0%</a:t>
            </a:r>
          </a:p>
        </p:txBody>
      </p:sp>
      <p:sp>
        <p:nvSpPr>
          <p:cNvPr id="19" name="文本框 18"/>
          <p:cNvSpPr txBox="1"/>
          <p:nvPr/>
        </p:nvSpPr>
        <p:spPr>
          <a:xfrm>
            <a:off x="4322445" y="3540125"/>
            <a:ext cx="4080510" cy="521970"/>
          </a:xfrm>
          <a:prstGeom prst="rect">
            <a:avLst/>
          </a:prstGeom>
          <a:noFill/>
        </p:spPr>
        <p:txBody>
          <a:bodyPr wrap="square" rtlCol="0">
            <a:spAutoFit/>
          </a:bodyPr>
          <a:lstStyle/>
          <a:p>
            <a:pPr algn="ctr"/>
            <a:r>
              <a:rPr lang="en-US" altLang="zh-CN" sz="2800" b="1">
                <a:solidFill>
                  <a:srgbClr val="E5B704"/>
                </a:solidFill>
              </a:rPr>
              <a:t>Drop the baby and </a:t>
            </a:r>
            <a:r>
              <a:rPr lang="en-US" altLang="zh-CN" sz="2800" b="1">
                <a:solidFill>
                  <a:srgbClr val="FF0000"/>
                </a:solidFill>
              </a:rPr>
              <a:t>fail</a:t>
            </a:r>
          </a:p>
        </p:txBody>
      </p:sp>
    </p:spTree>
    <p:extLst>
      <p:ext uri="{BB962C8B-B14F-4D97-AF65-F5344CB8AC3E}">
        <p14:creationId xmlns:p14="http://schemas.microsoft.com/office/powerpoint/2010/main" val="2137041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2391410" y="1572260"/>
            <a:ext cx="1704340" cy="728345"/>
          </a:xfrm>
          <a:prstGeom prst="ellipse">
            <a:avLst/>
          </a:prstGeom>
          <a:noFill/>
          <a:ln w="25400">
            <a:solidFill>
              <a:srgbClr val="E5B704"/>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24" name="文本框 23"/>
          <p:cNvSpPr txBox="1"/>
          <p:nvPr/>
        </p:nvSpPr>
        <p:spPr>
          <a:xfrm>
            <a:off x="5246397" y="2750711"/>
            <a:ext cx="2025649" cy="446088"/>
          </a:xfrm>
          <a:prstGeom prst="rect">
            <a:avLst/>
          </a:prstGeom>
          <a:solidFill>
            <a:srgbClr val="E5B704"/>
          </a:solidFill>
        </p:spPr>
        <p:txBody>
          <a:bodyPr anchor="ctr"/>
          <a:lstStyle/>
          <a:p>
            <a:pPr algn="ctr">
              <a:lnSpc>
                <a:spcPct val="140000"/>
              </a:lnSpc>
              <a:defRPr/>
            </a:pPr>
            <a:r>
              <a:rPr lang="en-US" altLang="zh-CN" b="1" dirty="0" smtClean="0">
                <a:solidFill>
                  <a:srgbClr val="282728"/>
                </a:solidFill>
                <a:latin typeface="微软雅黑" panose="020B0503020204020204" charset="-122"/>
                <a:ea typeface="微软雅黑" panose="020B0503020204020204" charset="-122"/>
              </a:rPr>
              <a:t>Normal</a:t>
            </a:r>
            <a:endParaRPr lang="en-US" altLang="zh-CN" b="1" dirty="0">
              <a:solidFill>
                <a:srgbClr val="282728"/>
              </a:solidFill>
              <a:latin typeface="微软雅黑" panose="020B0503020204020204" charset="-122"/>
              <a:ea typeface="微软雅黑" panose="020B0503020204020204" charset="-122"/>
            </a:endParaRPr>
          </a:p>
        </p:txBody>
      </p:sp>
      <p:sp>
        <p:nvSpPr>
          <p:cNvPr id="25" name="文本框 24"/>
          <p:cNvSpPr txBox="1"/>
          <p:nvPr/>
        </p:nvSpPr>
        <p:spPr>
          <a:xfrm>
            <a:off x="5246397" y="3855611"/>
            <a:ext cx="2025649" cy="446088"/>
          </a:xfrm>
          <a:prstGeom prst="rect">
            <a:avLst/>
          </a:prstGeom>
          <a:solidFill>
            <a:srgbClr val="E5B704"/>
          </a:solidFill>
        </p:spPr>
        <p:txBody>
          <a:bodyPr anchor="ctr"/>
          <a:lstStyle/>
          <a:p>
            <a:pPr algn="ctr">
              <a:lnSpc>
                <a:spcPct val="140000"/>
              </a:lnSpc>
              <a:defRPr/>
            </a:pPr>
            <a:r>
              <a:rPr lang="en-US" altLang="zh-CN" b="1" dirty="0" smtClean="0">
                <a:solidFill>
                  <a:srgbClr val="282728"/>
                </a:solidFill>
                <a:latin typeface="微软雅黑" panose="020B0503020204020204" charset="-122"/>
                <a:ea typeface="微软雅黑" panose="020B0503020204020204" charset="-122"/>
              </a:rPr>
              <a:t>Fighting</a:t>
            </a:r>
            <a:endParaRPr lang="en-US" altLang="zh-CN" b="1" dirty="0">
              <a:solidFill>
                <a:srgbClr val="282728"/>
              </a:solidFill>
              <a:latin typeface="微软雅黑" panose="020B0503020204020204" charset="-122"/>
              <a:ea typeface="微软雅黑" panose="020B0503020204020204" charset="-122"/>
            </a:endParaRPr>
          </a:p>
        </p:txBody>
      </p:sp>
      <p:sp>
        <p:nvSpPr>
          <p:cNvPr id="26" name="文本框 25"/>
          <p:cNvSpPr txBox="1"/>
          <p:nvPr/>
        </p:nvSpPr>
        <p:spPr>
          <a:xfrm>
            <a:off x="5253064" y="4985911"/>
            <a:ext cx="2025649" cy="446088"/>
          </a:xfrm>
          <a:prstGeom prst="rect">
            <a:avLst/>
          </a:prstGeom>
          <a:solidFill>
            <a:srgbClr val="E5B704"/>
          </a:solidFill>
        </p:spPr>
        <p:txBody>
          <a:bodyPr anchor="ctr"/>
          <a:lstStyle/>
          <a:p>
            <a:pPr algn="ctr">
              <a:lnSpc>
                <a:spcPct val="140000"/>
              </a:lnSpc>
              <a:defRPr/>
            </a:pPr>
            <a:r>
              <a:rPr lang="en-US" b="1" dirty="0">
                <a:solidFill>
                  <a:srgbClr val="282728"/>
                </a:solidFill>
                <a:latin typeface="微软雅黑" panose="020B0503020204020204" charset="-122"/>
                <a:ea typeface="微软雅黑" panose="020B0503020204020204" charset="-122"/>
              </a:rPr>
              <a:t>Dead</a:t>
            </a:r>
          </a:p>
        </p:txBody>
      </p:sp>
      <p:sp>
        <p:nvSpPr>
          <p:cNvPr id="2" name="TextBox 4"/>
          <p:cNvSpPr txBox="1">
            <a:spLocks noChangeArrowheads="1"/>
          </p:cNvSpPr>
          <p:nvPr/>
        </p:nvSpPr>
        <p:spPr bwMode="auto">
          <a:xfrm>
            <a:off x="513715" y="491490"/>
            <a:ext cx="1877060"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Demons</a:t>
            </a:r>
          </a:p>
        </p:txBody>
      </p:sp>
      <p:sp>
        <p:nvSpPr>
          <p:cNvPr id="4" name="文本框 3"/>
          <p:cNvSpPr txBox="1"/>
          <p:nvPr/>
        </p:nvSpPr>
        <p:spPr>
          <a:xfrm>
            <a:off x="2456815" y="1691005"/>
            <a:ext cx="1574165" cy="460375"/>
          </a:xfrm>
          <a:prstGeom prst="rect">
            <a:avLst/>
          </a:prstGeom>
          <a:noFill/>
        </p:spPr>
        <p:txBody>
          <a:bodyPr wrap="none" rtlCol="0">
            <a:spAutoFit/>
          </a:bodyPr>
          <a:lstStyle/>
          <a:p>
            <a:r>
              <a:rPr lang="en-US" altLang="zh-CN" sz="2400" b="1">
                <a:solidFill>
                  <a:srgbClr val="E5B704"/>
                </a:solidFill>
              </a:rPr>
              <a:t>Movement</a:t>
            </a:r>
          </a:p>
        </p:txBody>
      </p:sp>
      <p:sp>
        <p:nvSpPr>
          <p:cNvPr id="6" name="椭圆 5"/>
          <p:cNvSpPr/>
          <p:nvPr/>
        </p:nvSpPr>
        <p:spPr>
          <a:xfrm>
            <a:off x="2381250" y="3802380"/>
            <a:ext cx="1704340" cy="728345"/>
          </a:xfrm>
          <a:prstGeom prst="ellipse">
            <a:avLst/>
          </a:prstGeom>
          <a:noFill/>
          <a:ln w="25400">
            <a:solidFill>
              <a:srgbClr val="E5B704"/>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7" name="文本框 6"/>
          <p:cNvSpPr txBox="1"/>
          <p:nvPr/>
        </p:nvSpPr>
        <p:spPr>
          <a:xfrm>
            <a:off x="2749550" y="3936365"/>
            <a:ext cx="967105" cy="460375"/>
          </a:xfrm>
          <a:prstGeom prst="rect">
            <a:avLst/>
          </a:prstGeom>
          <a:noFill/>
        </p:spPr>
        <p:txBody>
          <a:bodyPr wrap="none" rtlCol="0">
            <a:spAutoFit/>
          </a:bodyPr>
          <a:lstStyle/>
          <a:p>
            <a:r>
              <a:rPr lang="en-US" altLang="zh-CN" sz="2400" b="1">
                <a:solidFill>
                  <a:srgbClr val="E5B704"/>
                </a:solidFill>
              </a:rPr>
              <a:t>Status</a:t>
            </a:r>
          </a:p>
        </p:txBody>
      </p:sp>
      <p:sp>
        <p:nvSpPr>
          <p:cNvPr id="8" name="左大括号 7"/>
          <p:cNvSpPr/>
          <p:nvPr/>
        </p:nvSpPr>
        <p:spPr>
          <a:xfrm>
            <a:off x="4203700" y="2945130"/>
            <a:ext cx="605155" cy="2438400"/>
          </a:xfrm>
          <a:prstGeom prst="leftBrace">
            <a:avLst>
              <a:gd name="adj1" fmla="val 8333"/>
              <a:gd name="adj2" fmla="val 50000"/>
            </a:avLst>
          </a:prstGeom>
          <a:ln w="31750" cmpd="sng">
            <a:solidFill>
              <a:srgbClr val="E5B704"/>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文本框 8"/>
          <p:cNvSpPr txBox="1"/>
          <p:nvPr/>
        </p:nvSpPr>
        <p:spPr>
          <a:xfrm>
            <a:off x="4809490" y="1689100"/>
            <a:ext cx="2900680" cy="446405"/>
          </a:xfrm>
          <a:prstGeom prst="rect">
            <a:avLst/>
          </a:prstGeom>
          <a:solidFill>
            <a:srgbClr val="E5B704"/>
          </a:solidFill>
        </p:spPr>
        <p:txBody>
          <a:bodyPr anchor="ctr"/>
          <a:lstStyle/>
          <a:p>
            <a:pPr algn="ctr">
              <a:lnSpc>
                <a:spcPct val="150000"/>
              </a:lnSpc>
            </a:pPr>
            <a:r>
              <a:rPr lang="en-US" altLang="zh-CN" b="1" dirty="0">
                <a:solidFill>
                  <a:schemeClr val="tx1"/>
                </a:solidFill>
                <a:latin typeface="微软雅黑" panose="020B0503020204020204" charset="-122"/>
                <a:ea typeface="微软雅黑" panose="020B0503020204020204" charset="-122"/>
                <a:sym typeface="+mn-ea"/>
              </a:rPr>
              <a:t>Move in a limited area</a:t>
            </a:r>
          </a:p>
        </p:txBody>
      </p:sp>
      <p:sp>
        <p:nvSpPr>
          <p:cNvPr id="10" name="动作按钮: 第一张 9">
            <a:hlinkClick r:id="rId2" action="ppaction://hlinksldjump"/>
          </p:cNvPr>
          <p:cNvSpPr/>
          <p:nvPr/>
        </p:nvSpPr>
        <p:spPr>
          <a:xfrm>
            <a:off x="11455400" y="6134735"/>
            <a:ext cx="583565" cy="599440"/>
          </a:xfrm>
          <a:prstGeom prst="actionButtonHome">
            <a:avLst/>
          </a:prstGeom>
          <a:solidFill>
            <a:srgbClr val="282728"/>
          </a:solidFill>
          <a:ln w="12700"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85250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4" grpId="0" animBg="1"/>
      <p:bldP spid="25" grpId="0" animBg="1"/>
      <p:bldP spid="26" grpId="0" animBg="1"/>
      <p:bldP spid="4" grpId="0"/>
      <p:bldP spid="6" grpId="0" animBg="1"/>
      <p:bldP spid="7" grpId="0"/>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p:cNvSpPr txBox="1">
            <a:spLocks noChangeArrowheads="1"/>
          </p:cNvSpPr>
          <p:nvPr/>
        </p:nvSpPr>
        <p:spPr bwMode="auto">
          <a:xfrm>
            <a:off x="513715" y="491490"/>
            <a:ext cx="324167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600" b="1" dirty="0" smtClean="0">
                <a:solidFill>
                  <a:srgbClr val="E5B704"/>
                </a:solidFill>
                <a:latin typeface="微软雅黑" panose="020B0503020204020204" charset="-122"/>
                <a:ea typeface="微软雅黑" panose="020B0503020204020204" charset="-122"/>
              </a:rPr>
              <a:t>Environment</a:t>
            </a:r>
          </a:p>
        </p:txBody>
      </p:sp>
      <p:pic>
        <p:nvPicPr>
          <p:cNvPr id="5" name="图片 4" descr="forest"/>
          <p:cNvPicPr>
            <a:picLocks noChangeAspect="1"/>
          </p:cNvPicPr>
          <p:nvPr/>
        </p:nvPicPr>
        <p:blipFill>
          <a:blip r:embed="rId2"/>
          <a:stretch>
            <a:fillRect/>
          </a:stretch>
        </p:blipFill>
        <p:spPr>
          <a:xfrm>
            <a:off x="1480820" y="1703070"/>
            <a:ext cx="2944495" cy="1656715"/>
          </a:xfrm>
          <a:prstGeom prst="rect">
            <a:avLst/>
          </a:prstGeom>
        </p:spPr>
      </p:pic>
      <p:pic>
        <p:nvPicPr>
          <p:cNvPr id="10" name="图片 9" descr="mountain"/>
          <p:cNvPicPr>
            <a:picLocks noChangeAspect="1"/>
          </p:cNvPicPr>
          <p:nvPr/>
        </p:nvPicPr>
        <p:blipFill>
          <a:blip r:embed="rId3"/>
          <a:srcRect b="8788"/>
          <a:stretch>
            <a:fillRect/>
          </a:stretch>
        </p:blipFill>
        <p:spPr>
          <a:xfrm>
            <a:off x="2786380" y="2268220"/>
            <a:ext cx="2872105" cy="1757680"/>
          </a:xfrm>
          <a:prstGeom prst="rect">
            <a:avLst/>
          </a:prstGeom>
        </p:spPr>
      </p:pic>
      <p:pic>
        <p:nvPicPr>
          <p:cNvPr id="11" name="图片 10" descr="cave"/>
          <p:cNvPicPr>
            <a:picLocks noChangeAspect="1"/>
          </p:cNvPicPr>
          <p:nvPr/>
        </p:nvPicPr>
        <p:blipFill>
          <a:blip r:embed="rId4"/>
          <a:srcRect b="7395"/>
          <a:stretch>
            <a:fillRect/>
          </a:stretch>
        </p:blipFill>
        <p:spPr>
          <a:xfrm>
            <a:off x="4224020" y="2946400"/>
            <a:ext cx="2761615" cy="1671955"/>
          </a:xfrm>
          <a:prstGeom prst="rect">
            <a:avLst/>
          </a:prstGeom>
        </p:spPr>
      </p:pic>
      <p:pic>
        <p:nvPicPr>
          <p:cNvPr id="12" name="图片 11" descr="village"/>
          <p:cNvPicPr>
            <a:picLocks noChangeAspect="1"/>
          </p:cNvPicPr>
          <p:nvPr/>
        </p:nvPicPr>
        <p:blipFill>
          <a:blip r:embed="rId5"/>
          <a:srcRect l="9151" t="-339" r="226" b="6820"/>
          <a:stretch>
            <a:fillRect/>
          </a:stretch>
        </p:blipFill>
        <p:spPr>
          <a:xfrm>
            <a:off x="5658485" y="3550285"/>
            <a:ext cx="2929255" cy="1805305"/>
          </a:xfrm>
          <a:prstGeom prst="rect">
            <a:avLst/>
          </a:prstGeom>
        </p:spPr>
      </p:pic>
      <p:sp>
        <p:nvSpPr>
          <p:cNvPr id="13" name="文本框 12"/>
          <p:cNvSpPr txBox="1"/>
          <p:nvPr/>
        </p:nvSpPr>
        <p:spPr>
          <a:xfrm>
            <a:off x="9032240" y="5184775"/>
            <a:ext cx="1694180" cy="521970"/>
          </a:xfrm>
          <a:prstGeom prst="rect">
            <a:avLst/>
          </a:prstGeom>
          <a:noFill/>
        </p:spPr>
        <p:txBody>
          <a:bodyPr wrap="square" rtlCol="0">
            <a:spAutoFit/>
          </a:bodyPr>
          <a:lstStyle/>
          <a:p>
            <a:pPr algn="ctr"/>
            <a:r>
              <a:rPr lang="en-US" altLang="zh-CN" sz="2800" b="1">
                <a:solidFill>
                  <a:srgbClr val="E5B704"/>
                </a:solidFill>
              </a:rPr>
              <a:t>……</a:t>
            </a:r>
          </a:p>
        </p:txBody>
      </p:sp>
      <p:sp>
        <p:nvSpPr>
          <p:cNvPr id="14" name="文本框 13"/>
          <p:cNvSpPr txBox="1"/>
          <p:nvPr/>
        </p:nvSpPr>
        <p:spPr>
          <a:xfrm>
            <a:off x="6548120" y="1119505"/>
            <a:ext cx="4561205" cy="948690"/>
          </a:xfrm>
          <a:prstGeom prst="rect">
            <a:avLst/>
          </a:prstGeom>
          <a:noFill/>
        </p:spPr>
        <p:txBody>
          <a:bodyPr wrap="square" rtlCol="0">
            <a:spAutoFit/>
          </a:bodyPr>
          <a:lstStyle/>
          <a:p>
            <a:pPr algn="l"/>
            <a:r>
              <a:rPr lang="en-US" altLang="zh-CN" sz="2800" b="1" dirty="0">
                <a:solidFill>
                  <a:srgbClr val="E5B704"/>
                </a:solidFill>
              </a:rPr>
              <a:t>In different stories we have different environments</a:t>
            </a:r>
          </a:p>
        </p:txBody>
      </p:sp>
    </p:spTree>
    <p:extLst>
      <p:ext uri="{BB962C8B-B14F-4D97-AF65-F5344CB8AC3E}">
        <p14:creationId xmlns:p14="http://schemas.microsoft.com/office/powerpoint/2010/main" val="8318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MH_Others_1"/>
          <p:cNvGrpSpPr/>
          <p:nvPr>
            <p:custDataLst>
              <p:tags r:id="rId1"/>
            </p:custDataLst>
          </p:nvPr>
        </p:nvGrpSpPr>
        <p:grpSpPr>
          <a:xfrm>
            <a:off x="1205023" y="444895"/>
            <a:ext cx="3516086" cy="1492250"/>
            <a:chOff x="918708" y="507434"/>
            <a:chExt cx="3516086" cy="1492250"/>
          </a:xfrm>
        </p:grpSpPr>
        <p:sp>
          <p:nvSpPr>
            <p:cNvPr id="28" name="MH_Others_10"/>
            <p:cNvSpPr txBox="1"/>
            <p:nvPr/>
          </p:nvSpPr>
          <p:spPr>
            <a:xfrm>
              <a:off x="918708" y="507434"/>
              <a:ext cx="3516086" cy="1492250"/>
            </a:xfrm>
            <a:prstGeom prst="rect">
              <a:avLst/>
            </a:prstGeom>
            <a:noFill/>
          </p:spPr>
          <p:txBody>
            <a:bodyPr anchor="ctr"/>
            <a:lstStyle/>
            <a:p>
              <a:pPr>
                <a:defRPr/>
              </a:pPr>
              <a:r>
                <a:rPr lang="en-US" altLang="zh-CN" sz="138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C</a:t>
              </a:r>
              <a:endParaRPr lang="zh-CN" altLang="en-US" sz="6600" spc="4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0" name="MH_Others_12"/>
            <p:cNvSpPr/>
            <p:nvPr/>
          </p:nvSpPr>
          <p:spPr>
            <a:xfrm>
              <a:off x="2038541" y="1421452"/>
              <a:ext cx="2189424" cy="461665"/>
            </a:xfrm>
            <a:prstGeom prst="rect">
              <a:avLst/>
            </a:prstGeom>
          </p:spPr>
          <p:txBody>
            <a:bodyPr wrap="none" anchor="ctr" anchorCtr="0">
              <a:noAutofit/>
            </a:bodyPr>
            <a:lstStyle/>
            <a:p>
              <a:r>
                <a:rPr lang="en-US" altLang="zh-CN" sz="3200" spc="300" dirty="0">
                  <a:solidFill>
                    <a:srgbClr val="E5B704"/>
                  </a:solidFill>
                  <a:latin typeface="Times New Roman" panose="02020603050405020304" pitchFamily="18" charset="0"/>
                  <a:ea typeface="华文中宋" panose="02010600040101010101" pitchFamily="2" charset="-122"/>
                  <a:cs typeface="Times New Roman" panose="02020603050405020304" pitchFamily="18" charset="0"/>
                </a:rPr>
                <a:t>ONTENTS</a:t>
              </a:r>
              <a:endParaRPr lang="zh-CN" altLang="en-US" sz="2400" spc="300" dirty="0">
                <a:solidFill>
                  <a:srgbClr val="E5B704"/>
                </a:solidFill>
              </a:endParaRPr>
            </a:p>
          </p:txBody>
        </p:sp>
      </p:grpSp>
      <p:sp>
        <p:nvSpPr>
          <p:cNvPr id="31" name="MH_Others_2"/>
          <p:cNvSpPr/>
          <p:nvPr>
            <p:custDataLst>
              <p:tags r:id="rId2"/>
            </p:custDataLst>
          </p:nvPr>
        </p:nvSpPr>
        <p:spPr>
          <a:xfrm>
            <a:off x="19348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2" name="MH_Number_1">
            <a:hlinkClick r:id="rId15" action="ppaction://hlinksldjump"/>
          </p:cNvPr>
          <p:cNvSpPr/>
          <p:nvPr>
            <p:custDataLst>
              <p:tags r:id="rId3"/>
            </p:custDataLst>
          </p:nvPr>
        </p:nvSpPr>
        <p:spPr>
          <a:xfrm>
            <a:off x="23623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3" name="MH_Entry_1">
            <a:hlinkClick r:id="rId15" action="ppaction://hlinksldjump"/>
          </p:cNvPr>
          <p:cNvSpPr txBox="1">
            <a:spLocks noChangeArrowheads="1"/>
          </p:cNvSpPr>
          <p:nvPr>
            <p:custDataLst>
              <p:tags r:id="rId4"/>
            </p:custDataLst>
          </p:nvPr>
        </p:nvSpPr>
        <p:spPr bwMode="auto">
          <a:xfrm>
            <a:off x="29254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2000" dirty="0" smtClean="0">
                <a:solidFill>
                  <a:schemeClr val="bg1"/>
                </a:solidFill>
                <a:latin typeface="微软雅黑" panose="020B0503020204020204" pitchFamily="34" charset="-122"/>
              </a:rPr>
              <a:t>Introduction</a:t>
            </a:r>
            <a:endParaRPr lang="zh-CN" altLang="en-US" sz="2000" dirty="0">
              <a:solidFill>
                <a:schemeClr val="bg1"/>
              </a:solidFill>
              <a:latin typeface="微软雅黑" panose="020B0503020204020204" pitchFamily="34" charset="-122"/>
            </a:endParaRPr>
          </a:p>
        </p:txBody>
      </p:sp>
      <p:sp>
        <p:nvSpPr>
          <p:cNvPr id="34" name="MH_Others_3"/>
          <p:cNvSpPr/>
          <p:nvPr>
            <p:custDataLst>
              <p:tags r:id="rId5"/>
            </p:custDataLst>
          </p:nvPr>
        </p:nvSpPr>
        <p:spPr>
          <a:xfrm>
            <a:off x="19348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MH_Number_2">
            <a:hlinkClick r:id="rId16" action="ppaction://hlinksldjump"/>
          </p:cNvPr>
          <p:cNvSpPr/>
          <p:nvPr>
            <p:custDataLst>
              <p:tags r:id="rId6"/>
            </p:custDataLst>
          </p:nvPr>
        </p:nvSpPr>
        <p:spPr>
          <a:xfrm>
            <a:off x="23623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MH_Entry_2">
            <a:hlinkClick r:id="rId16" action="ppaction://hlinksldjump"/>
          </p:cNvPr>
          <p:cNvSpPr txBox="1">
            <a:spLocks noChangeArrowheads="1"/>
          </p:cNvSpPr>
          <p:nvPr>
            <p:custDataLst>
              <p:tags r:id="rId7"/>
            </p:custDataLst>
          </p:nvPr>
        </p:nvSpPr>
        <p:spPr bwMode="auto">
          <a:xfrm>
            <a:off x="29254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000" dirty="0" smtClean="0">
                <a:solidFill>
                  <a:schemeClr val="bg1"/>
                </a:solidFill>
                <a:latin typeface="微软雅黑" panose="020B0503020204020204" pitchFamily="34" charset="-122"/>
              </a:rPr>
              <a:t>Screens and Overall Structure</a:t>
            </a:r>
            <a:endParaRPr lang="zh-CN" altLang="en-US" sz="2000" dirty="0">
              <a:solidFill>
                <a:schemeClr val="bg1"/>
              </a:solidFill>
              <a:latin typeface="微软雅黑" panose="020B0503020204020204" pitchFamily="34" charset="-122"/>
            </a:endParaRPr>
          </a:p>
        </p:txBody>
      </p:sp>
      <p:sp>
        <p:nvSpPr>
          <p:cNvPr id="37" name="MH_Others_2"/>
          <p:cNvSpPr/>
          <p:nvPr>
            <p:custDataLst>
              <p:tags r:id="rId8"/>
            </p:custDataLst>
          </p:nvPr>
        </p:nvSpPr>
        <p:spPr>
          <a:xfrm>
            <a:off x="6506587" y="2897426"/>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8" name="MH_Number_1">
            <a:hlinkClick r:id="rId15" action="ppaction://hlinksldjump"/>
          </p:cNvPr>
          <p:cNvSpPr/>
          <p:nvPr>
            <p:custDataLst>
              <p:tags r:id="rId9"/>
            </p:custDataLst>
          </p:nvPr>
        </p:nvSpPr>
        <p:spPr>
          <a:xfrm>
            <a:off x="6934049" y="2897426"/>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9" name="MH_Entry_1">
            <a:hlinkClick r:id="rId15" action="ppaction://hlinksldjump"/>
          </p:cNvPr>
          <p:cNvSpPr txBox="1">
            <a:spLocks noChangeArrowheads="1"/>
          </p:cNvSpPr>
          <p:nvPr>
            <p:custDataLst>
              <p:tags r:id="rId10"/>
            </p:custDataLst>
          </p:nvPr>
        </p:nvSpPr>
        <p:spPr bwMode="auto">
          <a:xfrm>
            <a:off x="7497105" y="2744359"/>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en-US" altLang="zh-CN" sz="2000" dirty="0" smtClean="0">
                <a:solidFill>
                  <a:schemeClr val="bg1"/>
                </a:solidFill>
                <a:latin typeface="微软雅黑" panose="020B0503020204020204" pitchFamily="34" charset="-122"/>
              </a:rPr>
              <a:t>Mechanism</a:t>
            </a:r>
            <a:endParaRPr lang="zh-CN" altLang="en-US" sz="2000" dirty="0">
              <a:solidFill>
                <a:schemeClr val="bg1"/>
              </a:solidFill>
              <a:latin typeface="微软雅黑" panose="020B0503020204020204" pitchFamily="34" charset="-122"/>
            </a:endParaRPr>
          </a:p>
        </p:txBody>
      </p:sp>
      <p:sp>
        <p:nvSpPr>
          <p:cNvPr id="40" name="MH_Others_3"/>
          <p:cNvSpPr/>
          <p:nvPr>
            <p:custDataLst>
              <p:tags r:id="rId11"/>
            </p:custDataLst>
          </p:nvPr>
        </p:nvSpPr>
        <p:spPr>
          <a:xfrm>
            <a:off x="6506587" y="4146201"/>
            <a:ext cx="563055" cy="56305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0</a:t>
            </a:r>
            <a:endParaRPr lang="zh-CN" altLang="en-US" sz="2800" b="1">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1" name="MH_Number_2">
            <a:hlinkClick r:id="rId16" action="ppaction://hlinksldjump"/>
          </p:cNvPr>
          <p:cNvSpPr/>
          <p:nvPr>
            <p:custDataLst>
              <p:tags r:id="rId12"/>
            </p:custDataLst>
          </p:nvPr>
        </p:nvSpPr>
        <p:spPr>
          <a:xfrm>
            <a:off x="6934049" y="4146201"/>
            <a:ext cx="563055" cy="563055"/>
          </a:xfrm>
          <a:prstGeom prst="ellips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b="1" dirty="0" smtClean="0">
                <a:solidFill>
                  <a:srgbClr val="282728"/>
                </a:solidFill>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800" b="1" dirty="0">
              <a:solidFill>
                <a:srgbClr val="282728"/>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2" name="MH_Entry_2">
            <a:hlinkClick r:id="rId16" action="ppaction://hlinksldjump"/>
          </p:cNvPr>
          <p:cNvSpPr txBox="1">
            <a:spLocks noChangeArrowheads="1"/>
          </p:cNvSpPr>
          <p:nvPr>
            <p:custDataLst>
              <p:tags r:id="rId13"/>
            </p:custDataLst>
          </p:nvPr>
        </p:nvSpPr>
        <p:spPr bwMode="auto">
          <a:xfrm>
            <a:off x="7497105" y="3993134"/>
            <a:ext cx="2872191" cy="869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en-US" altLang="zh-CN" sz="2000" dirty="0" smtClean="0">
                <a:solidFill>
                  <a:schemeClr val="bg1"/>
                </a:solidFill>
                <a:latin typeface="微软雅黑" panose="020B0503020204020204" pitchFamily="34" charset="-122"/>
              </a:rPr>
              <a:t>Software Structure</a:t>
            </a:r>
            <a:endParaRPr lang="zh-CN" altLang="en-US" sz="2000" dirty="0">
              <a:solidFill>
                <a:schemeClr val="bg1"/>
              </a:solidFill>
              <a:latin typeface="微软雅黑" panose="020B0503020204020204" pitchFamily="34" charset="-122"/>
            </a:endParaRPr>
          </a:p>
        </p:txBody>
      </p:sp>
    </p:spTree>
    <p:extLst>
      <p:ext uri="{BB962C8B-B14F-4D97-AF65-F5344CB8AC3E}">
        <p14:creationId xmlns:p14="http://schemas.microsoft.com/office/powerpoint/2010/main" val="2051582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4" y="820267"/>
            <a:ext cx="1914596" cy="2663713"/>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055717" y="4488764"/>
            <a:ext cx="6558283" cy="738188"/>
          </a:xfrm>
          <a:prstGeom prst="rect">
            <a:avLst/>
          </a:prstGeom>
          <a:noFill/>
        </p:spPr>
        <p:txBody>
          <a:bodyPr/>
          <a:lstStyle/>
          <a:p>
            <a:r>
              <a:rPr lang="en-US" sz="2400" dirty="0">
                <a:solidFill>
                  <a:schemeClr val="bg1"/>
                </a:solidFill>
              </a:rPr>
              <a:t>We will use Unity 3D for development and finally run the game on Android and IOS systems.</a:t>
            </a:r>
          </a:p>
        </p:txBody>
      </p:sp>
      <p:sp>
        <p:nvSpPr>
          <p:cNvPr id="45" name="TextBox 4"/>
          <p:cNvSpPr txBox="1">
            <a:spLocks noChangeArrowheads="1"/>
          </p:cNvSpPr>
          <p:nvPr/>
        </p:nvSpPr>
        <p:spPr bwMode="auto">
          <a:xfrm>
            <a:off x="4745623" y="2430045"/>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smtClean="0">
                <a:solidFill>
                  <a:schemeClr val="bg1"/>
                </a:solidFill>
                <a:latin typeface="Franklin Gothic Book" panose="020B0503020102020204" pitchFamily="34" charset="0"/>
                <a:ea typeface="微软雅黑" panose="020B0503020204020204" charset="-122"/>
              </a:rPr>
              <a:t>Introduction</a:t>
            </a:r>
            <a:endParaRPr lang="en-US" altLang="zh-CN" sz="2800" b="1" dirty="0" smtClean="0">
              <a:solidFill>
                <a:schemeClr val="bg1"/>
              </a:solidFill>
              <a:latin typeface="Franklin Gothic Book" panose="020B0503020102020204" pitchFamily="34" charset="0"/>
              <a:ea typeface="微软雅黑" panose="020B0503020204020204" charset="-122"/>
            </a:endParaRPr>
          </a:p>
        </p:txBody>
      </p:sp>
      <p:sp>
        <p:nvSpPr>
          <p:cNvPr id="46" name="文本框 45"/>
          <p:cNvSpPr txBox="1"/>
          <p:nvPr/>
        </p:nvSpPr>
        <p:spPr>
          <a:xfrm>
            <a:off x="5411585" y="1106606"/>
            <a:ext cx="156080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charset="-122"/>
                <a:ea typeface="微软雅黑" panose="020B0503020204020204" charset="-122"/>
              </a:rPr>
              <a:t>Part One</a:t>
            </a:r>
            <a:endParaRPr lang="zh-CN" altLang="en-US" sz="4000" b="1" dirty="0">
              <a:solidFill>
                <a:srgbClr val="E5B704"/>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4624485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15"/>
          <p:cNvSpPr txBox="1"/>
          <p:nvPr/>
        </p:nvSpPr>
        <p:spPr>
          <a:xfrm>
            <a:off x="4953964" y="1548970"/>
            <a:ext cx="6493397" cy="1631216"/>
          </a:xfrm>
          <a:prstGeom prst="rect">
            <a:avLst/>
          </a:prstGeom>
          <a:noFill/>
        </p:spPr>
        <p:txBody>
          <a:bodyPr wrap="square" rtlCol="0">
            <a:spAutoFit/>
          </a:bodyPr>
          <a:lstStyle/>
          <a:p>
            <a:r>
              <a:rPr lang="en-US" sz="2000" dirty="0" smtClean="0">
                <a:solidFill>
                  <a:schemeClr val="bg1"/>
                </a:solidFill>
              </a:rPr>
              <a:t>The </a:t>
            </a:r>
            <a:r>
              <a:rPr lang="en-US" sz="2000" dirty="0">
                <a:solidFill>
                  <a:schemeClr val="bg1"/>
                </a:solidFill>
              </a:rPr>
              <a:t>background story is based on a very famous European folklore in which a stork is responsible for delivering new babies to new parents. In the game, the player will control a stork to get babies’ spirits from holy clouds and deliver him to the destination. </a:t>
            </a:r>
          </a:p>
        </p:txBody>
      </p:sp>
      <p:sp>
        <p:nvSpPr>
          <p:cNvPr id="34" name="矩形 33"/>
          <p:cNvSpPr/>
          <p:nvPr/>
        </p:nvSpPr>
        <p:spPr>
          <a:xfrm>
            <a:off x="5056468" y="849288"/>
            <a:ext cx="2132635" cy="584775"/>
          </a:xfrm>
          <a:prstGeom prst="rect">
            <a:avLst/>
          </a:prstGeom>
          <a:solidFill>
            <a:schemeClr val="bg1">
              <a:lumMod val="50000"/>
            </a:schemeClr>
          </a:solidFill>
        </p:spPr>
        <p:txBody>
          <a:bodyPr wrap="none">
            <a:spAutoFit/>
          </a:bodyPr>
          <a:lstStyle/>
          <a:p>
            <a:r>
              <a:rPr lang="en-US" altLang="zh-CN" sz="3200" b="1" dirty="0" smtClean="0">
                <a:solidFill>
                  <a:schemeClr val="bg1"/>
                </a:solidFill>
                <a:latin typeface="微软雅黑" panose="020B0503020204020204" pitchFamily="34" charset="-122"/>
                <a:ea typeface="微软雅黑" panose="020B0503020204020204" pitchFamily="34" charset="-122"/>
              </a:rPr>
              <a:t>Overview</a:t>
            </a:r>
            <a:endParaRPr lang="zh-CN" altLang="en-US" sz="3200" b="1" dirty="0">
              <a:solidFill>
                <a:schemeClr val="bg1"/>
              </a:solidFill>
            </a:endParaRP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t="1770" r="18091" b="1360"/>
          <a:stretch/>
        </p:blipFill>
        <p:spPr>
          <a:xfrm>
            <a:off x="1022364" y="849288"/>
            <a:ext cx="3598418" cy="2596608"/>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13757" t="450" r="17877" b="3571"/>
          <a:stretch/>
        </p:blipFill>
        <p:spPr>
          <a:xfrm>
            <a:off x="7289568" y="3167787"/>
            <a:ext cx="4011118" cy="2832655"/>
          </a:xfrm>
          <a:prstGeom prst="rect">
            <a:avLst/>
          </a:prstGeom>
        </p:spPr>
      </p:pic>
      <p:sp>
        <p:nvSpPr>
          <p:cNvPr id="10" name="TextBox 15"/>
          <p:cNvSpPr txBox="1"/>
          <p:nvPr/>
        </p:nvSpPr>
        <p:spPr>
          <a:xfrm>
            <a:off x="1022364" y="3649501"/>
            <a:ext cx="6097378" cy="2246769"/>
          </a:xfrm>
          <a:prstGeom prst="rect">
            <a:avLst/>
          </a:prstGeom>
          <a:noFill/>
        </p:spPr>
        <p:txBody>
          <a:bodyPr wrap="square" rtlCol="0">
            <a:spAutoFit/>
          </a:bodyPr>
          <a:lstStyle/>
          <a:p>
            <a:r>
              <a:rPr lang="en-US" sz="2000" dirty="0" smtClean="0">
                <a:solidFill>
                  <a:schemeClr val="bg1"/>
                </a:solidFill>
              </a:rPr>
              <a:t>There </a:t>
            </a:r>
            <a:r>
              <a:rPr lang="en-US" sz="2000" dirty="0">
                <a:solidFill>
                  <a:schemeClr val="bg1"/>
                </a:solidFill>
              </a:rPr>
              <a:t>are naturally created talents hidden somewhere waiting for the stork to pick them up along the road. Moreover, there are evil demons living in the shadows that eat new babies spirits. </a:t>
            </a:r>
            <a:endParaRPr lang="en-US" sz="2000" dirty="0" smtClean="0">
              <a:solidFill>
                <a:schemeClr val="bg1"/>
              </a:solidFill>
            </a:endParaRPr>
          </a:p>
          <a:p>
            <a:r>
              <a:rPr lang="en-US" sz="2000" dirty="0" smtClean="0">
                <a:solidFill>
                  <a:schemeClr val="bg1"/>
                </a:solidFill>
              </a:rPr>
              <a:t>The main </a:t>
            </a:r>
            <a:r>
              <a:rPr lang="en-US" sz="2000" dirty="0">
                <a:solidFill>
                  <a:schemeClr val="bg1"/>
                </a:solidFill>
              </a:rPr>
              <a:t>goal of the player is to let stork pick up all the required talents and finally reach the new parents’ house in limited time.</a:t>
            </a:r>
          </a:p>
        </p:txBody>
      </p:sp>
    </p:spTree>
    <p:extLst>
      <p:ext uri="{BB962C8B-B14F-4D97-AF65-F5344CB8AC3E}">
        <p14:creationId xmlns:p14="http://schemas.microsoft.com/office/powerpoint/2010/main" val="92880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900" decel="100000" fill="hold"/>
                                        <p:tgtEl>
                                          <p:spTgt spid="2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8"/>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1000"/>
                                        <p:tgtEl>
                                          <p:spTgt spid="10"/>
                                        </p:tgtEl>
                                      </p:cBhvr>
                                    </p:animEffect>
                                    <p:anim calcmode="lin" valueType="num">
                                      <p:cBhvr>
                                        <p:cTn id="16" dur="1000" fill="hold"/>
                                        <p:tgtEl>
                                          <p:spTgt spid="10"/>
                                        </p:tgtEl>
                                        <p:attrNameLst>
                                          <p:attrName>ppt_x</p:attrName>
                                        </p:attrNameLst>
                                      </p:cBhvr>
                                      <p:tavLst>
                                        <p:tav tm="0">
                                          <p:val>
                                            <p:strVal val="#ppt_x"/>
                                          </p:val>
                                        </p:tav>
                                        <p:tav tm="100000">
                                          <p:val>
                                            <p:strVal val="#ppt_x"/>
                                          </p:val>
                                        </p:tav>
                                      </p:tavLst>
                                    </p:anim>
                                    <p:anim calcmode="lin" valueType="num">
                                      <p:cBhvr>
                                        <p:cTn id="17" dur="900" decel="100000" fill="hold"/>
                                        <p:tgtEl>
                                          <p:spTgt spid="10"/>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椭圆 16"/>
          <p:cNvSpPr/>
          <p:nvPr/>
        </p:nvSpPr>
        <p:spPr>
          <a:xfrm>
            <a:off x="1100815" y="5429657"/>
            <a:ext cx="95250"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椭圆 17"/>
          <p:cNvSpPr/>
          <p:nvPr/>
        </p:nvSpPr>
        <p:spPr>
          <a:xfrm>
            <a:off x="1096053" y="1126120"/>
            <a:ext cx="96837" cy="229960"/>
          </a:xfrm>
          <a:prstGeom prst="ellipse">
            <a:avLst/>
          </a:prstGeom>
          <a:solidFill>
            <a:schemeClr val="tx1">
              <a:lumMod val="65000"/>
              <a:lumOff val="3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2" name="矩形 11"/>
          <p:cNvSpPr/>
          <p:nvPr/>
        </p:nvSpPr>
        <p:spPr>
          <a:xfrm>
            <a:off x="794428" y="1317362"/>
            <a:ext cx="10539793" cy="4237834"/>
          </a:xfrm>
          <a:prstGeom prst="rect">
            <a:avLst/>
          </a:prstGeom>
          <a:solidFill>
            <a:schemeClr val="bg1">
              <a:alpha val="3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4248000" rIns="252000" anchor="ctr"/>
          <a:lstStyle/>
          <a:p>
            <a:pPr algn="just" eaLnBrk="1" fontAlgn="auto" hangingPunct="1">
              <a:lnSpc>
                <a:spcPct val="130000"/>
              </a:lnSpc>
              <a:spcBef>
                <a:spcPts val="600"/>
              </a:spcBef>
              <a:spcAft>
                <a:spcPts val="600"/>
              </a:spcAft>
              <a:defRPr/>
            </a:pPr>
            <a:endParaRPr lang="zh-CN" altLang="en-US" sz="1400" dirty="0">
              <a:solidFill>
                <a:schemeClr val="bg1">
                  <a:lumMod val="65000"/>
                </a:schemeClr>
              </a:solidFill>
              <a:latin typeface="微软雅黑" panose="020B0503020204020204" pitchFamily="34" charset="-122"/>
            </a:endParaRPr>
          </a:p>
        </p:txBody>
      </p:sp>
      <p:sp>
        <p:nvSpPr>
          <p:cNvPr id="19" name="圆角矩形 15"/>
          <p:cNvSpPr/>
          <p:nvPr/>
        </p:nvSpPr>
        <p:spPr>
          <a:xfrm>
            <a:off x="1126215" y="1121427"/>
            <a:ext cx="492125" cy="4542883"/>
          </a:xfrm>
          <a:custGeom>
            <a:avLst/>
            <a:gdLst>
              <a:gd name="connsiteX0" fmla="*/ 0 w 648072"/>
              <a:gd name="connsiteY0" fmla="*/ 108014 h 4248472"/>
              <a:gd name="connsiteX1" fmla="*/ 108014 w 648072"/>
              <a:gd name="connsiteY1" fmla="*/ 0 h 4248472"/>
              <a:gd name="connsiteX2" fmla="*/ 540058 w 648072"/>
              <a:gd name="connsiteY2" fmla="*/ 0 h 4248472"/>
              <a:gd name="connsiteX3" fmla="*/ 648072 w 648072"/>
              <a:gd name="connsiteY3" fmla="*/ 108014 h 4248472"/>
              <a:gd name="connsiteX4" fmla="*/ 648072 w 648072"/>
              <a:gd name="connsiteY4" fmla="*/ 4140458 h 4248472"/>
              <a:gd name="connsiteX5" fmla="*/ 540058 w 648072"/>
              <a:gd name="connsiteY5" fmla="*/ 4248472 h 4248472"/>
              <a:gd name="connsiteX6" fmla="*/ 108014 w 648072"/>
              <a:gd name="connsiteY6" fmla="*/ 4248472 h 4248472"/>
              <a:gd name="connsiteX7" fmla="*/ 0 w 648072"/>
              <a:gd name="connsiteY7" fmla="*/ 4140458 h 4248472"/>
              <a:gd name="connsiteX8" fmla="*/ 0 w 648072"/>
              <a:gd name="connsiteY8" fmla="*/ 108014 h 4248472"/>
              <a:gd name="connsiteX0" fmla="*/ 50562 w 698634"/>
              <a:gd name="connsiteY0" fmla="*/ 108014 h 4248472"/>
              <a:gd name="connsiteX1" fmla="*/ 158576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50562 w 698634"/>
              <a:gd name="connsiteY0" fmla="*/ 108014 h 4248472"/>
              <a:gd name="connsiteX1" fmla="*/ 29988 w 698634"/>
              <a:gd name="connsiteY1" fmla="*/ 0 h 4248472"/>
              <a:gd name="connsiteX2" fmla="*/ 590620 w 698634"/>
              <a:gd name="connsiteY2" fmla="*/ 0 h 4248472"/>
              <a:gd name="connsiteX3" fmla="*/ 698634 w 698634"/>
              <a:gd name="connsiteY3" fmla="*/ 108014 h 4248472"/>
              <a:gd name="connsiteX4" fmla="*/ 698634 w 698634"/>
              <a:gd name="connsiteY4" fmla="*/ 4140458 h 4248472"/>
              <a:gd name="connsiteX5" fmla="*/ 590620 w 698634"/>
              <a:gd name="connsiteY5" fmla="*/ 4248472 h 4248472"/>
              <a:gd name="connsiteX6" fmla="*/ 20463 w 698634"/>
              <a:gd name="connsiteY6" fmla="*/ 4248472 h 4248472"/>
              <a:gd name="connsiteX7" fmla="*/ 50562 w 698634"/>
              <a:gd name="connsiteY7" fmla="*/ 4140458 h 4248472"/>
              <a:gd name="connsiteX8" fmla="*/ 50562 w 698634"/>
              <a:gd name="connsiteY8" fmla="*/ 108014 h 4248472"/>
              <a:gd name="connsiteX0" fmla="*/ 62842 w 710914"/>
              <a:gd name="connsiteY0" fmla="*/ 108014 h 4248472"/>
              <a:gd name="connsiteX1" fmla="*/ 18456 w 710914"/>
              <a:gd name="connsiteY1" fmla="*/ 0 h 4248472"/>
              <a:gd name="connsiteX2" fmla="*/ 602900 w 710914"/>
              <a:gd name="connsiteY2" fmla="*/ 0 h 4248472"/>
              <a:gd name="connsiteX3" fmla="*/ 710914 w 710914"/>
              <a:gd name="connsiteY3" fmla="*/ 108014 h 4248472"/>
              <a:gd name="connsiteX4" fmla="*/ 710914 w 710914"/>
              <a:gd name="connsiteY4" fmla="*/ 4140458 h 4248472"/>
              <a:gd name="connsiteX5" fmla="*/ 602900 w 710914"/>
              <a:gd name="connsiteY5" fmla="*/ 4248472 h 4248472"/>
              <a:gd name="connsiteX6" fmla="*/ 32743 w 710914"/>
              <a:gd name="connsiteY6" fmla="*/ 4248472 h 4248472"/>
              <a:gd name="connsiteX7" fmla="*/ 62842 w 710914"/>
              <a:gd name="connsiteY7" fmla="*/ 4140458 h 4248472"/>
              <a:gd name="connsiteX8" fmla="*/ 62842 w 710914"/>
              <a:gd name="connsiteY8" fmla="*/ 108014 h 4248472"/>
              <a:gd name="connsiteX0" fmla="*/ 92736 w 740808"/>
              <a:gd name="connsiteY0" fmla="*/ 108014 h 4248472"/>
              <a:gd name="connsiteX1" fmla="*/ 15013 w 740808"/>
              <a:gd name="connsiteY1" fmla="*/ 0 h 4248472"/>
              <a:gd name="connsiteX2" fmla="*/ 632794 w 740808"/>
              <a:gd name="connsiteY2" fmla="*/ 0 h 4248472"/>
              <a:gd name="connsiteX3" fmla="*/ 740808 w 740808"/>
              <a:gd name="connsiteY3" fmla="*/ 108014 h 4248472"/>
              <a:gd name="connsiteX4" fmla="*/ 740808 w 740808"/>
              <a:gd name="connsiteY4" fmla="*/ 4140458 h 4248472"/>
              <a:gd name="connsiteX5" fmla="*/ 632794 w 740808"/>
              <a:gd name="connsiteY5" fmla="*/ 4248472 h 4248472"/>
              <a:gd name="connsiteX6" fmla="*/ 62637 w 740808"/>
              <a:gd name="connsiteY6" fmla="*/ 4248472 h 4248472"/>
              <a:gd name="connsiteX7" fmla="*/ 92736 w 740808"/>
              <a:gd name="connsiteY7" fmla="*/ 4140458 h 4248472"/>
              <a:gd name="connsiteX8" fmla="*/ 92736 w 740808"/>
              <a:gd name="connsiteY8" fmla="*/ 108014 h 4248472"/>
              <a:gd name="connsiteX0" fmla="*/ 89231 w 737303"/>
              <a:gd name="connsiteY0" fmla="*/ 108464 h 4248922"/>
              <a:gd name="connsiteX1" fmla="*/ 11508 w 737303"/>
              <a:gd name="connsiteY1" fmla="*/ 450 h 4248922"/>
              <a:gd name="connsiteX2" fmla="*/ 629289 w 737303"/>
              <a:gd name="connsiteY2" fmla="*/ 450 h 4248922"/>
              <a:gd name="connsiteX3" fmla="*/ 737303 w 737303"/>
              <a:gd name="connsiteY3" fmla="*/ 108464 h 4248922"/>
              <a:gd name="connsiteX4" fmla="*/ 737303 w 737303"/>
              <a:gd name="connsiteY4" fmla="*/ 4140908 h 4248922"/>
              <a:gd name="connsiteX5" fmla="*/ 629289 w 737303"/>
              <a:gd name="connsiteY5" fmla="*/ 4248922 h 4248922"/>
              <a:gd name="connsiteX6" fmla="*/ 59132 w 737303"/>
              <a:gd name="connsiteY6" fmla="*/ 4248922 h 4248922"/>
              <a:gd name="connsiteX7" fmla="*/ 89231 w 737303"/>
              <a:gd name="connsiteY7" fmla="*/ 4140908 h 4248922"/>
              <a:gd name="connsiteX8" fmla="*/ 89231 w 737303"/>
              <a:gd name="connsiteY8" fmla="*/ 108464 h 4248922"/>
              <a:gd name="connsiteX0" fmla="*/ 89231 w 737303"/>
              <a:gd name="connsiteY0" fmla="*/ 146114 h 4248472"/>
              <a:gd name="connsiteX1" fmla="*/ 11508 w 737303"/>
              <a:gd name="connsiteY1" fmla="*/ 0 h 4248472"/>
              <a:gd name="connsiteX2" fmla="*/ 629289 w 737303"/>
              <a:gd name="connsiteY2" fmla="*/ 0 h 4248472"/>
              <a:gd name="connsiteX3" fmla="*/ 737303 w 737303"/>
              <a:gd name="connsiteY3" fmla="*/ 108014 h 4248472"/>
              <a:gd name="connsiteX4" fmla="*/ 737303 w 737303"/>
              <a:gd name="connsiteY4" fmla="*/ 4140458 h 4248472"/>
              <a:gd name="connsiteX5" fmla="*/ 629289 w 737303"/>
              <a:gd name="connsiteY5" fmla="*/ 4248472 h 4248472"/>
              <a:gd name="connsiteX6" fmla="*/ 59132 w 737303"/>
              <a:gd name="connsiteY6" fmla="*/ 4248472 h 4248472"/>
              <a:gd name="connsiteX7" fmla="*/ 89231 w 737303"/>
              <a:gd name="connsiteY7" fmla="*/ 4140458 h 4248472"/>
              <a:gd name="connsiteX8" fmla="*/ 89231 w 737303"/>
              <a:gd name="connsiteY8" fmla="*/ 146114 h 424847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60114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482"/>
              <a:gd name="connsiteX1" fmla="*/ 12490 w 738285"/>
              <a:gd name="connsiteY1" fmla="*/ 10 h 4248482"/>
              <a:gd name="connsiteX2" fmla="*/ 630271 w 738285"/>
              <a:gd name="connsiteY2" fmla="*/ 10 h 4248482"/>
              <a:gd name="connsiteX3" fmla="*/ 738285 w 738285"/>
              <a:gd name="connsiteY3" fmla="*/ 108024 h 4248482"/>
              <a:gd name="connsiteX4" fmla="*/ 738285 w 738285"/>
              <a:gd name="connsiteY4" fmla="*/ 4140468 h 4248482"/>
              <a:gd name="connsiteX5" fmla="*/ 630271 w 738285"/>
              <a:gd name="connsiteY5" fmla="*/ 4248482 h 4248482"/>
              <a:gd name="connsiteX6" fmla="*/ 36302 w 738285"/>
              <a:gd name="connsiteY6" fmla="*/ 4248482 h 4248482"/>
              <a:gd name="connsiteX7" fmla="*/ 90213 w 738285"/>
              <a:gd name="connsiteY7" fmla="*/ 4140468 h 4248482"/>
              <a:gd name="connsiteX8" fmla="*/ 90213 w 738285"/>
              <a:gd name="connsiteY8" fmla="*/ 146124 h 4248482"/>
              <a:gd name="connsiteX0" fmla="*/ 90213 w 738285"/>
              <a:gd name="connsiteY0" fmla="*/ 146124 h 4248500"/>
              <a:gd name="connsiteX1" fmla="*/ 12490 w 738285"/>
              <a:gd name="connsiteY1" fmla="*/ 10 h 4248500"/>
              <a:gd name="connsiteX2" fmla="*/ 630271 w 738285"/>
              <a:gd name="connsiteY2" fmla="*/ 10 h 4248500"/>
              <a:gd name="connsiteX3" fmla="*/ 738285 w 738285"/>
              <a:gd name="connsiteY3" fmla="*/ 108024 h 4248500"/>
              <a:gd name="connsiteX4" fmla="*/ 738285 w 738285"/>
              <a:gd name="connsiteY4" fmla="*/ 4140468 h 4248500"/>
              <a:gd name="connsiteX5" fmla="*/ 630271 w 738285"/>
              <a:gd name="connsiteY5" fmla="*/ 4248482 h 4248500"/>
              <a:gd name="connsiteX6" fmla="*/ 36302 w 738285"/>
              <a:gd name="connsiteY6" fmla="*/ 4248482 h 4248500"/>
              <a:gd name="connsiteX7" fmla="*/ 90213 w 738285"/>
              <a:gd name="connsiteY7" fmla="*/ 4140468 h 4248500"/>
              <a:gd name="connsiteX8" fmla="*/ 90213 w 738285"/>
              <a:gd name="connsiteY8" fmla="*/ 146124 h 4248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85" h="4248500">
                <a:moveTo>
                  <a:pt x="90213" y="146124"/>
                </a:moveTo>
                <a:cubicBezTo>
                  <a:pt x="128313" y="-4018"/>
                  <a:pt x="-47164" y="10"/>
                  <a:pt x="12490" y="10"/>
                </a:cubicBezTo>
                <a:lnTo>
                  <a:pt x="630271" y="10"/>
                </a:lnTo>
                <a:cubicBezTo>
                  <a:pt x="689925" y="10"/>
                  <a:pt x="738285" y="48370"/>
                  <a:pt x="738285" y="108024"/>
                </a:cubicBezTo>
                <a:lnTo>
                  <a:pt x="738285" y="4140468"/>
                </a:lnTo>
                <a:cubicBezTo>
                  <a:pt x="738285" y="4200122"/>
                  <a:pt x="689925" y="4248482"/>
                  <a:pt x="630271" y="4248482"/>
                </a:cubicBezTo>
                <a:lnTo>
                  <a:pt x="36302" y="4248482"/>
                </a:lnTo>
                <a:cubicBezTo>
                  <a:pt x="-23352" y="4248482"/>
                  <a:pt x="94976" y="4252509"/>
                  <a:pt x="90213" y="4140468"/>
                </a:cubicBezTo>
                <a:lnTo>
                  <a:pt x="90213" y="14612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lIns="72000" tIns="0" rIns="0" bIns="0" anchor="ctr"/>
          <a:lstStyle/>
          <a:p>
            <a:pPr algn="ctr" eaLnBrk="1" fontAlgn="auto" hangingPunct="1">
              <a:spcBef>
                <a:spcPts val="0"/>
              </a:spcBef>
              <a:spcAft>
                <a:spcPts val="0"/>
              </a:spcAft>
              <a:defRPr/>
            </a:pPr>
            <a:r>
              <a:rPr lang="en-US" altLang="zh-CN" dirty="0" smtClean="0">
                <a:solidFill>
                  <a:srgbClr val="282728"/>
                </a:solidFill>
                <a:latin typeface="微软雅黑" panose="020B0503020204020204" pitchFamily="34" charset="-122"/>
                <a:ea typeface="微软雅黑" panose="020B0503020204020204" pitchFamily="34" charset="-122"/>
              </a:rPr>
              <a:t>Game Play</a:t>
            </a:r>
            <a:endParaRPr lang="zh-CN" altLang="en-US" dirty="0">
              <a:solidFill>
                <a:srgbClr val="282728"/>
              </a:solidFill>
              <a:latin typeface="微软雅黑" panose="020B0503020204020204" pitchFamily="34" charset="-122"/>
              <a:ea typeface="微软雅黑" panose="020B0503020204020204" pitchFamily="34" charset="-122"/>
            </a:endParaRPr>
          </a:p>
        </p:txBody>
      </p:sp>
      <p:sp>
        <p:nvSpPr>
          <p:cNvPr id="24" name="TextBox 15"/>
          <p:cNvSpPr txBox="1"/>
          <p:nvPr/>
        </p:nvSpPr>
        <p:spPr>
          <a:xfrm>
            <a:off x="2395959" y="1728119"/>
            <a:ext cx="8335959" cy="3416320"/>
          </a:xfrm>
          <a:prstGeom prst="rect">
            <a:avLst/>
          </a:prstGeom>
          <a:noFill/>
        </p:spPr>
        <p:txBody>
          <a:bodyPr wrap="square" rtlCol="0">
            <a:spAutoFit/>
          </a:bodyPr>
          <a:lstStyle/>
          <a:p>
            <a:r>
              <a:rPr lang="en-US" sz="2400" dirty="0">
                <a:solidFill>
                  <a:schemeClr val="bg1"/>
                </a:solidFill>
              </a:rPr>
              <a:t>As an action and adventure game, player will control the stork by control panels both on the lower-left corner and lower-right corner. There are two status of the stork: moving or fighting. When moving, player use lower-left control panel to control flying height and turning. At the same time, lower-right panel has buttons for moving forward and acceleration.</a:t>
            </a:r>
          </a:p>
          <a:p>
            <a:r>
              <a:rPr lang="en-US" sz="2400" dirty="0">
                <a:solidFill>
                  <a:schemeClr val="bg1"/>
                </a:solidFill>
              </a:rPr>
              <a:t> </a:t>
            </a:r>
          </a:p>
          <a:p>
            <a:r>
              <a:rPr lang="en-US" sz="2400" dirty="0">
                <a:solidFill>
                  <a:schemeClr val="bg1"/>
                </a:solidFill>
              </a:rPr>
              <a:t>We use third-person perspective. Player will see the back of the stork. </a:t>
            </a:r>
          </a:p>
        </p:txBody>
      </p:sp>
    </p:spTree>
    <p:extLst>
      <p:ext uri="{BB962C8B-B14F-4D97-AF65-F5344CB8AC3E}">
        <p14:creationId xmlns:p14="http://schemas.microsoft.com/office/powerpoint/2010/main" val="335300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矩形 39"/>
          <p:cNvSpPr/>
          <p:nvPr/>
        </p:nvSpPr>
        <p:spPr>
          <a:xfrm>
            <a:off x="5138703" y="820268"/>
            <a:ext cx="1914597" cy="2582690"/>
          </a:xfrm>
          <a:prstGeom prst="rect">
            <a:avLst/>
          </a:prstGeom>
          <a:noFill/>
          <a:ln w="19050" cap="flat" cmpd="sng" algn="ctr">
            <a:solidFill>
              <a:srgbClr val="E5B704"/>
            </a:solidFill>
            <a:prstDash val="solid"/>
            <a:miter lim="800000"/>
          </a:ln>
          <a:effectLst/>
        </p:spPr>
        <p:txBody>
          <a:bodyPr rtlCol="0" anchor="ctr"/>
          <a:lstStyle/>
          <a:p>
            <a:pPr algn="ctr">
              <a:defRPr/>
            </a:pPr>
            <a:endParaRPr lang="zh-CN" altLang="en-US" kern="0">
              <a:solidFill>
                <a:prstClr val="white"/>
              </a:solidFill>
            </a:endParaRPr>
          </a:p>
        </p:txBody>
      </p:sp>
      <p:sp>
        <p:nvSpPr>
          <p:cNvPr id="42" name="文本框 41"/>
          <p:cNvSpPr txBox="1"/>
          <p:nvPr/>
        </p:nvSpPr>
        <p:spPr>
          <a:xfrm>
            <a:off x="4015429" y="2654776"/>
            <a:ext cx="4161142" cy="393954"/>
          </a:xfrm>
          <a:prstGeom prst="rect">
            <a:avLst/>
          </a:prstGeom>
          <a:solidFill>
            <a:srgbClr val="E5B704"/>
          </a:solidFill>
        </p:spPr>
        <p:txBody>
          <a:bodyPr wrap="square" rtlCol="0">
            <a:noAutofit/>
          </a:bodyPr>
          <a:lstStyle/>
          <a:p>
            <a:pPr algn="ctr">
              <a:lnSpc>
                <a:spcPct val="130000"/>
              </a:lnSpc>
            </a:pPr>
            <a:endParaRPr lang="zh-CN" altLang="en-US" sz="1600" kern="0" spc="2000" dirty="0">
              <a:solidFill>
                <a:srgbClr val="282728"/>
              </a:solidFill>
              <a:latin typeface="Mistral" panose="03090702030407020403" pitchFamily="66" charset="0"/>
              <a:ea typeface="幼圆" panose="02010509060101010101" pitchFamily="49" charset="-122"/>
            </a:endParaRPr>
          </a:p>
        </p:txBody>
      </p:sp>
      <p:sp>
        <p:nvSpPr>
          <p:cNvPr id="43" name="矩形 42"/>
          <p:cNvSpPr/>
          <p:nvPr/>
        </p:nvSpPr>
        <p:spPr>
          <a:xfrm>
            <a:off x="5138702" y="6626004"/>
            <a:ext cx="1914597" cy="231996"/>
          </a:xfrm>
          <a:prstGeom prst="rect">
            <a:avLst/>
          </a:prstGeom>
          <a:solidFill>
            <a:srgbClr val="E5B704"/>
          </a:solidFill>
          <a:ln w="12700" cap="flat" cmpd="sng" algn="ctr">
            <a:noFill/>
            <a:prstDash val="solid"/>
            <a:miter lim="800000"/>
          </a:ln>
          <a:effectLst/>
        </p:spPr>
        <p:txBody>
          <a:bodyPr rtlCol="0" anchor="ctr"/>
          <a:lstStyle/>
          <a:p>
            <a:pPr algn="ctr">
              <a:defRPr/>
            </a:pPr>
            <a:endParaRPr lang="zh-CN" altLang="en-US" kern="0">
              <a:solidFill>
                <a:prstClr val="white"/>
              </a:solidFill>
            </a:endParaRPr>
          </a:p>
        </p:txBody>
      </p:sp>
      <p:sp>
        <p:nvSpPr>
          <p:cNvPr id="44" name="文本框 43"/>
          <p:cNvSpPr txBox="1"/>
          <p:nvPr/>
        </p:nvSpPr>
        <p:spPr>
          <a:xfrm>
            <a:off x="3622877" y="4247780"/>
            <a:ext cx="5255047" cy="738188"/>
          </a:xfrm>
          <a:prstGeom prst="rect">
            <a:avLst/>
          </a:prstGeom>
          <a:noFill/>
        </p:spPr>
        <p:txBody>
          <a:bodyPr/>
          <a:lstStyle/>
          <a:p>
            <a:pPr algn="ctr">
              <a:lnSpc>
                <a:spcPct val="150000"/>
              </a:lnSpc>
              <a:defRPr/>
            </a:pPr>
            <a:r>
              <a:rPr lang="en-US" sz="2400" b="1" dirty="0">
                <a:solidFill>
                  <a:schemeClr val="bg1"/>
                </a:solidFill>
                <a:latin typeface="微软雅黑" panose="020B0503020204020204" charset="-122"/>
                <a:ea typeface="微软雅黑" panose="020B0503020204020204" charset="-122"/>
              </a:rPr>
              <a:t>Introducing main elements and mehcanism in our game.</a:t>
            </a:r>
          </a:p>
        </p:txBody>
      </p:sp>
      <p:sp>
        <p:nvSpPr>
          <p:cNvPr id="45" name="TextBox 4"/>
          <p:cNvSpPr txBox="1">
            <a:spLocks noChangeArrowheads="1"/>
          </p:cNvSpPr>
          <p:nvPr/>
        </p:nvSpPr>
        <p:spPr bwMode="auto">
          <a:xfrm>
            <a:off x="4745624" y="2403278"/>
            <a:ext cx="2700753" cy="6596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2800" b="1" dirty="0">
                <a:solidFill>
                  <a:schemeClr val="bg1"/>
                </a:solidFill>
                <a:latin typeface="Franklin Gothic Book" panose="020B0503020102020204" pitchFamily="34" charset="0"/>
                <a:ea typeface="微软雅黑" panose="020B0503020204020204" charset="-122"/>
              </a:rPr>
              <a:t>Mechanism</a:t>
            </a:r>
            <a:endParaRPr lang="en-US" altLang="zh-CN" sz="2800" b="1" dirty="0" smtClean="0">
              <a:solidFill>
                <a:schemeClr val="bg1"/>
              </a:solidFill>
              <a:latin typeface="Franklin Gothic Book" panose="020B0503020102020204" pitchFamily="34" charset="0"/>
              <a:ea typeface="微软雅黑" panose="020B0503020204020204" charset="-122"/>
            </a:endParaRPr>
          </a:p>
        </p:txBody>
      </p:sp>
      <p:sp>
        <p:nvSpPr>
          <p:cNvPr id="46" name="文本框 45"/>
          <p:cNvSpPr txBox="1"/>
          <p:nvPr/>
        </p:nvSpPr>
        <p:spPr>
          <a:xfrm>
            <a:off x="5315599" y="1137013"/>
            <a:ext cx="1560803" cy="1323439"/>
          </a:xfrm>
          <a:prstGeom prst="rect">
            <a:avLst/>
          </a:prstGeom>
          <a:noFill/>
        </p:spPr>
        <p:txBody>
          <a:bodyPr wrap="square" rtlCol="0">
            <a:spAutoFit/>
          </a:bodyPr>
          <a:lstStyle/>
          <a:p>
            <a:r>
              <a:rPr lang="en-US" altLang="zh-CN" sz="4000" b="1" dirty="0" smtClean="0">
                <a:solidFill>
                  <a:srgbClr val="E5B704"/>
                </a:solidFill>
                <a:latin typeface="微软雅黑" panose="020B0503020204020204" charset="-122"/>
                <a:ea typeface="微软雅黑" panose="020B0503020204020204" charset="-122"/>
              </a:rPr>
              <a:t> Part    three</a:t>
            </a:r>
            <a:endParaRPr lang="zh-CN" altLang="en-US" sz="4000" b="1" dirty="0">
              <a:solidFill>
                <a:srgbClr val="E5B704"/>
              </a:solidFill>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5731814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等腰三角形 7"/>
          <p:cNvSpPr/>
          <p:nvPr/>
        </p:nvSpPr>
        <p:spPr>
          <a:xfrm rot="5400000" flipH="1">
            <a:off x="3642632" y="2623804"/>
            <a:ext cx="328612" cy="268288"/>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 y="connsiteY0-2"/>
              </a:cxn>
              <a:cxn ang="0">
                <a:pos x="connsiteX1-3" y="connsiteY1-4"/>
              </a:cxn>
              <a:cxn ang="0">
                <a:pos x="connsiteX2-5" y="connsiteY2-6"/>
              </a:cxn>
              <a:cxn ang="0">
                <a:pos x="connsiteX3-7" y="connsiteY3-8"/>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2" name="图片 10"/>
          <p:cNvPicPr>
            <a:picLocks noChangeAspect="1"/>
          </p:cNvPicPr>
          <p:nvPr/>
        </p:nvPicPr>
        <p:blipFill>
          <a:blip r:embed="rId2" cstate="print">
            <a:duotone>
              <a:schemeClr val="accent4">
                <a:shade val="45000"/>
                <a:satMod val="135000"/>
              </a:schemeClr>
              <a:prstClr val="white"/>
            </a:duotone>
          </a:blip>
          <a:srcRect/>
          <a:stretch>
            <a:fillRect/>
          </a:stretch>
        </p:blipFill>
        <p:spPr bwMode="auto">
          <a:xfrm>
            <a:off x="3675969" y="1815768"/>
            <a:ext cx="103188"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直角三角形 6"/>
          <p:cNvSpPr/>
          <p:nvPr/>
        </p:nvSpPr>
        <p:spPr>
          <a:xfrm flipH="1">
            <a:off x="3439433" y="2736517"/>
            <a:ext cx="503237" cy="323850"/>
          </a:xfrm>
          <a:prstGeom prst="rtTriangle">
            <a:avLst/>
          </a:prstGeom>
          <a:solidFill>
            <a:srgbClr val="C89E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平行四边形 15"/>
          <p:cNvSpPr/>
          <p:nvPr/>
        </p:nvSpPr>
        <p:spPr>
          <a:xfrm>
            <a:off x="3439432"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33" name="等腰三角形 7"/>
          <p:cNvSpPr/>
          <p:nvPr/>
        </p:nvSpPr>
        <p:spPr>
          <a:xfrm rot="5400000" flipH="1">
            <a:off x="7489145" y="2623805"/>
            <a:ext cx="328612" cy="268287"/>
          </a:xfrm>
          <a:custGeom>
            <a:avLst/>
            <a:gdLst>
              <a:gd name="connsiteX0" fmla="*/ 0 w 307411"/>
              <a:gd name="connsiteY0" fmla="*/ 263984 h 263984"/>
              <a:gd name="connsiteX1" fmla="*/ 153706 w 307411"/>
              <a:gd name="connsiteY1" fmla="*/ 0 h 263984"/>
              <a:gd name="connsiteX2" fmla="*/ 307411 w 307411"/>
              <a:gd name="connsiteY2" fmla="*/ 263984 h 263984"/>
              <a:gd name="connsiteX3" fmla="*/ 0 w 307411"/>
              <a:gd name="connsiteY3" fmla="*/ 263984 h 263984"/>
              <a:gd name="connsiteX0-1" fmla="*/ 0 w 307411"/>
              <a:gd name="connsiteY0-2" fmla="*/ 268748 h 268748"/>
              <a:gd name="connsiteX1-3" fmla="*/ 163231 w 307411"/>
              <a:gd name="connsiteY1-4" fmla="*/ 0 h 268748"/>
              <a:gd name="connsiteX2-5" fmla="*/ 307411 w 307411"/>
              <a:gd name="connsiteY2-6" fmla="*/ 268748 h 268748"/>
              <a:gd name="connsiteX3-7" fmla="*/ 0 w 307411"/>
              <a:gd name="connsiteY3-8" fmla="*/ 268748 h 268748"/>
              <a:gd name="connsiteX0-9" fmla="*/ 0 w 314556"/>
              <a:gd name="connsiteY0-10" fmla="*/ 268748 h 268748"/>
              <a:gd name="connsiteX1-11" fmla="*/ 170376 w 314556"/>
              <a:gd name="connsiteY1-12" fmla="*/ 0 h 268748"/>
              <a:gd name="connsiteX2-13" fmla="*/ 314556 w 314556"/>
              <a:gd name="connsiteY2-14" fmla="*/ 268748 h 268748"/>
              <a:gd name="connsiteX3-15" fmla="*/ 0 w 314556"/>
              <a:gd name="connsiteY3-16" fmla="*/ 268748 h 268748"/>
              <a:gd name="connsiteX0-17" fmla="*/ 0 w 328844"/>
              <a:gd name="connsiteY0-18" fmla="*/ 268748 h 268748"/>
              <a:gd name="connsiteX1-19" fmla="*/ 184664 w 328844"/>
              <a:gd name="connsiteY1-20" fmla="*/ 0 h 268748"/>
              <a:gd name="connsiteX2-21" fmla="*/ 328844 w 328844"/>
              <a:gd name="connsiteY2-22" fmla="*/ 268748 h 268748"/>
              <a:gd name="connsiteX3-23" fmla="*/ 0 w 328844"/>
              <a:gd name="connsiteY3-24" fmla="*/ 268748 h 268748"/>
            </a:gdLst>
            <a:ahLst/>
            <a:cxnLst>
              <a:cxn ang="0">
                <a:pos x="connsiteX0-1" y="connsiteY0-2"/>
              </a:cxn>
              <a:cxn ang="0">
                <a:pos x="connsiteX1-3" y="connsiteY1-4"/>
              </a:cxn>
              <a:cxn ang="0">
                <a:pos x="connsiteX2-5" y="connsiteY2-6"/>
              </a:cxn>
              <a:cxn ang="0">
                <a:pos x="connsiteX3-7" y="connsiteY3-8"/>
              </a:cxn>
            </a:cxnLst>
            <a:rect l="l" t="t" r="r" b="b"/>
            <a:pathLst>
              <a:path w="328844" h="268748">
                <a:moveTo>
                  <a:pt x="0" y="268748"/>
                </a:moveTo>
                <a:lnTo>
                  <a:pt x="184664" y="0"/>
                </a:lnTo>
                <a:lnTo>
                  <a:pt x="328844" y="268748"/>
                </a:lnTo>
                <a:lnTo>
                  <a:pt x="0" y="268748"/>
                </a:lnTo>
                <a:close/>
              </a:path>
            </a:pathLst>
          </a:custGeom>
          <a:solidFill>
            <a:srgbClr val="886B0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pic>
        <p:nvPicPr>
          <p:cNvPr id="2057" name="图片 34"/>
          <p:cNvPicPr>
            <a:picLocks noChangeAspect="1"/>
          </p:cNvPicPr>
          <p:nvPr/>
        </p:nvPicPr>
        <p:blipFill>
          <a:blip r:embed="rId2" cstate="print">
            <a:duotone>
              <a:schemeClr val="accent4">
                <a:shade val="45000"/>
                <a:satMod val="135000"/>
              </a:schemeClr>
              <a:prstClr val="white"/>
            </a:duotone>
          </a:blip>
          <a:srcRect/>
          <a:stretch>
            <a:fillRect/>
          </a:stretch>
        </p:blipFill>
        <p:spPr bwMode="auto">
          <a:xfrm>
            <a:off x="7522483" y="1815768"/>
            <a:ext cx="103187"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 name="直角三角形 35"/>
          <p:cNvSpPr/>
          <p:nvPr/>
        </p:nvSpPr>
        <p:spPr>
          <a:xfrm flipH="1">
            <a:off x="7285944" y="2736517"/>
            <a:ext cx="503238" cy="323850"/>
          </a:xfrm>
          <a:prstGeom prst="rtTriangle">
            <a:avLst/>
          </a:pr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7" name="平行四边形 15"/>
          <p:cNvSpPr/>
          <p:nvPr/>
        </p:nvSpPr>
        <p:spPr>
          <a:xfrm>
            <a:off x="7285944" y="3060367"/>
            <a:ext cx="1727200" cy="1166812"/>
          </a:xfrm>
          <a:custGeom>
            <a:avLst/>
            <a:gdLst/>
            <a:ahLst/>
            <a:cxnLst/>
            <a:rect l="l" t="t" r="r" b="b"/>
            <a:pathLst>
              <a:path w="1872208" h="2088232">
                <a:moveTo>
                  <a:pt x="0" y="0"/>
                </a:moveTo>
                <a:lnTo>
                  <a:pt x="1872208" y="0"/>
                </a:lnTo>
                <a:lnTo>
                  <a:pt x="1350150" y="2088232"/>
                </a:lnTo>
                <a:lnTo>
                  <a:pt x="0" y="2088232"/>
                </a:lnTo>
                <a:close/>
              </a:path>
            </a:pathLst>
          </a:custGeom>
          <a:solidFill>
            <a:srgbClr val="E5B70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324000" bIns="0" anchor="ctr">
            <a:normAutofit/>
          </a:bodyPr>
          <a:lstStyle/>
          <a:p>
            <a:pPr algn="ctr">
              <a:lnSpc>
                <a:spcPct val="110000"/>
              </a:lnSpc>
              <a:defRPr/>
            </a:pPr>
            <a:endParaRPr lang="zh-CN" altLang="en-US" sz="2000" dirty="0">
              <a:solidFill>
                <a:srgbClr val="FFFFFF"/>
              </a:solidFill>
            </a:endParaRPr>
          </a:p>
        </p:txBody>
      </p:sp>
      <p:sp>
        <p:nvSpPr>
          <p:cNvPr id="13" name="矩形 12"/>
          <p:cNvSpPr/>
          <p:nvPr/>
        </p:nvSpPr>
        <p:spPr>
          <a:xfrm>
            <a:off x="3817257" y="4484355"/>
            <a:ext cx="1929067" cy="822960"/>
          </a:xfrm>
          <a:prstGeom prst="rect">
            <a:avLst/>
          </a:prstGeom>
        </p:spPr>
        <p:txBody>
          <a:bodyPr wrap="square">
            <a:spAutoFit/>
          </a:bodyPr>
          <a:lstStyle/>
          <a:p>
            <a:pPr algn="l">
              <a:lnSpc>
                <a:spcPct val="150000"/>
              </a:lnSpc>
            </a:pPr>
            <a:r>
              <a:rPr lang="en-US" sz="1600" b="1" dirty="0">
                <a:solidFill>
                  <a:srgbClr val="E5B704"/>
                </a:solidFill>
                <a:latin typeface="微软雅黑" panose="020B0503020204020204" charset="-122"/>
                <a:ea typeface="微软雅黑" panose="020B0503020204020204" charset="-122"/>
              </a:rPr>
              <a:t>Stork</a:t>
            </a:r>
          </a:p>
          <a:p>
            <a:pPr algn="l">
              <a:lnSpc>
                <a:spcPct val="150000"/>
              </a:lnSpc>
            </a:pPr>
            <a:r>
              <a:rPr lang="en-US" sz="1600" b="1" dirty="0">
                <a:solidFill>
                  <a:srgbClr val="E5B704"/>
                </a:solidFill>
                <a:latin typeface="微软雅黑" panose="020B0503020204020204" charset="-122"/>
                <a:ea typeface="微软雅黑" panose="020B0503020204020204" charset="-122"/>
              </a:rPr>
              <a:t>Demons</a:t>
            </a:r>
          </a:p>
        </p:txBody>
      </p:sp>
      <p:sp>
        <p:nvSpPr>
          <p:cNvPr id="20" name="TextBox 4"/>
          <p:cNvSpPr txBox="1">
            <a:spLocks noChangeArrowheads="1"/>
          </p:cNvSpPr>
          <p:nvPr/>
        </p:nvSpPr>
        <p:spPr bwMode="auto">
          <a:xfrm>
            <a:off x="3427237" y="3242452"/>
            <a:ext cx="1479878" cy="64008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2400" b="1" dirty="0" smtClean="0">
                <a:solidFill>
                  <a:schemeClr val="tx1"/>
                </a:solidFill>
                <a:latin typeface="微软雅黑" panose="020B0503020204020204" charset="-122"/>
                <a:ea typeface="微软雅黑" panose="020B0503020204020204" charset="-122"/>
                <a:hlinkClick r:id="rId3" action="ppaction://hlinksldjump"/>
              </a:rPr>
              <a:t>Agents</a:t>
            </a:r>
          </a:p>
        </p:txBody>
      </p:sp>
      <p:sp>
        <p:nvSpPr>
          <p:cNvPr id="21" name="TextBox 4"/>
          <p:cNvSpPr txBox="1">
            <a:spLocks noChangeArrowheads="1"/>
          </p:cNvSpPr>
          <p:nvPr/>
        </p:nvSpPr>
        <p:spPr bwMode="auto">
          <a:xfrm>
            <a:off x="7037070" y="3310890"/>
            <a:ext cx="1976120" cy="502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282728"/>
                </a:solidFill>
                <a:latin typeface="微软雅黑" panose="020B0503020204020204" charset="-122"/>
                <a:ea typeface="微软雅黑" panose="020B0503020204020204" charset="-122"/>
                <a:hlinkClick r:id="rId4" action="ppaction://hlinksldjump"/>
              </a:rPr>
              <a:t>Environment</a:t>
            </a:r>
            <a:endParaRPr lang="en-US" sz="1800" b="1" dirty="0" smtClean="0">
              <a:solidFill>
                <a:srgbClr val="282728"/>
              </a:solidFill>
              <a:latin typeface="微软雅黑" panose="020B0503020204020204" charset="-122"/>
              <a:ea typeface="微软雅黑" panose="020B0503020204020204" charset="-122"/>
            </a:endParaRPr>
          </a:p>
        </p:txBody>
      </p:sp>
      <p:grpSp>
        <p:nvGrpSpPr>
          <p:cNvPr id="23" name="组合 22"/>
          <p:cNvGrpSpPr/>
          <p:nvPr/>
        </p:nvGrpSpPr>
        <p:grpSpPr>
          <a:xfrm>
            <a:off x="3334395" y="1157007"/>
            <a:ext cx="658761" cy="658761"/>
            <a:chOff x="5653311" y="1486807"/>
            <a:chExt cx="658761" cy="658761"/>
          </a:xfrm>
        </p:grpSpPr>
        <p:sp>
          <p:nvSpPr>
            <p:cNvPr id="24" name="椭圆 23"/>
            <p:cNvSpPr/>
            <p:nvPr/>
          </p:nvSpPr>
          <p:spPr>
            <a:xfrm>
              <a:off x="5653311" y="1486807"/>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5" name="矩形 24"/>
            <p:cNvSpPr/>
            <p:nvPr/>
          </p:nvSpPr>
          <p:spPr>
            <a:xfrm>
              <a:off x="5702079" y="1548601"/>
              <a:ext cx="561372" cy="584775"/>
            </a:xfrm>
            <a:prstGeom prst="rect">
              <a:avLst/>
            </a:prstGeom>
          </p:spPr>
          <p:txBody>
            <a:bodyPr wrap="none">
              <a:spAutoFit/>
            </a:bodyPr>
            <a:lstStyle/>
            <a:p>
              <a:r>
                <a:rPr lang="en-US" altLang="zh-CN" sz="3200" dirty="0" smtClean="0">
                  <a:latin typeface="Impact" panose="020B0806030902050204" pitchFamily="34" charset="0"/>
                </a:rPr>
                <a:t>01</a:t>
              </a:r>
              <a:endParaRPr lang="zh-CN" altLang="en-US" sz="3200" dirty="0"/>
            </a:p>
          </p:txBody>
        </p:sp>
      </p:grpSp>
      <p:grpSp>
        <p:nvGrpSpPr>
          <p:cNvPr id="26" name="组合 25"/>
          <p:cNvGrpSpPr/>
          <p:nvPr/>
        </p:nvGrpSpPr>
        <p:grpSpPr>
          <a:xfrm>
            <a:off x="7208182" y="1157006"/>
            <a:ext cx="658761" cy="658761"/>
            <a:chOff x="5653311" y="2877320"/>
            <a:chExt cx="658761" cy="658761"/>
          </a:xfrm>
          <a:solidFill>
            <a:srgbClr val="B86720"/>
          </a:solidFill>
        </p:grpSpPr>
        <p:sp>
          <p:nvSpPr>
            <p:cNvPr id="27" name="椭圆 26"/>
            <p:cNvSpPr/>
            <p:nvPr/>
          </p:nvSpPr>
          <p:spPr>
            <a:xfrm>
              <a:off x="5653311" y="2877320"/>
              <a:ext cx="658761" cy="6587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矩形 27"/>
            <p:cNvSpPr/>
            <p:nvPr/>
          </p:nvSpPr>
          <p:spPr>
            <a:xfrm>
              <a:off x="5677695" y="2939114"/>
              <a:ext cx="611065" cy="584775"/>
            </a:xfrm>
            <a:prstGeom prst="rect">
              <a:avLst/>
            </a:prstGeom>
            <a:noFill/>
          </p:spPr>
          <p:txBody>
            <a:bodyPr wrap="none">
              <a:spAutoFit/>
            </a:bodyPr>
            <a:lstStyle/>
            <a:p>
              <a:r>
                <a:rPr lang="en-US" altLang="zh-CN" sz="3200" dirty="0" smtClean="0">
                  <a:latin typeface="Impact" panose="020B0806030902050204" pitchFamily="34" charset="0"/>
                </a:rPr>
                <a:t>02</a:t>
              </a:r>
              <a:endParaRPr lang="zh-CN" altLang="en-US" sz="3200" dirty="0"/>
            </a:p>
          </p:txBody>
        </p:sp>
      </p:grpSp>
      <p:sp>
        <p:nvSpPr>
          <p:cNvPr id="2" name="矩形 1"/>
          <p:cNvSpPr/>
          <p:nvPr/>
        </p:nvSpPr>
        <p:spPr>
          <a:xfrm>
            <a:off x="7652022" y="4324970"/>
            <a:ext cx="1929067" cy="1554480"/>
          </a:xfrm>
          <a:prstGeom prst="rect">
            <a:avLst/>
          </a:prstGeom>
        </p:spPr>
        <p:txBody>
          <a:bodyPr wrap="square">
            <a:spAutoFit/>
          </a:bodyPr>
          <a:lstStyle/>
          <a:p>
            <a:pPr algn="l">
              <a:lnSpc>
                <a:spcPct val="150000"/>
              </a:lnSpc>
            </a:pPr>
            <a:r>
              <a:rPr lang="en-US" sz="1600" b="1" dirty="0">
                <a:solidFill>
                  <a:srgbClr val="E5B704"/>
                </a:solidFill>
                <a:latin typeface="微软雅黑" panose="020B0503020204020204" charset="-122"/>
                <a:ea typeface="微软雅黑" panose="020B0503020204020204" charset="-122"/>
              </a:rPr>
              <a:t>Forests</a:t>
            </a:r>
          </a:p>
          <a:p>
            <a:pPr algn="l">
              <a:lnSpc>
                <a:spcPct val="150000"/>
              </a:lnSpc>
            </a:pPr>
            <a:r>
              <a:rPr lang="en-US" sz="1600" b="1" dirty="0">
                <a:solidFill>
                  <a:srgbClr val="E5B704"/>
                </a:solidFill>
                <a:latin typeface="微软雅黑" panose="020B0503020204020204" charset="-122"/>
                <a:ea typeface="微软雅黑" panose="020B0503020204020204" charset="-122"/>
              </a:rPr>
              <a:t>Mountains</a:t>
            </a:r>
          </a:p>
          <a:p>
            <a:pPr algn="l">
              <a:lnSpc>
                <a:spcPct val="150000"/>
              </a:lnSpc>
            </a:pPr>
            <a:r>
              <a:rPr lang="en-US" sz="1600" b="1" dirty="0">
                <a:solidFill>
                  <a:srgbClr val="E5B704"/>
                </a:solidFill>
                <a:latin typeface="微软雅黑" panose="020B0503020204020204" charset="-122"/>
                <a:ea typeface="微软雅黑" panose="020B0503020204020204" charset="-122"/>
              </a:rPr>
              <a:t>Caves</a:t>
            </a:r>
          </a:p>
          <a:p>
            <a:pPr algn="l">
              <a:lnSpc>
                <a:spcPct val="150000"/>
              </a:lnSpc>
            </a:pPr>
            <a:r>
              <a:rPr lang="en-US" altLang="zh-CN" sz="1600" b="1" dirty="0">
                <a:solidFill>
                  <a:srgbClr val="E5B704"/>
                </a:solidFill>
                <a:latin typeface="微软雅黑" panose="020B0503020204020204" charset="-122"/>
                <a:ea typeface="微软雅黑" panose="020B0503020204020204" charset="-122"/>
              </a:rPr>
              <a:t>……</a:t>
            </a:r>
          </a:p>
        </p:txBody>
      </p:sp>
    </p:spTree>
    <p:extLst>
      <p:ext uri="{BB962C8B-B14F-4D97-AF65-F5344CB8AC3E}">
        <p14:creationId xmlns:p14="http://schemas.microsoft.com/office/powerpoint/2010/main" val="19967086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矩形 1130"/>
          <p:cNvSpPr/>
          <p:nvPr/>
        </p:nvSpPr>
        <p:spPr>
          <a:xfrm>
            <a:off x="4963203" y="778556"/>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Move forward</a:t>
            </a:r>
          </a:p>
        </p:txBody>
      </p:sp>
      <p:sp>
        <p:nvSpPr>
          <p:cNvPr id="40" name="椭圆 39"/>
          <p:cNvSpPr/>
          <p:nvPr/>
        </p:nvSpPr>
        <p:spPr>
          <a:xfrm>
            <a:off x="4152436" y="841756"/>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41" name="椭圆 40"/>
          <p:cNvSpPr/>
          <p:nvPr/>
        </p:nvSpPr>
        <p:spPr>
          <a:xfrm>
            <a:off x="5416911" y="1548417"/>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2" name="椭圆 41"/>
          <p:cNvSpPr/>
          <p:nvPr/>
        </p:nvSpPr>
        <p:spPr>
          <a:xfrm>
            <a:off x="6315505" y="2376140"/>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44" name="椭圆 43"/>
          <p:cNvSpPr/>
          <p:nvPr/>
        </p:nvSpPr>
        <p:spPr>
          <a:xfrm>
            <a:off x="6726091" y="3190527"/>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2" name="同心圆 1"/>
          <p:cNvSpPr/>
          <p:nvPr/>
        </p:nvSpPr>
        <p:spPr>
          <a:xfrm>
            <a:off x="3175275" y="2221671"/>
            <a:ext cx="2597820" cy="259782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7" name="矩形 46"/>
          <p:cNvSpPr/>
          <p:nvPr/>
        </p:nvSpPr>
        <p:spPr>
          <a:xfrm>
            <a:off x="4190615" y="868233"/>
            <a:ext cx="56137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01</a:t>
            </a:r>
            <a:endParaRPr lang="zh-CN" altLang="en-US" sz="3200" dirty="0">
              <a:solidFill>
                <a:srgbClr val="E5B704"/>
              </a:solidFill>
            </a:endParaRPr>
          </a:p>
        </p:txBody>
      </p:sp>
      <p:sp>
        <p:nvSpPr>
          <p:cNvPr id="49" name="矩形 48"/>
          <p:cNvSpPr/>
          <p:nvPr/>
        </p:nvSpPr>
        <p:spPr>
          <a:xfrm>
            <a:off x="5455090" y="1568806"/>
            <a:ext cx="611065"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02</a:t>
            </a:r>
            <a:endParaRPr lang="zh-CN" altLang="en-US" sz="3200" dirty="0">
              <a:solidFill>
                <a:srgbClr val="E5B704"/>
              </a:solidFill>
            </a:endParaRPr>
          </a:p>
        </p:txBody>
      </p:sp>
      <p:sp>
        <p:nvSpPr>
          <p:cNvPr id="50" name="矩形 49"/>
          <p:cNvSpPr/>
          <p:nvPr/>
        </p:nvSpPr>
        <p:spPr>
          <a:xfrm>
            <a:off x="6348535" y="2411179"/>
            <a:ext cx="622286"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03</a:t>
            </a:r>
            <a:endParaRPr lang="zh-CN" altLang="en-US" sz="3200" dirty="0">
              <a:solidFill>
                <a:srgbClr val="E5B704"/>
              </a:solidFill>
            </a:endParaRPr>
          </a:p>
        </p:txBody>
      </p:sp>
      <p:sp>
        <p:nvSpPr>
          <p:cNvPr id="52" name="矩形 51"/>
          <p:cNvSpPr/>
          <p:nvPr/>
        </p:nvSpPr>
        <p:spPr>
          <a:xfrm>
            <a:off x="6764270" y="3217004"/>
            <a:ext cx="609462" cy="58477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04</a:t>
            </a:r>
            <a:endParaRPr lang="zh-CN" altLang="en-US" sz="3200" dirty="0">
              <a:solidFill>
                <a:srgbClr val="E5B704"/>
              </a:solidFill>
            </a:endParaRPr>
          </a:p>
        </p:txBody>
      </p:sp>
      <p:sp>
        <p:nvSpPr>
          <p:cNvPr id="55" name="TextBox 4"/>
          <p:cNvSpPr txBox="1">
            <a:spLocks noChangeArrowheads="1"/>
          </p:cNvSpPr>
          <p:nvPr/>
        </p:nvSpPr>
        <p:spPr bwMode="auto">
          <a:xfrm>
            <a:off x="3508375" y="3176905"/>
            <a:ext cx="1957705" cy="64008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2400" b="1" dirty="0" smtClean="0">
                <a:solidFill>
                  <a:srgbClr val="E5B704"/>
                </a:solidFill>
                <a:latin typeface="微软雅黑" panose="020B0503020204020204" charset="-122"/>
                <a:ea typeface="微软雅黑" panose="020B0503020204020204" charset="-122"/>
              </a:rPr>
              <a:t>Movement</a:t>
            </a:r>
          </a:p>
        </p:txBody>
      </p:sp>
      <p:sp>
        <p:nvSpPr>
          <p:cNvPr id="57" name="矩形 56"/>
          <p:cNvSpPr/>
          <p:nvPr/>
        </p:nvSpPr>
        <p:spPr>
          <a:xfrm>
            <a:off x="6141912" y="1479360"/>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Move backward</a:t>
            </a:r>
          </a:p>
        </p:txBody>
      </p:sp>
      <p:sp>
        <p:nvSpPr>
          <p:cNvPr id="58" name="矩形 57"/>
          <p:cNvSpPr/>
          <p:nvPr/>
        </p:nvSpPr>
        <p:spPr>
          <a:xfrm>
            <a:off x="7155372" y="2314550"/>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Increase height</a:t>
            </a:r>
          </a:p>
        </p:txBody>
      </p:sp>
      <p:sp>
        <p:nvSpPr>
          <p:cNvPr id="59" name="矩形 58"/>
          <p:cNvSpPr/>
          <p:nvPr/>
        </p:nvSpPr>
        <p:spPr>
          <a:xfrm>
            <a:off x="7670843" y="3152315"/>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Decrease height</a:t>
            </a:r>
          </a:p>
        </p:txBody>
      </p:sp>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6" name="矩形 5"/>
          <p:cNvSpPr/>
          <p:nvPr/>
        </p:nvSpPr>
        <p:spPr>
          <a:xfrm>
            <a:off x="6210343" y="4812711"/>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Turn right</a:t>
            </a:r>
          </a:p>
        </p:txBody>
      </p:sp>
      <p:sp>
        <p:nvSpPr>
          <p:cNvPr id="7" name="椭圆 6"/>
          <p:cNvSpPr/>
          <p:nvPr/>
        </p:nvSpPr>
        <p:spPr>
          <a:xfrm>
            <a:off x="5399576" y="4875911"/>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8" name="矩形 7"/>
          <p:cNvSpPr/>
          <p:nvPr/>
        </p:nvSpPr>
        <p:spPr>
          <a:xfrm>
            <a:off x="5437755" y="4902388"/>
            <a:ext cx="621030" cy="58356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06</a:t>
            </a:r>
            <a:endParaRPr lang="zh-CN" altLang="en-US" sz="3200" dirty="0">
              <a:solidFill>
                <a:srgbClr val="E5B704"/>
              </a:solidFill>
            </a:endParaRPr>
          </a:p>
        </p:txBody>
      </p:sp>
      <p:sp>
        <p:nvSpPr>
          <p:cNvPr id="9" name="椭圆 8"/>
          <p:cNvSpPr/>
          <p:nvPr/>
        </p:nvSpPr>
        <p:spPr>
          <a:xfrm>
            <a:off x="6308530" y="4022377"/>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FFFFFF"/>
              </a:solidFill>
              <a:latin typeface="宋体" panose="02010600030101010101" pitchFamily="2" charset="-122"/>
            </a:endParaRPr>
          </a:p>
        </p:txBody>
      </p:sp>
      <p:sp>
        <p:nvSpPr>
          <p:cNvPr id="10" name="矩形 9"/>
          <p:cNvSpPr/>
          <p:nvPr/>
        </p:nvSpPr>
        <p:spPr>
          <a:xfrm>
            <a:off x="6308530" y="4042766"/>
            <a:ext cx="618490" cy="58356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05</a:t>
            </a:r>
            <a:endParaRPr lang="zh-CN" altLang="en-US" sz="3200" dirty="0">
              <a:solidFill>
                <a:srgbClr val="E5B704"/>
              </a:solidFill>
            </a:endParaRPr>
          </a:p>
        </p:txBody>
      </p:sp>
      <p:sp>
        <p:nvSpPr>
          <p:cNvPr id="11" name="矩形 10"/>
          <p:cNvSpPr/>
          <p:nvPr/>
        </p:nvSpPr>
        <p:spPr>
          <a:xfrm>
            <a:off x="7115367" y="3967925"/>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Turn left</a:t>
            </a:r>
          </a:p>
        </p:txBody>
      </p:sp>
      <p:sp>
        <p:nvSpPr>
          <p:cNvPr id="12" name="矩形 11"/>
          <p:cNvSpPr/>
          <p:nvPr/>
        </p:nvSpPr>
        <p:spPr>
          <a:xfrm>
            <a:off x="4950503" y="5486446"/>
            <a:ext cx="3829050" cy="688975"/>
          </a:xfrm>
          <a:prstGeom prst="rect">
            <a:avLst/>
          </a:prstGeom>
        </p:spPr>
        <p:txBody>
          <a:bodyPr anchor="ctr"/>
          <a:lstStyle/>
          <a:p>
            <a:pPr>
              <a:lnSpc>
                <a:spcPct val="150000"/>
              </a:lnSpc>
            </a:pPr>
            <a:r>
              <a:rPr lang="en-US" altLang="zh-CN" b="1" dirty="0">
                <a:solidFill>
                  <a:srgbClr val="E5B704"/>
                </a:solidFill>
                <a:latin typeface="微软雅黑" panose="020B0503020204020204" charset="-122"/>
                <a:ea typeface="微软雅黑" panose="020B0503020204020204" charset="-122"/>
              </a:rPr>
              <a:t>Combined movement</a:t>
            </a:r>
          </a:p>
        </p:txBody>
      </p:sp>
      <p:sp>
        <p:nvSpPr>
          <p:cNvPr id="13" name="椭圆 12"/>
          <p:cNvSpPr/>
          <p:nvPr/>
        </p:nvSpPr>
        <p:spPr>
          <a:xfrm>
            <a:off x="4139736" y="5549646"/>
            <a:ext cx="637730" cy="637729"/>
          </a:xfrm>
          <a:prstGeom prst="ellipse">
            <a:avLst/>
          </a:prstGeom>
          <a:noFill/>
          <a:ln w="25400">
            <a:solidFill>
              <a:schemeClr val="bg1"/>
            </a:solidFill>
            <a:miter lim="800000"/>
          </a:ln>
          <a:extLst>
            <a:ext uri="{909E8E84-426E-40DD-AFC4-6F175D3DCCD1}">
              <a14:hiddenFill xmlns:a14="http://schemas.microsoft.com/office/drawing/2010/main">
                <a:solidFill>
                  <a:srgbClr val="FFFFFF"/>
                </a:solidFill>
              </a14:hiddenFill>
            </a:ext>
          </a:extLst>
        </p:spPr>
        <p:txBody>
          <a:bodyPr anchor="ctr"/>
          <a:lstStyle/>
          <a:p>
            <a:pPr algn="ctr">
              <a:defRPr/>
            </a:pPr>
            <a:endParaRPr lang="zh-CN" altLang="en-US" kern="0">
              <a:solidFill>
                <a:srgbClr val="E5B704"/>
              </a:solidFill>
              <a:latin typeface="宋体" panose="02010600030101010101" pitchFamily="2" charset="-122"/>
            </a:endParaRPr>
          </a:p>
        </p:txBody>
      </p:sp>
      <p:sp>
        <p:nvSpPr>
          <p:cNvPr id="14" name="矩形 13"/>
          <p:cNvSpPr/>
          <p:nvPr/>
        </p:nvSpPr>
        <p:spPr>
          <a:xfrm>
            <a:off x="4177915" y="5576123"/>
            <a:ext cx="560070" cy="583565"/>
          </a:xfrm>
          <a:prstGeom prst="rect">
            <a:avLst/>
          </a:prstGeom>
        </p:spPr>
        <p:txBody>
          <a:bodyPr wrap="none">
            <a:spAutoFit/>
          </a:bodyPr>
          <a:lstStyle/>
          <a:p>
            <a:r>
              <a:rPr lang="en-US" altLang="zh-CN" sz="3200" dirty="0" smtClean="0">
                <a:solidFill>
                  <a:srgbClr val="E5B704"/>
                </a:solidFill>
                <a:latin typeface="Impact" panose="020B0806030902050204" pitchFamily="34" charset="0"/>
              </a:rPr>
              <a:t>07</a:t>
            </a:r>
            <a:endParaRPr lang="zh-CN" altLang="en-US" sz="3200" dirty="0">
              <a:solidFill>
                <a:srgbClr val="E5B704"/>
              </a:solidFill>
            </a:endParaRPr>
          </a:p>
        </p:txBody>
      </p:sp>
      <p:sp>
        <p:nvSpPr>
          <p:cNvPr id="33" name="椭圆 33"/>
          <p:cNvSpPr/>
          <p:nvPr/>
        </p:nvSpPr>
        <p:spPr>
          <a:xfrm>
            <a:off x="10107444" y="216598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34" name="椭圆 34"/>
          <p:cNvSpPr/>
          <p:nvPr/>
        </p:nvSpPr>
        <p:spPr>
          <a:xfrm>
            <a:off x="10245239" y="230378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17" name="上箭头 49"/>
          <p:cNvSpPr/>
          <p:nvPr/>
        </p:nvSpPr>
        <p:spPr>
          <a:xfrm>
            <a:off x="10344150" y="2124075"/>
            <a:ext cx="410845" cy="351790"/>
          </a:xfrm>
          <a:prstGeom prst="up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18" name="椭圆 33"/>
          <p:cNvSpPr/>
          <p:nvPr/>
        </p:nvSpPr>
        <p:spPr>
          <a:xfrm>
            <a:off x="10097284" y="305498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19" name="椭圆 34"/>
          <p:cNvSpPr/>
          <p:nvPr/>
        </p:nvSpPr>
        <p:spPr>
          <a:xfrm>
            <a:off x="10235079" y="319278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2" name="椭圆 33"/>
          <p:cNvSpPr/>
          <p:nvPr/>
        </p:nvSpPr>
        <p:spPr>
          <a:xfrm>
            <a:off x="10102364" y="402018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3" name="椭圆 34"/>
          <p:cNvSpPr/>
          <p:nvPr/>
        </p:nvSpPr>
        <p:spPr>
          <a:xfrm>
            <a:off x="10240159" y="415798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4" name="左箭头 48"/>
          <p:cNvSpPr/>
          <p:nvPr/>
        </p:nvSpPr>
        <p:spPr>
          <a:xfrm>
            <a:off x="10022840" y="4239895"/>
            <a:ext cx="308610" cy="379730"/>
          </a:xfrm>
          <a:prstGeom prst="left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25" name="椭圆 33"/>
          <p:cNvSpPr/>
          <p:nvPr/>
        </p:nvSpPr>
        <p:spPr>
          <a:xfrm>
            <a:off x="10092204" y="4893945"/>
            <a:ext cx="877272" cy="819150"/>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6" name="椭圆 34"/>
          <p:cNvSpPr/>
          <p:nvPr/>
        </p:nvSpPr>
        <p:spPr>
          <a:xfrm>
            <a:off x="10229999" y="5031740"/>
            <a:ext cx="601050" cy="542925"/>
          </a:xfrm>
          <a:prstGeom prst="ellipse">
            <a:avLst/>
          </a:prstGeom>
          <a:solidFill>
            <a:schemeClr val="lt1">
              <a:alpha val="70000"/>
            </a:schemeClr>
          </a:solidFill>
        </p:spPr>
        <p:style>
          <a:lnRef idx="2">
            <a:schemeClr val="accent6"/>
          </a:lnRef>
          <a:fillRef idx="1">
            <a:schemeClr val="lt1"/>
          </a:fillRef>
          <a:effectRef idx="0">
            <a:schemeClr val="accent6"/>
          </a:effectRef>
          <a:fontRef idx="minor">
            <a:schemeClr val="dk1"/>
          </a:fontRef>
        </p:style>
      </p:sp>
      <p:sp>
        <p:nvSpPr>
          <p:cNvPr id="21" name="下箭头 47"/>
          <p:cNvSpPr/>
          <p:nvPr/>
        </p:nvSpPr>
        <p:spPr>
          <a:xfrm>
            <a:off x="10313670" y="3620135"/>
            <a:ext cx="414655" cy="340995"/>
          </a:xfrm>
          <a:prstGeom prst="down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29" name="右箭头 46"/>
          <p:cNvSpPr/>
          <p:nvPr/>
        </p:nvSpPr>
        <p:spPr>
          <a:xfrm>
            <a:off x="10730865" y="5118735"/>
            <a:ext cx="319405" cy="369570"/>
          </a:xfrm>
          <a:prstGeom prst="rightArrow">
            <a:avLst/>
          </a:prstGeom>
          <a:solidFill>
            <a:srgbClr val="E5B704"/>
          </a:solidFill>
        </p:spPr>
        <p:style>
          <a:lnRef idx="2">
            <a:schemeClr val="accent1">
              <a:shade val="50000"/>
            </a:schemeClr>
          </a:lnRef>
          <a:fillRef idx="1">
            <a:schemeClr val="accent1"/>
          </a:fillRef>
          <a:effectRef idx="0">
            <a:schemeClr val="accent1"/>
          </a:effectRef>
          <a:fontRef idx="minor">
            <a:schemeClr val="lt1"/>
          </a:fontRef>
        </p:style>
      </p:sp>
      <p:sp>
        <p:nvSpPr>
          <p:cNvPr id="39" name="圆角矩形 39"/>
          <p:cNvSpPr/>
          <p:nvPr/>
        </p:nvSpPr>
        <p:spPr>
          <a:xfrm>
            <a:off x="9361805" y="740410"/>
            <a:ext cx="1317625" cy="1246505"/>
          </a:xfrm>
          <a:prstGeom prst="roundRect">
            <a:avLst>
              <a:gd name="adj" fmla="val 23611"/>
            </a:avLst>
          </a:prstGeom>
          <a:solidFill>
            <a:srgbClr val="E5B704"/>
          </a:solidFill>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nSpc>
                <a:spcPct val="115000"/>
              </a:lnSpc>
            </a:pPr>
            <a:r>
              <a:rPr lang="en-US" altLang="zh-CN" sz="8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 </a:t>
            </a:r>
            <a:r>
              <a:rPr lang="en-US" altLang="zh-CN" sz="1400" b="1" kern="100">
                <a:solidFill>
                  <a:schemeClr val="tx1"/>
                </a:solidFill>
                <a:latin typeface="Arial" panose="020B0604020202020204"/>
                <a:ea typeface="宋体" panose="02010600030101010101" pitchFamily="2" charset="-122"/>
                <a:cs typeface="Arial" panose="020B0604020202020204"/>
                <a:sym typeface="Times New Roman" panose="02020603050405020304"/>
              </a:rPr>
              <a:t>Forward</a:t>
            </a:r>
          </a:p>
          <a:p>
            <a:pPr>
              <a:lnSpc>
                <a:spcPct val="115000"/>
              </a:lnSpc>
            </a:pPr>
            <a:endParaRPr lang="en-US" altLang="zh-CN" sz="1400" b="1" kern="100">
              <a:solidFill>
                <a:schemeClr val="tx1"/>
              </a:solidFill>
              <a:latin typeface="Arial" panose="020B0604020202020204"/>
              <a:ea typeface="宋体" panose="02010600030101010101" pitchFamily="2" charset="-122"/>
              <a:cs typeface="Arial" panose="020B0604020202020204"/>
              <a:sym typeface="Times New Roman" panose="02020603050405020304"/>
            </a:endParaRPr>
          </a:p>
          <a:p>
            <a:pPr>
              <a:lnSpc>
                <a:spcPct val="115000"/>
              </a:lnSpc>
            </a:pPr>
            <a:endParaRPr lang="en-US" altLang="zh-CN" sz="1400" b="1" kern="100">
              <a:solidFill>
                <a:schemeClr val="tx1"/>
              </a:solidFill>
              <a:latin typeface="Arial" panose="020B0604020202020204"/>
              <a:ea typeface="宋体" panose="02010600030101010101" pitchFamily="2" charset="-122"/>
              <a:cs typeface="Arial" panose="020B0604020202020204"/>
              <a:sym typeface="Times New Roman" panose="02020603050405020304"/>
            </a:endParaRPr>
          </a:p>
        </p:txBody>
      </p:sp>
      <p:sp>
        <p:nvSpPr>
          <p:cNvPr id="30" name="圆角矩形 40"/>
          <p:cNvSpPr/>
          <p:nvPr/>
        </p:nvSpPr>
        <p:spPr>
          <a:xfrm>
            <a:off x="10343515" y="730885"/>
            <a:ext cx="935355" cy="63563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en-US" altLang="zh-CN" sz="16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Speed</a:t>
            </a:r>
          </a:p>
        </p:txBody>
      </p:sp>
      <p:sp>
        <p:nvSpPr>
          <p:cNvPr id="31" name="圆角矩形 41"/>
          <p:cNvSpPr/>
          <p:nvPr/>
        </p:nvSpPr>
        <p:spPr>
          <a:xfrm>
            <a:off x="10012045" y="1330325"/>
            <a:ext cx="667385" cy="656590"/>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en-US" altLang="zh-CN" sz="14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A</a:t>
            </a:r>
          </a:p>
        </p:txBody>
      </p:sp>
      <p:sp>
        <p:nvSpPr>
          <p:cNvPr id="32" name="圆角矩形 42"/>
          <p:cNvSpPr/>
          <p:nvPr/>
        </p:nvSpPr>
        <p:spPr>
          <a:xfrm>
            <a:off x="10648315" y="1315720"/>
            <a:ext cx="631190" cy="671195"/>
          </a:xfrm>
          <a:prstGeom prst="roundRect">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algn="ctr">
              <a:lnSpc>
                <a:spcPct val="115000"/>
              </a:lnSpc>
            </a:pPr>
            <a:r>
              <a:rPr lang="en-US" altLang="zh-CN" sz="1100" b="1" kern="100">
                <a:solidFill>
                  <a:srgbClr val="000000"/>
                </a:solidFill>
                <a:latin typeface="Arial" panose="020B0604020202020204"/>
                <a:ea typeface="宋体" panose="02010600030101010101" pitchFamily="2" charset="-122"/>
                <a:cs typeface="Arial" panose="020B0604020202020204"/>
                <a:sym typeface="Times New Roman" panose="02020603050405020304"/>
              </a:rPr>
              <a:t>B</a:t>
            </a:r>
            <a:endParaRPr lang="en-US" altLang="zh-CN" sz="1100" b="1" kern="100">
              <a:solidFill>
                <a:srgbClr val="0000FF"/>
              </a:solidFill>
              <a:latin typeface="Arial" panose="020B0604020202020204"/>
              <a:ea typeface="宋体" panose="02010600030101010101" pitchFamily="2" charset="-122"/>
              <a:cs typeface="Arial" panose="020B0604020202020204"/>
              <a:sym typeface="Times New Roman" panose="02020603050405020304"/>
            </a:endParaRPr>
          </a:p>
        </p:txBody>
      </p:sp>
    </p:spTree>
    <p:extLst>
      <p:ext uri="{BB962C8B-B14F-4D97-AF65-F5344CB8AC3E}">
        <p14:creationId xmlns:p14="http://schemas.microsoft.com/office/powerpoint/2010/main" val="210286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0" grpId="0" animBg="1"/>
      <p:bldP spid="31" grpId="0" animBg="1"/>
      <p:bldP spid="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
          <p:cNvSpPr txBox="1">
            <a:spLocks noChangeArrowheads="1"/>
          </p:cNvSpPr>
          <p:nvPr/>
        </p:nvSpPr>
        <p:spPr bwMode="auto">
          <a:xfrm>
            <a:off x="513598" y="491611"/>
            <a:ext cx="1554664" cy="82296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altLang="zh-CN" sz="3200" b="1" dirty="0" smtClean="0">
                <a:solidFill>
                  <a:srgbClr val="E5B704"/>
                </a:solidFill>
                <a:latin typeface="微软雅黑" panose="020B0503020204020204" charset="-122"/>
                <a:ea typeface="微软雅黑" panose="020B0503020204020204" charset="-122"/>
              </a:rPr>
              <a:t>Stock</a:t>
            </a:r>
          </a:p>
        </p:txBody>
      </p:sp>
      <p:sp>
        <p:nvSpPr>
          <p:cNvPr id="5" name="TextBox 4"/>
          <p:cNvSpPr txBox="1">
            <a:spLocks noChangeArrowheads="1"/>
          </p:cNvSpPr>
          <p:nvPr/>
        </p:nvSpPr>
        <p:spPr bwMode="auto">
          <a:xfrm>
            <a:off x="1811020" y="1823720"/>
            <a:ext cx="1499235" cy="914400"/>
          </a:xfrm>
          <a:prstGeom prst="rect">
            <a:avLst/>
          </a:prstGeom>
          <a:noFill/>
          <a:ln>
            <a:noFill/>
          </a:ln>
        </p:spPr>
        <p:txBody>
          <a:bodyPr wrap="square">
            <a:spAutoFit/>
          </a:bodyPr>
          <a:lstStyle>
            <a:lvl1pPr eaLnBrk="0" hangingPunct="0">
              <a:defRPr sz="1600">
                <a:solidFill>
                  <a:schemeClr val="tx1"/>
                </a:solidFill>
                <a:latin typeface="Arial" panose="020B0604020202020204" pitchFamily="34" charset="0"/>
              </a:defRPr>
            </a:lvl1pPr>
            <a:lvl2pPr marL="742950" indent="-285750" eaLnBrk="0" hangingPunct="0">
              <a:defRPr sz="1600">
                <a:solidFill>
                  <a:schemeClr val="tx1"/>
                </a:solidFill>
                <a:latin typeface="Arial" panose="020B0604020202020204" pitchFamily="34" charset="0"/>
              </a:defRPr>
            </a:lvl2pPr>
            <a:lvl3pPr marL="1143000" indent="-228600" eaLnBrk="0" hangingPunct="0">
              <a:defRPr sz="1600">
                <a:solidFill>
                  <a:schemeClr val="tx1"/>
                </a:solidFill>
                <a:latin typeface="Arial" panose="020B0604020202020204" pitchFamily="34" charset="0"/>
              </a:defRPr>
            </a:lvl3pPr>
            <a:lvl4pPr marL="1600200" indent="-228600" eaLnBrk="0" hangingPunct="0">
              <a:defRPr sz="1600">
                <a:solidFill>
                  <a:schemeClr val="tx1"/>
                </a:solidFill>
                <a:latin typeface="Arial" panose="020B0604020202020204" pitchFamily="34" charset="0"/>
              </a:defRPr>
            </a:lvl4pPr>
            <a:lvl5pPr marL="2057400" indent="-228600" eaLnBrk="0" hangingPunct="0">
              <a:defRPr sz="1600">
                <a:solidFill>
                  <a:schemeClr val="tx1"/>
                </a:solidFill>
                <a:latin typeface="Arial" panose="020B0604020202020204" pitchFamily="34" charset="0"/>
              </a:defRPr>
            </a:lvl5pPr>
            <a:lvl6pPr marL="2514600" indent="-228600" eaLnBrk="0" fontAlgn="base" hangingPunct="0">
              <a:spcBef>
                <a:spcPct val="0"/>
              </a:spcBef>
              <a:spcAft>
                <a:spcPct val="0"/>
              </a:spcAft>
              <a:defRPr sz="1600">
                <a:solidFill>
                  <a:schemeClr val="tx1"/>
                </a:solidFill>
                <a:latin typeface="Arial" panose="020B0604020202020204" pitchFamily="34" charset="0"/>
              </a:defRPr>
            </a:lvl6pPr>
            <a:lvl7pPr marL="2971800" indent="-228600" eaLnBrk="0" fontAlgn="base" hangingPunct="0">
              <a:spcBef>
                <a:spcPct val="0"/>
              </a:spcBef>
              <a:spcAft>
                <a:spcPct val="0"/>
              </a:spcAft>
              <a:defRPr sz="1600">
                <a:solidFill>
                  <a:schemeClr val="tx1"/>
                </a:solidFill>
                <a:latin typeface="Arial" panose="020B0604020202020204" pitchFamily="34" charset="0"/>
              </a:defRPr>
            </a:lvl7pPr>
            <a:lvl8pPr marL="3429000" indent="-228600" eaLnBrk="0" fontAlgn="base" hangingPunct="0">
              <a:spcBef>
                <a:spcPct val="0"/>
              </a:spcBef>
              <a:spcAft>
                <a:spcPct val="0"/>
              </a:spcAft>
              <a:defRPr sz="1600">
                <a:solidFill>
                  <a:schemeClr val="tx1"/>
                </a:solidFill>
                <a:latin typeface="Arial" panose="020B0604020202020204" pitchFamily="34" charset="0"/>
              </a:defRPr>
            </a:lvl8pPr>
            <a:lvl9pPr marL="3886200" indent="-228600" eaLnBrk="0" fontAlgn="base" hangingPunct="0">
              <a:spcBef>
                <a:spcPct val="0"/>
              </a:spcBef>
              <a:spcAft>
                <a:spcPct val="0"/>
              </a:spcAft>
              <a:defRPr sz="1600">
                <a:solidFill>
                  <a:schemeClr val="tx1"/>
                </a:solidFill>
                <a:latin typeface="Arial" panose="020B0604020202020204" pitchFamily="34" charset="0"/>
              </a:defRPr>
            </a:lvl9pPr>
          </a:lstStyle>
          <a:p>
            <a:pPr algn="ctr" eaLnBrk="1" hangingPunct="1">
              <a:lnSpc>
                <a:spcPct val="150000"/>
              </a:lnSpc>
            </a:pPr>
            <a:r>
              <a:rPr lang="en-US" sz="1800" b="1" dirty="0" smtClean="0">
                <a:solidFill>
                  <a:srgbClr val="E5B704"/>
                </a:solidFill>
                <a:latin typeface="微软雅黑" panose="020B0503020204020204" charset="-122"/>
                <a:ea typeface="微软雅黑" panose="020B0503020204020204" charset="-122"/>
              </a:rPr>
              <a:t>Energy Status</a:t>
            </a:r>
          </a:p>
        </p:txBody>
      </p:sp>
      <p:sp>
        <p:nvSpPr>
          <p:cNvPr id="15" name="圆角矩形 14"/>
          <p:cNvSpPr/>
          <p:nvPr/>
        </p:nvSpPr>
        <p:spPr>
          <a:xfrm>
            <a:off x="3175635" y="1925955"/>
            <a:ext cx="6728460" cy="709295"/>
          </a:xfrm>
          <a:prstGeom prst="roundRect">
            <a:avLst/>
          </a:prstGeom>
          <a:solidFill>
            <a:schemeClr val="accent4">
              <a:lumMod val="60000"/>
              <a:lumOff val="40000"/>
              <a:alpha val="0"/>
            </a:schemeClr>
          </a:solidFill>
          <a:ln w="28575" cmpd="sng">
            <a:solidFill>
              <a:schemeClr val="accent4">
                <a:lumMod val="60000"/>
                <a:lumOff val="40000"/>
              </a:schemeClr>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圆角矩形 16"/>
          <p:cNvSpPr/>
          <p:nvPr/>
        </p:nvSpPr>
        <p:spPr>
          <a:xfrm>
            <a:off x="3185795" y="1921510"/>
            <a:ext cx="6728460" cy="709295"/>
          </a:xfrm>
          <a:prstGeom prst="roundRect">
            <a:avLst/>
          </a:prstGeom>
          <a:solidFill>
            <a:srgbClr val="E5B704"/>
          </a:solidFill>
          <a:ln w="28575" cmpd="sng">
            <a:solidFill>
              <a:srgbClr val="E5B704"/>
            </a:solidFill>
            <a:prstDash val="solid"/>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4" name="同心圆 3"/>
          <p:cNvSpPr/>
          <p:nvPr/>
        </p:nvSpPr>
        <p:spPr>
          <a:xfrm>
            <a:off x="1824355" y="1538605"/>
            <a:ext cx="1485900" cy="1484630"/>
          </a:xfrm>
          <a:prstGeom prst="donut">
            <a:avLst>
              <a:gd name="adj" fmla="val 10370"/>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8" name="文本框 17"/>
          <p:cNvSpPr txBox="1"/>
          <p:nvPr/>
        </p:nvSpPr>
        <p:spPr>
          <a:xfrm>
            <a:off x="5286375" y="1240155"/>
            <a:ext cx="2171700" cy="583565"/>
          </a:xfrm>
          <a:prstGeom prst="rect">
            <a:avLst/>
          </a:prstGeom>
          <a:noFill/>
        </p:spPr>
        <p:txBody>
          <a:bodyPr wrap="square" rtlCol="0">
            <a:spAutoFit/>
          </a:bodyPr>
          <a:lstStyle/>
          <a:p>
            <a:pPr algn="ctr"/>
            <a:r>
              <a:rPr lang="en-US" altLang="zh-CN" sz="3200" b="1">
                <a:solidFill>
                  <a:srgbClr val="E5B704"/>
                </a:solidFill>
              </a:rPr>
              <a:t>100%</a:t>
            </a:r>
          </a:p>
        </p:txBody>
      </p:sp>
      <p:sp>
        <p:nvSpPr>
          <p:cNvPr id="19" name="文本框 18"/>
          <p:cNvSpPr txBox="1"/>
          <p:nvPr/>
        </p:nvSpPr>
        <p:spPr>
          <a:xfrm>
            <a:off x="4109085" y="3540125"/>
            <a:ext cx="4371975" cy="948690"/>
          </a:xfrm>
          <a:prstGeom prst="rect">
            <a:avLst/>
          </a:prstGeom>
          <a:noFill/>
        </p:spPr>
        <p:txBody>
          <a:bodyPr wrap="square" rtlCol="0">
            <a:spAutoFit/>
          </a:bodyPr>
          <a:lstStyle/>
          <a:p>
            <a:pPr algn="ctr"/>
            <a:r>
              <a:rPr lang="en-US" altLang="zh-CN" sz="2800" b="1">
                <a:solidFill>
                  <a:srgbClr val="E5B704"/>
                </a:solidFill>
              </a:rPr>
              <a:t>Can </a:t>
            </a:r>
            <a:r>
              <a:rPr lang="en-US" altLang="zh-CN" sz="2800" b="1">
                <a:solidFill>
                  <a:srgbClr val="FF0000"/>
                </a:solidFill>
              </a:rPr>
              <a:t>accelerate</a:t>
            </a:r>
            <a:r>
              <a:rPr lang="en-US" altLang="zh-CN" sz="2800" b="1">
                <a:solidFill>
                  <a:srgbClr val="E5B704"/>
                </a:solidFill>
              </a:rPr>
              <a:t> and use </a:t>
            </a:r>
            <a:r>
              <a:rPr lang="en-US" altLang="zh-CN" sz="2800" b="1">
                <a:solidFill>
                  <a:srgbClr val="FF0000"/>
                </a:solidFill>
              </a:rPr>
              <a:t>fighting skill 2</a:t>
            </a:r>
          </a:p>
        </p:txBody>
      </p:sp>
    </p:spTree>
    <p:extLst>
      <p:ext uri="{BB962C8B-B14F-4D97-AF65-F5344CB8AC3E}">
        <p14:creationId xmlns:p14="http://schemas.microsoft.com/office/powerpoint/2010/main" val="167920516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_CONTENTSID" val="356"/>
  <p:tag name="MH_SECTIONID" val="357,358,"/>
</p:tagLst>
</file>

<file path=ppt/tags/tag10.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11.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1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2.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3.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4.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1"/>
</p:tagLst>
</file>

<file path=ppt/tags/tag5.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NUMBER"/>
  <p:tag name="ID" val="547134"/>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ENTRY"/>
  <p:tag name="ID" val="547134"/>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50604084853"/>
  <p:tag name="MH_LIBRARY" val="CONTENTS"/>
  <p:tag name="MH_TYPE" val="OTHERS"/>
  <p:tag name="ID" val="54713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22066</TotalTime>
  <Words>367</Words>
  <Application>Microsoft Macintosh PowerPoint</Application>
  <PresentationFormat>Widescreen</PresentationFormat>
  <Paragraphs>91</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Calibri</vt:lpstr>
      <vt:lpstr>Calibri Light</vt:lpstr>
      <vt:lpstr>Franklin Gothic Book</vt:lpstr>
      <vt:lpstr>Impact</vt:lpstr>
      <vt:lpstr>Mistral</vt:lpstr>
      <vt:lpstr>Times New Roman</vt:lpstr>
      <vt:lpstr>华文中宋</vt:lpstr>
      <vt:lpstr>宋体</vt:lpstr>
      <vt:lpstr>幼圆</vt:lpstr>
      <vt:lpstr>微软雅黑</vt:lpstr>
      <vt:lpstr>Arial</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kan</dc:creator>
  <cp:lastModifiedBy>Tong Zhang</cp:lastModifiedBy>
  <cp:revision>1540</cp:revision>
  <dcterms:created xsi:type="dcterms:W3CDTF">2014-11-18T07:27:48Z</dcterms:created>
  <dcterms:modified xsi:type="dcterms:W3CDTF">2017-01-23T19:49:17Z</dcterms:modified>
</cp:coreProperties>
</file>